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5"/>
  </p:sldMasterIdLst>
  <p:notesMasterIdLst>
    <p:notesMasterId r:id="rId44"/>
  </p:notesMasterIdLst>
  <p:handoutMasterIdLst>
    <p:handoutMasterId r:id="rId45"/>
  </p:handoutMasterIdLst>
  <p:sldIdLst>
    <p:sldId id="2147483638" r:id="rId6"/>
    <p:sldId id="269" r:id="rId7"/>
    <p:sldId id="2147483641" r:id="rId8"/>
    <p:sldId id="258" r:id="rId9"/>
    <p:sldId id="2147483639" r:id="rId10"/>
    <p:sldId id="2147483643" r:id="rId11"/>
    <p:sldId id="2147483640" r:id="rId12"/>
    <p:sldId id="2147483644" r:id="rId13"/>
    <p:sldId id="2147483645" r:id="rId14"/>
    <p:sldId id="259" r:id="rId15"/>
    <p:sldId id="2146846123" r:id="rId16"/>
    <p:sldId id="266" r:id="rId17"/>
    <p:sldId id="2146846144" r:id="rId18"/>
    <p:sldId id="2147483275" r:id="rId19"/>
    <p:sldId id="2147472604" r:id="rId20"/>
    <p:sldId id="2147472643" r:id="rId21"/>
    <p:sldId id="2147483647" r:id="rId22"/>
    <p:sldId id="2147472659" r:id="rId23"/>
    <p:sldId id="2147483284" r:id="rId24"/>
    <p:sldId id="2147472635" r:id="rId25"/>
    <p:sldId id="2147472459" r:id="rId26"/>
    <p:sldId id="267" r:id="rId27"/>
    <p:sldId id="263" r:id="rId28"/>
    <p:sldId id="271" r:id="rId29"/>
    <p:sldId id="264" r:id="rId30"/>
    <p:sldId id="265" r:id="rId31"/>
    <p:sldId id="257" r:id="rId32"/>
    <p:sldId id="270" r:id="rId33"/>
    <p:sldId id="2147483646" r:id="rId34"/>
    <p:sldId id="268" r:id="rId35"/>
    <p:sldId id="2146846161" r:id="rId36"/>
    <p:sldId id="256" r:id="rId37"/>
    <p:sldId id="2146846139" r:id="rId38"/>
    <p:sldId id="260" r:id="rId39"/>
    <p:sldId id="262" r:id="rId40"/>
    <p:sldId id="261" r:id="rId41"/>
    <p:sldId id="302" r:id="rId42"/>
    <p:sldId id="2147483637" r:id="rId4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lesforce Partnership Background" id="{78541BDB-3227-4973-9BAD-8F711D152AB5}">
          <p14:sldIdLst>
            <p14:sldId id="2147483638"/>
            <p14:sldId id="269"/>
            <p14:sldId id="2147483641"/>
            <p14:sldId id="258"/>
            <p14:sldId id="2147483639"/>
            <p14:sldId id="2147483643"/>
            <p14:sldId id="2147483640"/>
            <p14:sldId id="2147483644"/>
            <p14:sldId id="2147483645"/>
            <p14:sldId id="259"/>
          </p14:sldIdLst>
        </p14:section>
        <p14:section name="Cognitive Banking" id="{01BC7B9B-900E-4490-A445-2300859CBA50}">
          <p14:sldIdLst>
            <p14:sldId id="2146846123"/>
            <p14:sldId id="266"/>
            <p14:sldId id="2146846144"/>
            <p14:sldId id="2147483275"/>
            <p14:sldId id="2147472604"/>
            <p14:sldId id="2147472643"/>
            <p14:sldId id="2147483647"/>
            <p14:sldId id="2147472659"/>
            <p14:sldId id="2147483284"/>
            <p14:sldId id="2147472635"/>
            <p14:sldId id="2147472459"/>
          </p14:sldIdLst>
        </p14:section>
        <p14:section name="Strategic Alignment" id="{3F8EC36F-F57D-4674-8F58-FB6B994E4D60}">
          <p14:sldIdLst>
            <p14:sldId id="267"/>
            <p14:sldId id="263"/>
            <p14:sldId id="271"/>
            <p14:sldId id="264"/>
            <p14:sldId id="265"/>
            <p14:sldId id="257"/>
            <p14:sldId id="270"/>
            <p14:sldId id="2147483646"/>
            <p14:sldId id="268"/>
            <p14:sldId id="2146846161"/>
            <p14:sldId id="256"/>
            <p14:sldId id="2146846139"/>
            <p14:sldId id="260"/>
            <p14:sldId id="262"/>
            <p14:sldId id="261"/>
          </p14:sldIdLst>
        </p14:section>
        <p14:section name="Samples to use" id="{39B485D7-6689-4530-B20F-C50A816DEE24}">
          <p14:sldIdLst>
            <p14:sldId id="302"/>
            <p14:sldId id="21474836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28C50E-CCA1-FEFD-1166-9DBAFFDA682F}" name="Udi Ziv" initials="UZ" userId="S::udi.ziv@personetics.com::0d457e91-a66f-4368-9aca-754f6254464a" providerId="AD"/>
  <p188:author id="{9ED3A088-B6F0-8ED8-2E75-E56A82372060}" name="Michal Shacham" initials="MS" userId="S::michal.shacham@personetics.com::064921bd-db12-4fc9-a7ec-dc058e18eec5" providerId="AD"/>
  <p188:author id="{3F90C79C-484C-0CA4-BF16-E4A87DAFDF31}" name="Jody Bhagat" initials="JB" userId="S::jody.bhagat@personetics.com::4d72a8bd-0e02-4e04-aee7-441288b3de61" providerId="AD"/>
  <p188:author id="{F30CC0BD-C735-1A45-476B-96F0276DCE31}" name="Sharon Macauley" initials="SM" userId="S::sharon.macauley@personetics.com::6bd4bcdf-073a-4f00-b53d-d4b71608b759" providerId="AD"/>
  <p188:author id="{5731DFEC-0700-CB32-9DD1-B702E07EDACA}" name="Ido Bornstein Hacohen" initials="IBH" userId="S::ido.bornstein-hacohen@personetics.com::68eb2855-1e0a-4294-9a22-e6f40dc4291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y" initials="J" lastIdx="1" clrIdx="0">
    <p:extLst>
      <p:ext uri="{19B8F6BF-5375-455C-9EA6-DF929625EA0E}">
        <p15:presenceInfo xmlns:p15="http://schemas.microsoft.com/office/powerpoint/2012/main" userId="87b2dbbadb37f5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6DE3"/>
    <a:srgbClr val="FEE000"/>
    <a:srgbClr val="0B0F1F"/>
    <a:srgbClr val="1C0962"/>
    <a:srgbClr val="F2F2F2"/>
    <a:srgbClr val="FECF02"/>
    <a:srgbClr val="A5A5A5"/>
    <a:srgbClr val="19191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B5CEB-6D0F-41C8-BC23-52E359D65960}" v="100" dt="2025-12-04T15:10:53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3"/>
  </p:normalViewPr>
  <p:slideViewPr>
    <p:cSldViewPr snapToGrid="0">
      <p:cViewPr varScale="1">
        <p:scale>
          <a:sx n="117" d="100"/>
          <a:sy n="117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3A-43E7-B844-99BDF33ED9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3A-43E7-B844-99BDF33ED99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8.4</c:v>
                </c:pt>
                <c:pt idx="1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3A-43E7-B844-99BDF33ED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06303A-5701-3044-9A34-56D4374D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F823D-26E1-FB4B-8736-F91B38067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FBE1B-72BE-034A-9F78-2B436A600C28}" type="datetimeFigureOut">
              <a:rPr lang="en-US" smtClean="0">
                <a:latin typeface="Century Gothic" panose="020B0502020202020204" pitchFamily="34" charset="0"/>
              </a:rPr>
              <a:t>12/10/25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9BEFA-F4A7-8246-B8A8-76E87ED9A0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BA4CD-9D7B-7446-99F5-CEB5BA6B6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0B7B2-D609-0A47-A47C-4854575A1F19}" type="slidenum">
              <a:rPr lang="en-US" smtClean="0">
                <a:latin typeface="Century Gothic" panose="020B0502020202020204" pitchFamily="34" charset="0"/>
              </a:rPr>
              <a:t>‹#›</a:t>
            </a:fld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5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C5773B9E-D2EE-4546-999C-3AE9E3A6EB3F}" type="datetimeFigureOut">
              <a:rPr lang="en-IL" smtClean="0"/>
              <a:pPr/>
              <a:t>10/12/2025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anose="020B0502020202020204" pitchFamily="34" charset="0"/>
              </a:defRPr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anose="020B0502020202020204" pitchFamily="34" charset="0"/>
              </a:defRPr>
            </a:lvl1pPr>
          </a:lstStyle>
          <a:p>
            <a:fld id="{E94CC033-AE26-478F-9A13-CFE170072AF4}" type="slidenum">
              <a:rPr lang="en-IL" smtClean="0"/>
              <a:pPr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595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rgbClr val="0B0F1F"/>
      </a:buClr>
      <a:buFont typeface="Wingdings" pitchFamily="2" charset="2"/>
      <a:buChar char="§"/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Clr>
        <a:srgbClr val="0B0F1F"/>
      </a:buClr>
      <a:buFont typeface="Wingdings" pitchFamily="2" charset="2"/>
      <a:buChar char="§"/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Clr>
        <a:srgbClr val="0B0F1F"/>
      </a:buClr>
      <a:buFont typeface="Wingdings" pitchFamily="2" charset="2"/>
      <a:buChar char="§"/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Clr>
        <a:srgbClr val="0B0F1F"/>
      </a:buClr>
      <a:buFont typeface="Wingdings" pitchFamily="2" charset="2"/>
      <a:buChar char="§"/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Clr>
        <a:srgbClr val="0B0F1F"/>
      </a:buClr>
      <a:buFont typeface="Wingdings" pitchFamily="2" charset="2"/>
      <a:buChar char="§"/>
      <a:defRPr sz="1200"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AF4C-4B10-2F4E-B0D8-E50606EF7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12FA1-CBC1-7E09-326D-1922D373B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6B7BF-5A9C-8C3D-2910-2AF66544C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entury Gothic"/>
              </a:rPr>
              <a:t>Challenge 1: Traditional PFM is not making impact. The ROI is not there. Because of e.g. Low adoption, And barely influencing customer behavior. E.g. are financially vulnerable customers actually building a savings habit?</a:t>
            </a:r>
          </a:p>
          <a:p>
            <a:pPr>
              <a:buNone/>
            </a:pPr>
            <a:r>
              <a:rPr lang="en-US">
                <a:latin typeface="Century Gothic"/>
              </a:rPr>
              <a:t>Challenge 2: Selling  through p0the mobile app. At most segmented campaigns that have low CTRs.</a:t>
            </a:r>
          </a:p>
          <a:p>
            <a:pPr>
              <a:buNone/>
            </a:pPr>
            <a:br>
              <a:rPr lang="en-US">
                <a:latin typeface="Century Gothic"/>
              </a:rPr>
            </a:br>
            <a:r>
              <a:rPr lang="en-US" b="1">
                <a:latin typeface="Century Gothic"/>
              </a:rPr>
              <a:t>Solution:</a:t>
            </a:r>
          </a:p>
          <a:p>
            <a:pPr>
              <a:buNone/>
            </a:pPr>
            <a:r>
              <a:rPr lang="en-US">
                <a:latin typeface="Century Gothic"/>
              </a:rPr>
              <a:t>Our Cognitive Banking Platform uniquely combines financial wellness with need-based selling. By delivering real-time, AI-driven insights, we empower individuals to take control of their financial lives — driving higher engagement, trust, and meaningful customer actions. For Rabobank, this means the opportunity to deepen customer relationships, build loyalty, and lead the way in the AI-driven banking era.</a:t>
            </a:r>
            <a:br>
              <a:rPr lang="en-US">
                <a:latin typeface="Century Gothic"/>
              </a:rPr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latin typeface="Century Gothic"/>
              </a:rPr>
              <a:t>Personetics provides your customers an AI-Powered Customer Experience that Drives Results.</a:t>
            </a:r>
            <a:endParaRPr lang="en-US"/>
          </a:p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18998-E33A-3A88-1B4C-46AA653A3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C033-AE26-478F-9A13-CFE170072AF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538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entury Gothic"/>
              </a:rPr>
              <a:t>Challenge 1: Traditional PFM is not making impact. The ROI is not there. Because of e.g. Low adoption, And barely influencing customer behavior. E.g. are financially vulnerable customers actually building a savings habit?</a:t>
            </a:r>
          </a:p>
          <a:p>
            <a:pPr>
              <a:buNone/>
            </a:pPr>
            <a:r>
              <a:rPr lang="en-US">
                <a:latin typeface="Century Gothic"/>
              </a:rPr>
              <a:t>Challenge 2: Selling  through p0the mobile app. At most segmented campaigns that have low CTRs.</a:t>
            </a:r>
          </a:p>
          <a:p>
            <a:pPr>
              <a:buNone/>
            </a:pPr>
            <a:br>
              <a:rPr lang="en-US">
                <a:latin typeface="Century Gothic"/>
              </a:rPr>
            </a:br>
            <a:r>
              <a:rPr lang="en-US" b="1">
                <a:latin typeface="Century Gothic"/>
              </a:rPr>
              <a:t>Solution:</a:t>
            </a:r>
          </a:p>
          <a:p>
            <a:pPr>
              <a:buNone/>
            </a:pPr>
            <a:r>
              <a:rPr lang="en-US">
                <a:latin typeface="Century Gothic"/>
              </a:rPr>
              <a:t>Our Cognitive Banking Platform uniquely combines financial wellness with need-based selling. By delivering real-time, AI-driven insights, we empower individuals to take control of their financial lives — driving higher engagement, trust, and meaningful customer actions. For Rabobank, this means the opportunity to deepen customer relationships, build loyalty, and lead the way in the AI-driven banking era.</a:t>
            </a:r>
            <a:br>
              <a:rPr lang="en-US">
                <a:latin typeface="Century Gothic"/>
              </a:rPr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latin typeface="Century Gothic"/>
              </a:rPr>
              <a:t>Personetics provides your customers an AI-Powered Customer Experience that Drives Results.</a:t>
            </a:r>
            <a:endParaRPr lang="en-US"/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C033-AE26-478F-9A13-CFE170072AF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598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16ED-9F41-7245-FECA-1787B48B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2763E-2C35-856F-5404-222C78ED8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AA1AC-908E-0EB8-9992-9C2231ABE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DDFDA-7F5B-9E22-1A71-B9F8DA607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167B4E-B340-41E4-ADAD-EBF5F62BF23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63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This isn't a theory. It's a proven strategic approach that's been adopted by many of the world's largest, most innovative banks 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F88222-B577-44D2-B1D8-04A118DDABAC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49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need to use their wording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88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917B6-4B68-86F9-A70B-85FCFC04D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DD780-DAA0-5754-DCAC-994A8E269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1DCA-5BEA-8B9A-5184-BD95F150C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need to use their wording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839A8-61F3-7130-59AC-555548C52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966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9156-5897-D591-7D98-B4A59D2E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E61F5-EFA8-65E5-1E0D-A6697B024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CE53E-3494-D286-ED18-DE3B5CC66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need to use their wording -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5EB6-7805-28FA-6783-E5732ABEA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6533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our guidelines for our transactional data? </a:t>
            </a:r>
          </a:p>
          <a:p>
            <a:r>
              <a:rPr lang="en-US"/>
              <a:t>What to find out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91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E620F-07A5-EB5C-7650-9B21EB027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9E6E3-03F1-DD20-4CC8-B02BFC2B7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97820-7B81-DA47-286C-0C7363DBB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Strategic Alliances for multiple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D7514-E9E8-2315-A716-D82435341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433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EC431-A465-19DA-76A2-DA47E80E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54A68-B8D9-C164-012A-8CC6859DA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0F95C1-B252-59AC-2FBA-221F2B928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Start with well defined Agent Skills - Balance &amp; Transactions Q&amp;A, Fee Waive , Dispute Start, Payment Plan, Offer Fulfillment), </a:t>
            </a:r>
          </a:p>
          <a:p>
            <a:r>
              <a:rPr lang="en-US" sz="1200"/>
              <a:t>Data Cloud Grounding - transactions, balances, products, entitlements</a:t>
            </a:r>
          </a:p>
          <a:p>
            <a:endParaRPr lang="en-U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6CDA1-B9D0-8287-7CAC-A863394B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4818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362F-2A6E-2B15-97F3-561964689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CE7F9-C81C-8519-172E-B71C9A886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E7420-F659-CCC5-1CCC-AA30B3047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75F10-AF87-476B-08A6-FF74C8E8B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36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301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7AA4-FDD3-E64D-CBCE-26CFD16C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7472CC-65C3-BA32-0C0D-FD7A691A4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48DDB-D105-8399-5198-AA62B393A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entury Gothic"/>
              </a:rPr>
              <a:t>Challenge 1: Traditional PFM is not making impact. The ROI is not there. Because of e.g. Low adoption, And barely influencing customer behavior. E.g. are financially vulnerable customers actually building a savings habit?</a:t>
            </a:r>
          </a:p>
          <a:p>
            <a:pPr>
              <a:buNone/>
            </a:pPr>
            <a:r>
              <a:rPr lang="en-US">
                <a:latin typeface="Century Gothic"/>
              </a:rPr>
              <a:t>Challenge 2: Selling  through p0the mobile app. At most segmented campaigns that have low CTRs.</a:t>
            </a:r>
          </a:p>
          <a:p>
            <a:pPr>
              <a:buNone/>
            </a:pPr>
            <a:br>
              <a:rPr lang="en-US">
                <a:latin typeface="Century Gothic"/>
              </a:rPr>
            </a:br>
            <a:r>
              <a:rPr lang="en-US" b="1">
                <a:latin typeface="Century Gothic"/>
              </a:rPr>
              <a:t>Solution:</a:t>
            </a:r>
          </a:p>
          <a:p>
            <a:pPr>
              <a:buNone/>
            </a:pPr>
            <a:r>
              <a:rPr lang="en-US">
                <a:latin typeface="Century Gothic"/>
              </a:rPr>
              <a:t>Our Cognitive Banking Platform uniquely combines financial wellness with need-based selling. By delivering real-time, AI-driven insights, we empower individuals to take control of their financial lives — driving higher engagement, trust, and meaningful customer actions. For Rabobank, this means the opportunity to deepen customer relationships, build loyalty, and lead the way in the AI-driven banking era.</a:t>
            </a:r>
            <a:br>
              <a:rPr lang="en-US">
                <a:latin typeface="Century Gothic"/>
              </a:rPr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latin typeface="Century Gothic"/>
              </a:rPr>
              <a:t>Personetics provides your customers an AI-Powered Customer Experience that Drives Results.</a:t>
            </a:r>
            <a:endParaRPr lang="en-US"/>
          </a:p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A6B88-6761-83CA-D637-606F6719E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C033-AE26-478F-9A13-CFE170072AF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812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E702-74BD-1B1F-9905-A253A5EE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BC6F3B-E2EC-951F-46EA-92BDE9E49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87400" y="1204913"/>
            <a:ext cx="5781675" cy="32527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69E2A5-5230-890A-A2F6-CB95D4C02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7F27E-E6E6-DA68-59C5-68ABA4159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71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EB9582-9719-4F3F-ACFC-C07B7D4A58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7102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929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Extensive insight library that spans across multiple business areas, to </a:t>
            </a:r>
          </a:p>
          <a:p>
            <a:r>
              <a:rPr lang="en-US"/>
              <a:t>(1) encourage financial wellbeing and boost engagement</a:t>
            </a:r>
          </a:p>
          <a:p>
            <a:r>
              <a:rPr lang="en-US"/>
              <a:t>(2) Drive adoption and cross-sell of bank products and services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C033-AE26-478F-9A13-CFE170072AF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9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entury Gothic"/>
              </a:rPr>
              <a:t>https://public.tableau.com/app/profile/salesforce.newsroom1206/viz/HowConsumersPrefertoCompleteFinancialServicesTasks/Embed1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252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DF648-FFF3-72AE-2422-684E08589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5992-5495-DF34-CF2A-093ACF4B82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8DEC3-4985-F6BC-84AF-E9E86D71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entury Gothic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FDE47-01CA-0256-7CBD-C35841A71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357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642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8213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87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https://www.accenture.com/il-en/insights/banking/consumer-study-banking-reignite-human-connections</a:t>
            </a:r>
          </a:p>
          <a:p>
            <a:r>
              <a:rPr lang="en-US"/>
              <a:t>https://www.accenture.com/content/dam/accenture/final/industry/banking/document/Accenture-Banking-Consumer-Study.pdf</a:t>
            </a:r>
          </a:p>
          <a:p>
            <a:r>
              <a:rPr lang="en-US"/>
              <a:t>https://www.jdpower.com/sites/default/files/file/2024-03/2024028%20U.S.%20Retail%20Banking%20Satisfaction.pdf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F1F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13% of retail bank customers say they “probably will” or “definitely will” switch banks in the next 12 months. </a:t>
            </a:r>
            <a:r>
              <a:rPr lang="en-US">
                <a:ea typeface="Segoe UI Historic"/>
                <a:cs typeface="Segoe UI Historic"/>
              </a:rPr>
              <a:t>– J.D. Powers ( March 2024)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CC033-AE26-478F-9A13-CFE170072AF4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24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CC033-AE26-478F-9A13-CFE170072AF4}" type="slidenum">
              <a:rPr lang="en-IL" smtClean="0"/>
              <a:pPr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1598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etics.sharepoint.com/:b:/s/MarketingSite/EWH59X3JiIxDhu8A7gFWf-4BWr0-nBlpCZz110VLpLylGQ?e=qB6Yae" TargetMode="External"/><Relationship Id="rId2" Type="http://schemas.openxmlformats.org/officeDocument/2006/relationships/hyperlink" Target="https://personetics.sharepoint.com/:f:/s/MarketingSite/EppyQNz4ol1OmMuQfH3VrzoBtf7SS26HokDgLPgZcJNCQA?e=wTTBpf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Colo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F4BEA7-5CBE-2546-B1FB-8DF05DF5A15D}"/>
              </a:ext>
            </a:extLst>
          </p:cNvPr>
          <p:cNvSpPr/>
          <p:nvPr userDrawn="1"/>
        </p:nvSpPr>
        <p:spPr>
          <a:xfrm>
            <a:off x="2908952" y="3737379"/>
            <a:ext cx="1245505" cy="645195"/>
          </a:xfrm>
          <a:prstGeom prst="rect">
            <a:avLst/>
          </a:prstGeom>
          <a:solidFill>
            <a:srgbClr val="6BE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6A16EC-5C83-2C41-B4F2-6D623584D008}"/>
              </a:ext>
            </a:extLst>
          </p:cNvPr>
          <p:cNvSpPr/>
          <p:nvPr userDrawn="1"/>
        </p:nvSpPr>
        <p:spPr>
          <a:xfrm>
            <a:off x="4634948" y="3737379"/>
            <a:ext cx="1245505" cy="645195"/>
          </a:xfrm>
          <a:prstGeom prst="rect">
            <a:avLst/>
          </a:prstGeom>
          <a:solidFill>
            <a:srgbClr val="F45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DF9DD0-EAC8-D840-B8B0-7217642F6B58}"/>
              </a:ext>
            </a:extLst>
          </p:cNvPr>
          <p:cNvSpPr/>
          <p:nvPr userDrawn="1"/>
        </p:nvSpPr>
        <p:spPr>
          <a:xfrm>
            <a:off x="6340199" y="3737379"/>
            <a:ext cx="1245505" cy="645195"/>
          </a:xfrm>
          <a:prstGeom prst="rect">
            <a:avLst/>
          </a:prstGeom>
          <a:solidFill>
            <a:srgbClr val="19B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1DADB1-95FC-C04E-AEC6-C37DDA012652}"/>
              </a:ext>
            </a:extLst>
          </p:cNvPr>
          <p:cNvSpPr/>
          <p:nvPr userDrawn="1"/>
        </p:nvSpPr>
        <p:spPr>
          <a:xfrm>
            <a:off x="8045450" y="3737379"/>
            <a:ext cx="1245505" cy="645195"/>
          </a:xfrm>
          <a:prstGeom prst="rect">
            <a:avLst/>
          </a:prstGeom>
          <a:solidFill>
            <a:srgbClr val="E32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88618-0A4C-1F43-9DB4-5253EC6B77D0}"/>
              </a:ext>
            </a:extLst>
          </p:cNvPr>
          <p:cNvSpPr/>
          <p:nvPr userDrawn="1"/>
        </p:nvSpPr>
        <p:spPr>
          <a:xfrm>
            <a:off x="1285462" y="1198701"/>
            <a:ext cx="2206487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ECE81-BAA6-974C-B762-0E18FDC03ACC}"/>
              </a:ext>
            </a:extLst>
          </p:cNvPr>
          <p:cNvSpPr/>
          <p:nvPr userDrawn="1"/>
        </p:nvSpPr>
        <p:spPr>
          <a:xfrm>
            <a:off x="6304084" y="1198701"/>
            <a:ext cx="2206487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25EC7-173B-DF4B-82D9-9EFFD559E5F6}"/>
              </a:ext>
            </a:extLst>
          </p:cNvPr>
          <p:cNvSpPr txBox="1"/>
          <p:nvPr userDrawn="1"/>
        </p:nvSpPr>
        <p:spPr>
          <a:xfrm>
            <a:off x="1285462" y="2342749"/>
            <a:ext cx="2206487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2DAEB-9104-334E-A709-78C3DB30B86F}"/>
              </a:ext>
            </a:extLst>
          </p:cNvPr>
          <p:cNvSpPr txBox="1"/>
          <p:nvPr userDrawn="1"/>
        </p:nvSpPr>
        <p:spPr>
          <a:xfrm>
            <a:off x="6304083" y="2342749"/>
            <a:ext cx="2206487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#D9D9D9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37B81D-60E4-4B4E-9562-C33B514A5CCB}"/>
              </a:ext>
            </a:extLst>
          </p:cNvPr>
          <p:cNvSpPr/>
          <p:nvPr userDrawn="1"/>
        </p:nvSpPr>
        <p:spPr>
          <a:xfrm>
            <a:off x="1256225" y="3737378"/>
            <a:ext cx="1245505" cy="64519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1C759-BEA4-324B-9E2C-6478DBE6A551}"/>
              </a:ext>
            </a:extLst>
          </p:cNvPr>
          <p:cNvSpPr txBox="1"/>
          <p:nvPr userDrawn="1"/>
        </p:nvSpPr>
        <p:spPr>
          <a:xfrm>
            <a:off x="1256225" y="4369873"/>
            <a:ext cx="1245505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#FAFAFA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92807-90BE-2F42-860D-3DC7394532AD}"/>
              </a:ext>
            </a:extLst>
          </p:cNvPr>
          <p:cNvSpPr txBox="1"/>
          <p:nvPr userDrawn="1"/>
        </p:nvSpPr>
        <p:spPr>
          <a:xfrm>
            <a:off x="2906021" y="4369873"/>
            <a:ext cx="1269181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#6BE084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60604-F487-0E4E-BBD2-5095424B5656}"/>
              </a:ext>
            </a:extLst>
          </p:cNvPr>
          <p:cNvSpPr txBox="1"/>
          <p:nvPr userDrawn="1"/>
        </p:nvSpPr>
        <p:spPr>
          <a:xfrm>
            <a:off x="4579493" y="4369873"/>
            <a:ext cx="1269181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#F45E04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D8CB4-4EB4-DB42-8B77-D301A8320A71}"/>
              </a:ext>
            </a:extLst>
          </p:cNvPr>
          <p:cNvSpPr txBox="1"/>
          <p:nvPr userDrawn="1"/>
        </p:nvSpPr>
        <p:spPr>
          <a:xfrm>
            <a:off x="6308420" y="4369873"/>
            <a:ext cx="1269181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#19BBEE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63917-6614-E54D-BAB4-2E0C86607130}"/>
              </a:ext>
            </a:extLst>
          </p:cNvPr>
          <p:cNvSpPr txBox="1"/>
          <p:nvPr userDrawn="1"/>
        </p:nvSpPr>
        <p:spPr>
          <a:xfrm>
            <a:off x="8037347" y="4369873"/>
            <a:ext cx="1269181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#E32E3D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E3D7E-A617-1B42-AD59-3CD2C5BEA273}"/>
              </a:ext>
            </a:extLst>
          </p:cNvPr>
          <p:cNvSpPr txBox="1"/>
          <p:nvPr userDrawn="1"/>
        </p:nvSpPr>
        <p:spPr>
          <a:xfrm>
            <a:off x="1195256" y="732293"/>
            <a:ext cx="3095045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1"/>
              <a:t>PRIMARY COLORS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AB986-3379-2A44-AA1E-477D87D583D2}"/>
              </a:ext>
            </a:extLst>
          </p:cNvPr>
          <p:cNvSpPr txBox="1"/>
          <p:nvPr userDrawn="1"/>
        </p:nvSpPr>
        <p:spPr>
          <a:xfrm>
            <a:off x="1195256" y="3185562"/>
            <a:ext cx="3095045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1"/>
              <a:t>SECONDARY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462007-D7CF-936A-44DE-D3063C095EBE}"/>
              </a:ext>
            </a:extLst>
          </p:cNvPr>
          <p:cNvSpPr/>
          <p:nvPr userDrawn="1"/>
        </p:nvSpPr>
        <p:spPr>
          <a:xfrm>
            <a:off x="8813395" y="1198701"/>
            <a:ext cx="2206487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B03C18-719A-476B-23D4-C549E7819DC3}"/>
              </a:ext>
            </a:extLst>
          </p:cNvPr>
          <p:cNvSpPr txBox="1"/>
          <p:nvPr userDrawn="1"/>
        </p:nvSpPr>
        <p:spPr>
          <a:xfrm>
            <a:off x="8813394" y="2342749"/>
            <a:ext cx="2206487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#FEE000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B2F54-DD65-509A-3804-E663FE5C92E9}"/>
              </a:ext>
            </a:extLst>
          </p:cNvPr>
          <p:cNvSpPr/>
          <p:nvPr userDrawn="1"/>
        </p:nvSpPr>
        <p:spPr>
          <a:xfrm>
            <a:off x="9758804" y="3737379"/>
            <a:ext cx="1245505" cy="645195"/>
          </a:xfrm>
          <a:prstGeom prst="rect">
            <a:avLst/>
          </a:prstGeom>
          <a:solidFill>
            <a:srgbClr val="1C0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494ACC-84B3-1DC8-5F64-1D27DA02A493}"/>
              </a:ext>
            </a:extLst>
          </p:cNvPr>
          <p:cNvSpPr txBox="1"/>
          <p:nvPr userDrawn="1"/>
        </p:nvSpPr>
        <p:spPr>
          <a:xfrm>
            <a:off x="9750701" y="4369873"/>
            <a:ext cx="1269181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/>
              <a:t>#1C0962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F5DF28-B605-7630-5331-0814EFD1E689}"/>
              </a:ext>
            </a:extLst>
          </p:cNvPr>
          <p:cNvSpPr txBox="1"/>
          <p:nvPr userDrawn="1"/>
        </p:nvSpPr>
        <p:spPr>
          <a:xfrm>
            <a:off x="8037347" y="4819453"/>
            <a:ext cx="1647673" cy="5767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100" b="0"/>
              <a:t>Red color is used for negative subjects.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22B06-812C-B74A-36B8-AA3F7C4D39C6}"/>
              </a:ext>
            </a:extLst>
          </p:cNvPr>
          <p:cNvSpPr/>
          <p:nvPr userDrawn="1"/>
        </p:nvSpPr>
        <p:spPr>
          <a:xfrm>
            <a:off x="3794773" y="1198701"/>
            <a:ext cx="2206487" cy="1143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26925-49D1-0B13-7A46-5F33A792AB45}"/>
              </a:ext>
            </a:extLst>
          </p:cNvPr>
          <p:cNvSpPr txBox="1"/>
          <p:nvPr userDrawn="1"/>
        </p:nvSpPr>
        <p:spPr>
          <a:xfrm>
            <a:off x="3745397" y="2342749"/>
            <a:ext cx="2206487" cy="381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1600" b="0" cap="all" baseline="0"/>
              <a:t>#0a1a2b</a:t>
            </a:r>
          </a:p>
        </p:txBody>
      </p:sp>
      <p:sp>
        <p:nvSpPr>
          <p:cNvPr id="25" name="Rectangle 24">
            <a:hlinkClick r:id="rId2"/>
            <a:extLst>
              <a:ext uri="{FF2B5EF4-FFF2-40B4-BE49-F238E27FC236}">
                <a16:creationId xmlns:a16="http://schemas.microsoft.com/office/drawing/2014/main" id="{294B44C6-CE1B-04A8-9CA3-5142FF4A61B4}"/>
              </a:ext>
            </a:extLst>
          </p:cNvPr>
          <p:cNvSpPr/>
          <p:nvPr userDrawn="1"/>
        </p:nvSpPr>
        <p:spPr>
          <a:xfrm>
            <a:off x="1257159" y="5615565"/>
            <a:ext cx="3691652" cy="407505"/>
          </a:xfrm>
          <a:prstGeom prst="rect">
            <a:avLst/>
          </a:prstGeom>
          <a:ln w="285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>
                <a:ln>
                  <a:noFill/>
                </a:ln>
                <a:solidFill>
                  <a:sysClr val="windowText" lastClr="000000"/>
                </a:solidFill>
              </a:rPr>
              <a:t>The optional images for the slides &gt;</a:t>
            </a:r>
          </a:p>
        </p:txBody>
      </p:sp>
      <p:sp>
        <p:nvSpPr>
          <p:cNvPr id="26" name="Rectangle 25">
            <a:hlinkClick r:id="rId3"/>
            <a:extLst>
              <a:ext uri="{FF2B5EF4-FFF2-40B4-BE49-F238E27FC236}">
                <a16:creationId xmlns:a16="http://schemas.microsoft.com/office/drawing/2014/main" id="{7C1BA8B7-4A37-2933-FF38-D760C62C499B}"/>
              </a:ext>
            </a:extLst>
          </p:cNvPr>
          <p:cNvSpPr/>
          <p:nvPr userDrawn="1"/>
        </p:nvSpPr>
        <p:spPr>
          <a:xfrm>
            <a:off x="5229396" y="5615565"/>
            <a:ext cx="4077131" cy="407505"/>
          </a:xfrm>
          <a:prstGeom prst="rect">
            <a:avLst/>
          </a:prstGeom>
          <a:ln w="285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n>
                  <a:noFill/>
                </a:ln>
                <a:solidFill>
                  <a:sysClr val="windowText" lastClr="000000"/>
                </a:solidFill>
              </a:rPr>
              <a:t>Presentation template usage guide</a:t>
            </a:r>
            <a:r>
              <a:rPr lang="he-IL" sz="1600">
                <a:ln>
                  <a:noFill/>
                </a:ln>
                <a:solidFill>
                  <a:sysClr val="windowText" lastClr="000000"/>
                </a:solidFill>
              </a:rPr>
              <a:t> </a:t>
            </a:r>
            <a:r>
              <a:rPr lang="en-IL" sz="1600">
                <a:ln>
                  <a:noFill/>
                </a:ln>
                <a:solidFill>
                  <a:sysClr val="windowText" lastClr="00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995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DB449C-DDDB-CBB0-BA62-198D18AE56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379" y="995225"/>
            <a:ext cx="2980197" cy="588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9E5E2-CE89-CE42-B3B2-68475F969F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2659" y="1878466"/>
            <a:ext cx="5945579" cy="1550534"/>
          </a:xfrm>
        </p:spPr>
        <p:txBody>
          <a:bodyPr anchor="b"/>
          <a:lstStyle>
            <a:lvl1pPr algn="l">
              <a:defRPr sz="4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C4EB2-C011-804C-B699-673C16D9E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2659" y="4528313"/>
            <a:ext cx="5945579" cy="73245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D4B1A-2357-1463-3A5E-1AA513BBC740}"/>
              </a:ext>
            </a:extLst>
          </p:cNvPr>
          <p:cNvSpPr/>
          <p:nvPr userDrawn="1"/>
        </p:nvSpPr>
        <p:spPr>
          <a:xfrm>
            <a:off x="8168640" y="208124"/>
            <a:ext cx="3811208" cy="64417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Picture Placeholder 25">
            <a:extLst>
              <a:ext uri="{FF2B5EF4-FFF2-40B4-BE49-F238E27FC236}">
                <a16:creationId xmlns:a16="http://schemas.microsoft.com/office/drawing/2014/main" id="{1E234A3C-03EA-4BB6-BB34-A5493CD32B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7766" y="474289"/>
            <a:ext cx="4184028" cy="590942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9485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B7F2B6-311D-9D1D-DC0D-074F760FE9B8}"/>
              </a:ext>
            </a:extLst>
          </p:cNvPr>
          <p:cNvSpPr/>
          <p:nvPr userDrawn="1"/>
        </p:nvSpPr>
        <p:spPr>
          <a:xfrm>
            <a:off x="470452" y="453656"/>
            <a:ext cx="11302448" cy="586176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2" y="613463"/>
            <a:ext cx="10991449" cy="48523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843" y="1183761"/>
            <a:ext cx="10426998" cy="5011159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A33E37-B4B5-8537-7701-F1BB30C265D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393" y="1183760"/>
            <a:ext cx="564450" cy="5011160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1"/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000" b="0"/>
            </a:lvl5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  <a:p>
            <a:pPr lvl="0"/>
            <a:r>
              <a:rPr lang="en-US"/>
              <a:t>06</a:t>
            </a:r>
          </a:p>
          <a:p>
            <a:pPr lvl="0"/>
            <a:r>
              <a:rPr lang="en-US"/>
              <a:t>07</a:t>
            </a:r>
          </a:p>
          <a:p>
            <a:pPr lvl="0"/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37604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B7F2B6-311D-9D1D-DC0D-074F760FE9B8}"/>
              </a:ext>
            </a:extLst>
          </p:cNvPr>
          <p:cNvSpPr/>
          <p:nvPr userDrawn="1"/>
        </p:nvSpPr>
        <p:spPr>
          <a:xfrm>
            <a:off x="470452" y="453656"/>
            <a:ext cx="11302448" cy="58617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2" y="613463"/>
            <a:ext cx="10991449" cy="48523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843" y="1183761"/>
            <a:ext cx="10426998" cy="5011159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A33E37-B4B5-8537-7701-F1BB30C265D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393" y="1183760"/>
            <a:ext cx="564450" cy="5011160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000" b="0"/>
            </a:lvl5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  <a:p>
            <a:pPr lvl="0"/>
            <a:r>
              <a:rPr lang="en-US"/>
              <a:t>06</a:t>
            </a:r>
          </a:p>
          <a:p>
            <a:pPr lvl="0"/>
            <a:r>
              <a:rPr lang="en-US"/>
              <a:t>07</a:t>
            </a:r>
          </a:p>
          <a:p>
            <a:pPr lvl="0"/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137357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White + Black Numb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B7F2B6-311D-9D1D-DC0D-074F760FE9B8}"/>
              </a:ext>
            </a:extLst>
          </p:cNvPr>
          <p:cNvSpPr/>
          <p:nvPr userDrawn="1"/>
        </p:nvSpPr>
        <p:spPr>
          <a:xfrm>
            <a:off x="470452" y="453656"/>
            <a:ext cx="11302448" cy="586176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392" y="613463"/>
            <a:ext cx="10991449" cy="48523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843" y="1183761"/>
            <a:ext cx="10426998" cy="5011159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A33E37-B4B5-8537-7701-F1BB30C265D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393" y="1183760"/>
            <a:ext cx="564450" cy="5011160"/>
          </a:xfrm>
        </p:spPr>
        <p:txBody>
          <a:bodyPr/>
          <a:lstStyle>
            <a:lvl1pPr marL="360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9320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950400" indent="0">
              <a:spcBef>
                <a:spcPts val="0"/>
              </a:spcBef>
              <a:spcAft>
                <a:spcPts val="600"/>
              </a:spcAft>
              <a:buNone/>
              <a:defRPr/>
            </a:lvl3pPr>
            <a:lvl4pPr marL="1407600" indent="0"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6480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2000" b="0"/>
            </a:lvl5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  <a:p>
            <a:pPr lvl="0"/>
            <a:r>
              <a:rPr lang="en-US"/>
              <a:t>06</a:t>
            </a:r>
          </a:p>
          <a:p>
            <a:pPr lvl="0"/>
            <a:r>
              <a:rPr lang="en-US"/>
              <a:t>07</a:t>
            </a:r>
          </a:p>
          <a:p>
            <a:pPr lvl="0"/>
            <a:r>
              <a:rPr lang="en-US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14729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Row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547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 Row &amp; Content Black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9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Row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770281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2" y="1113781"/>
            <a:ext cx="11302448" cy="5201638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81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Rows &amp; Content + Black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770281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2" y="1113781"/>
            <a:ext cx="11302448" cy="5201638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811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7527654" cy="443712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2" y="759126"/>
            <a:ext cx="7527654" cy="5494718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DF023E7-C593-F2A8-4FF2-05C18ACA80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6139" y="-1"/>
            <a:ext cx="3815861" cy="62538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4602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Image_Black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7527654" cy="443712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2" y="759126"/>
            <a:ext cx="7527654" cy="5494718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DF023E7-C593-F2A8-4FF2-05C18ACA80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6139" y="-1"/>
            <a:ext cx="3815861" cy="62538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921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01C12-2AC4-91EC-C0E0-9E4B1E9D5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6832" y="2877857"/>
            <a:ext cx="6476715" cy="127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26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1" y="243510"/>
            <a:ext cx="8018127" cy="442800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1" y="759126"/>
            <a:ext cx="8018127" cy="5498493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תמונה 10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40A5AB1E-6344-70F5-9182-69E37B474E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054" y="457200"/>
            <a:ext cx="3056945" cy="5581406"/>
          </a:xfrm>
          <a:prstGeom prst="rect">
            <a:avLst/>
          </a:prstGeom>
        </p:spPr>
      </p:pic>
      <p:sp>
        <p:nvSpPr>
          <p:cNvPr id="10" name="מציין מיקום של תמונה 9">
            <a:extLst>
              <a:ext uri="{FF2B5EF4-FFF2-40B4-BE49-F238E27FC236}">
                <a16:creationId xmlns:a16="http://schemas.microsoft.com/office/drawing/2014/main" id="{D313BEDD-0CAA-2123-4918-D936261FA0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11013" y="737617"/>
            <a:ext cx="2334511" cy="5033244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8642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4777188" cy="440679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0452" y="759126"/>
            <a:ext cx="4777188" cy="5608026"/>
          </a:xfrm>
        </p:spPr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תמונה 10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372457C7-2E65-E412-506B-B36F097BE4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14" y="457200"/>
            <a:ext cx="3056945" cy="5581406"/>
          </a:xfrm>
          <a:prstGeom prst="rect">
            <a:avLst/>
          </a:prstGeom>
        </p:spPr>
      </p:pic>
      <p:sp>
        <p:nvSpPr>
          <p:cNvPr id="7" name="צורה חופשית: צורה 9">
            <a:extLst>
              <a:ext uri="{FF2B5EF4-FFF2-40B4-BE49-F238E27FC236}">
                <a16:creationId xmlns:a16="http://schemas.microsoft.com/office/drawing/2014/main" id="{EF8F532D-8E6B-BB39-5552-F6298A06E8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973" y="737617"/>
            <a:ext cx="2334511" cy="5033244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pic>
        <p:nvPicPr>
          <p:cNvPr id="9" name="תמונה 10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40A5AB1E-6344-70F5-9182-69E37B474E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054" y="457200"/>
            <a:ext cx="3056945" cy="5581406"/>
          </a:xfrm>
          <a:prstGeom prst="rect">
            <a:avLst/>
          </a:prstGeom>
        </p:spPr>
      </p:pic>
      <p:sp>
        <p:nvSpPr>
          <p:cNvPr id="10" name="מציין מיקום של תמונה 9">
            <a:extLst>
              <a:ext uri="{FF2B5EF4-FFF2-40B4-BE49-F238E27FC236}">
                <a16:creationId xmlns:a16="http://schemas.microsoft.com/office/drawing/2014/main" id="{D313BEDD-0CAA-2123-4918-D936261FA0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11013" y="737617"/>
            <a:ext cx="2334511" cy="5033244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2000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1894F89-3642-10CA-9972-82FB5205F9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0620" y="5433833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F6F13EF-5D55-AFD5-7900-6EE6C609FF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3584" y="5433833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pic>
        <p:nvPicPr>
          <p:cNvPr id="5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DEEEB35B-8F8B-1A44-2A96-5B3E1FD8B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5748" y="1156255"/>
            <a:ext cx="2334370" cy="4262120"/>
          </a:xfrm>
          <a:prstGeom prst="rect">
            <a:avLst/>
          </a:prstGeom>
        </p:spPr>
      </p:pic>
      <p:pic>
        <p:nvPicPr>
          <p:cNvPr id="13" name="תמונה 12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C2EE5442-B5AA-54E9-BA22-4066F68FB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882" y="1156255"/>
            <a:ext cx="2334370" cy="4262120"/>
          </a:xfrm>
          <a:prstGeom prst="rect">
            <a:avLst/>
          </a:prstGeom>
        </p:spPr>
      </p:pic>
      <p:pic>
        <p:nvPicPr>
          <p:cNvPr id="11" name="תמונה 10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F6E926F2-2EBB-51EC-2E78-D3876C2F5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8815" y="1156255"/>
            <a:ext cx="2334370" cy="4262120"/>
          </a:xfrm>
          <a:prstGeom prst="rect">
            <a:avLst/>
          </a:prstGeom>
        </p:spPr>
      </p:pic>
      <p:sp>
        <p:nvSpPr>
          <p:cNvPr id="9" name="מציין מיקום של תמונה 8">
            <a:extLst>
              <a:ext uri="{FF2B5EF4-FFF2-40B4-BE49-F238E27FC236}">
                <a16:creationId xmlns:a16="http://schemas.microsoft.com/office/drawing/2014/main" id="{066AE138-152B-39A0-0785-C977BCDE317A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666785" y="1375712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70452" y="243510"/>
            <a:ext cx="11301984" cy="432351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מציין מיקום של תמונה 9">
            <a:extLst>
              <a:ext uri="{FF2B5EF4-FFF2-40B4-BE49-F238E27FC236}">
                <a16:creationId xmlns:a16="http://schemas.microsoft.com/office/drawing/2014/main" id="{62E86325-E4A7-A021-0724-C78C26439CE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5192733" y="1375712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12" name="מציין מיקום של תמונה 11">
            <a:extLst>
              <a:ext uri="{FF2B5EF4-FFF2-40B4-BE49-F238E27FC236}">
                <a16:creationId xmlns:a16="http://schemas.microsoft.com/office/drawing/2014/main" id="{5E88A07E-B6F3-CC72-FE23-ED879959D6AA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7717557" y="1375712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64E57E-CCE3-1877-3D29-E2FBAEE824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17325" y="5439013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2993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7DCAB00-6E44-3117-596F-B38D6F4716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20462" y="5360947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84108B4-C6E3-C484-E628-5CDE702B7F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48402" y="5366127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pic>
        <p:nvPicPr>
          <p:cNvPr id="5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DEEEB35B-8F8B-1A44-2A96-5B3E1FD8B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110" y="1053553"/>
            <a:ext cx="2334370" cy="4262120"/>
          </a:xfrm>
          <a:prstGeom prst="rect">
            <a:avLst/>
          </a:prstGeom>
        </p:spPr>
      </p:pic>
      <p:pic>
        <p:nvPicPr>
          <p:cNvPr id="15" name="תמונה 1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A04DCEFA-037E-5EC2-0119-EBC9106417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1310" y="1053553"/>
            <a:ext cx="2334370" cy="4262120"/>
          </a:xfrm>
          <a:prstGeom prst="rect">
            <a:avLst/>
          </a:prstGeom>
        </p:spPr>
      </p:pic>
      <p:pic>
        <p:nvPicPr>
          <p:cNvPr id="13" name="תמונה 12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C2EE5442-B5AA-54E9-BA22-4066F68FB7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8244" y="1053553"/>
            <a:ext cx="2334370" cy="4262120"/>
          </a:xfrm>
          <a:prstGeom prst="rect">
            <a:avLst/>
          </a:prstGeom>
        </p:spPr>
      </p:pic>
      <p:pic>
        <p:nvPicPr>
          <p:cNvPr id="11" name="תמונה 10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F6E926F2-2EBB-51EC-2E78-D3876C2F5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177" y="1053553"/>
            <a:ext cx="2334370" cy="4262120"/>
          </a:xfrm>
          <a:prstGeom prst="rect">
            <a:avLst/>
          </a:prstGeom>
        </p:spPr>
      </p:pic>
      <p:sp>
        <p:nvSpPr>
          <p:cNvPr id="9" name="מציין מיקום של תמונה 8">
            <a:extLst>
              <a:ext uri="{FF2B5EF4-FFF2-40B4-BE49-F238E27FC236}">
                <a16:creationId xmlns:a16="http://schemas.microsoft.com/office/drawing/2014/main" id="{066AE138-152B-39A0-0785-C977BCDE31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06093" y="1273010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1984" cy="445603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מציין מיקום של תמונה 9">
            <a:extLst>
              <a:ext uri="{FF2B5EF4-FFF2-40B4-BE49-F238E27FC236}">
                <a16:creationId xmlns:a16="http://schemas.microsoft.com/office/drawing/2014/main" id="{62E86325-E4A7-A021-0724-C78C26439C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30853" y="1273010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12" name="מציין מיקום של תמונה 11">
            <a:extLst>
              <a:ext uri="{FF2B5EF4-FFF2-40B4-BE49-F238E27FC236}">
                <a16:creationId xmlns:a16="http://schemas.microsoft.com/office/drawing/2014/main" id="{5E88A07E-B6F3-CC72-FE23-ED879959D6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55613" y="1273010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14" name="מציין מיקום של תמונה 13">
            <a:extLst>
              <a:ext uri="{FF2B5EF4-FFF2-40B4-BE49-F238E27FC236}">
                <a16:creationId xmlns:a16="http://schemas.microsoft.com/office/drawing/2014/main" id="{B05923FE-5E60-BDE1-D86D-7DFCF8D665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75293" y="1273010"/>
            <a:ext cx="1782699" cy="3843528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871927-9AAD-7BDE-AEC1-44725941BA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7332" y="5360947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4AC23B1-290E-B56A-BF0A-5639040F0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71180" y="5360947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664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03860EF-BA9C-E6D9-21B8-3D856F59FD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7084" y="5148915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DE3063F-E7D3-C451-A9FC-952C6B513B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0762" y="5148915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B4E9D1-F94E-5B65-C43F-13B47E3AB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601" y="5154095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pic>
        <p:nvPicPr>
          <p:cNvPr id="5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DEEEB35B-8F8B-1A44-2A96-5B3E1FD8B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01" y="1335602"/>
            <a:ext cx="2088558" cy="3813313"/>
          </a:xfrm>
          <a:prstGeom prst="rect">
            <a:avLst/>
          </a:prstGeom>
        </p:spPr>
      </p:pic>
      <p:pic>
        <p:nvPicPr>
          <p:cNvPr id="3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581FD751-2DF4-0B28-BAF9-530249EDA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961" y="1335602"/>
            <a:ext cx="2088558" cy="3813313"/>
          </a:xfrm>
          <a:prstGeom prst="rect">
            <a:avLst/>
          </a:prstGeom>
        </p:spPr>
      </p:pic>
      <p:pic>
        <p:nvPicPr>
          <p:cNvPr id="6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8A37B7FE-2E42-EB6D-16EB-FDB1861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1881" y="1335602"/>
            <a:ext cx="2088558" cy="3813313"/>
          </a:xfrm>
          <a:prstGeom prst="rect">
            <a:avLst/>
          </a:prstGeom>
        </p:spPr>
      </p:pic>
      <p:pic>
        <p:nvPicPr>
          <p:cNvPr id="8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CD3E554B-BE9A-648B-3FFA-F38C4C085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1" y="1335602"/>
            <a:ext cx="2088558" cy="3813313"/>
          </a:xfrm>
          <a:prstGeom prst="rect">
            <a:avLst/>
          </a:prstGeom>
        </p:spPr>
      </p:pic>
      <p:pic>
        <p:nvPicPr>
          <p:cNvPr id="17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23ED7E43-8DC4-6A16-3196-A578076483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0841" y="1335602"/>
            <a:ext cx="2088558" cy="3813313"/>
          </a:xfrm>
          <a:prstGeom prst="rect">
            <a:avLst/>
          </a:prstGeom>
        </p:spPr>
      </p:pic>
      <p:sp>
        <p:nvSpPr>
          <p:cNvPr id="9" name="מציין מיקום של תמונה 8">
            <a:extLst>
              <a:ext uri="{FF2B5EF4-FFF2-40B4-BE49-F238E27FC236}">
                <a16:creationId xmlns:a16="http://schemas.microsoft.com/office/drawing/2014/main" id="{066AE138-152B-39A0-0785-C977BCDE31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4151" y="1523309"/>
            <a:ext cx="1594978" cy="3438799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1984" cy="452229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צורה חופשית: צורה 8">
            <a:extLst>
              <a:ext uri="{FF2B5EF4-FFF2-40B4-BE49-F238E27FC236}">
                <a16:creationId xmlns:a16="http://schemas.microsoft.com/office/drawing/2014/main" id="{F0B17391-923E-CF82-6188-B3159CA63A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34234" y="1523309"/>
            <a:ext cx="1594978" cy="3438799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7" name="צורה חופשית: צורה 8">
            <a:extLst>
              <a:ext uri="{FF2B5EF4-FFF2-40B4-BE49-F238E27FC236}">
                <a16:creationId xmlns:a16="http://schemas.microsoft.com/office/drawing/2014/main" id="{74A1F800-0050-70C9-CD3C-1B95D7E1F7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3074" y="1523309"/>
            <a:ext cx="1594978" cy="3438799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16" name="צורה חופשית: צורה 8">
            <a:extLst>
              <a:ext uri="{FF2B5EF4-FFF2-40B4-BE49-F238E27FC236}">
                <a16:creationId xmlns:a16="http://schemas.microsoft.com/office/drawing/2014/main" id="{8EFFFB54-8B28-6B13-9A03-80F39407CE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18274" y="1523309"/>
            <a:ext cx="1594978" cy="3438799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18" name="צורה חופשית: צורה 8">
            <a:extLst>
              <a:ext uri="{FF2B5EF4-FFF2-40B4-BE49-F238E27FC236}">
                <a16:creationId xmlns:a16="http://schemas.microsoft.com/office/drawing/2014/main" id="{EA1ED35A-5388-5DF4-86F2-5CA21D26C7A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9662034" y="1523309"/>
            <a:ext cx="1594978" cy="3438799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311164D-0148-87FD-0B96-502408E0BB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8923" y="5148915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9755621-6A39-0219-EF26-B4A852B806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18969" y="5148915"/>
            <a:ext cx="2084832" cy="584100"/>
          </a:xfrm>
        </p:spPr>
        <p:txBody>
          <a:bodyPr/>
          <a:lstStyle>
            <a:lvl1pPr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/>
              <a:t>Click to Edit Master Title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39395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s &amp;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1"/>
            <a:ext cx="11301984" cy="405114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8CE1F6-4BE1-F7F4-2BA1-C45EE1C06359}"/>
              </a:ext>
            </a:extLst>
          </p:cNvPr>
          <p:cNvSpPr>
            <a:spLocks noChangeAspect="1"/>
          </p:cNvSpPr>
          <p:nvPr userDrawn="1"/>
        </p:nvSpPr>
        <p:spPr>
          <a:xfrm>
            <a:off x="529605" y="1870820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FCCFEB-2909-1F47-C4B1-140FB0F96A39}"/>
              </a:ext>
            </a:extLst>
          </p:cNvPr>
          <p:cNvSpPr>
            <a:spLocks noChangeAspect="1"/>
          </p:cNvSpPr>
          <p:nvPr userDrawn="1"/>
        </p:nvSpPr>
        <p:spPr>
          <a:xfrm>
            <a:off x="529605" y="3128090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97EB82-C30E-4B74-6979-19AFD8147F1C}"/>
              </a:ext>
            </a:extLst>
          </p:cNvPr>
          <p:cNvSpPr>
            <a:spLocks noChangeAspect="1"/>
          </p:cNvSpPr>
          <p:nvPr userDrawn="1"/>
        </p:nvSpPr>
        <p:spPr>
          <a:xfrm>
            <a:off x="529605" y="4394857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Picture Placeholder 28">
            <a:extLst>
              <a:ext uri="{FF2B5EF4-FFF2-40B4-BE49-F238E27FC236}">
                <a16:creationId xmlns:a16="http://schemas.microsoft.com/office/drawing/2014/main" id="{024020D3-C5D2-9D9F-40AC-8F671600624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856" y="1866637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8" name="Picture Placeholder 28">
            <a:extLst>
              <a:ext uri="{FF2B5EF4-FFF2-40B4-BE49-F238E27FC236}">
                <a16:creationId xmlns:a16="http://schemas.microsoft.com/office/drawing/2014/main" id="{09F8BA57-DBD4-F523-0E5A-3B622402A5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9856" y="3130238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25" name="Picture Placeholder 28">
            <a:extLst>
              <a:ext uri="{FF2B5EF4-FFF2-40B4-BE49-F238E27FC236}">
                <a16:creationId xmlns:a16="http://schemas.microsoft.com/office/drawing/2014/main" id="{09B1610A-CA1F-1396-5F50-E85A453725A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9856" y="4393839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pic>
        <p:nvPicPr>
          <p:cNvPr id="34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B52636A1-E14B-DF28-0D49-F29AE884D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5325" y="1634590"/>
            <a:ext cx="2130204" cy="3889348"/>
          </a:xfrm>
          <a:prstGeom prst="rect">
            <a:avLst/>
          </a:prstGeom>
        </p:spPr>
      </p:pic>
      <p:pic>
        <p:nvPicPr>
          <p:cNvPr id="32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A9C3D8B8-479B-5AB2-AF8D-D6728F4C37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472" y="1634590"/>
            <a:ext cx="2130204" cy="3889348"/>
          </a:xfrm>
          <a:prstGeom prst="rect">
            <a:avLst/>
          </a:prstGeom>
        </p:spPr>
      </p:pic>
      <p:pic>
        <p:nvPicPr>
          <p:cNvPr id="26" name="תמונה 4" descr="תמונה שמכילה צילום מסך, טלפון נייד, סמארטפון, שחור ולבן&#10;&#10;התיאור נוצר באופן אוטומטי">
            <a:extLst>
              <a:ext uri="{FF2B5EF4-FFF2-40B4-BE49-F238E27FC236}">
                <a16:creationId xmlns:a16="http://schemas.microsoft.com/office/drawing/2014/main" id="{5BA3CA35-478D-C041-D43D-C8119C2FC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436" y="1313727"/>
            <a:ext cx="2481678" cy="4531074"/>
          </a:xfrm>
          <a:prstGeom prst="rect">
            <a:avLst/>
          </a:prstGeom>
        </p:spPr>
      </p:pic>
      <p:sp>
        <p:nvSpPr>
          <p:cNvPr id="28" name="מציין מיקום של תמונה 8">
            <a:extLst>
              <a:ext uri="{FF2B5EF4-FFF2-40B4-BE49-F238E27FC236}">
                <a16:creationId xmlns:a16="http://schemas.microsoft.com/office/drawing/2014/main" id="{A52AFA6B-E10F-06A3-BCE0-D740285C4A0E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143861" y="1536856"/>
            <a:ext cx="1893722" cy="4082894"/>
          </a:xfrm>
          <a:custGeom>
            <a:avLst/>
            <a:gdLst>
              <a:gd name="connsiteX0" fmla="*/ 185668 w 1782699"/>
              <a:gd name="connsiteY0" fmla="*/ 0 h 3843528"/>
              <a:gd name="connsiteX1" fmla="*/ 392811 w 1782699"/>
              <a:gd name="connsiteY1" fmla="*/ 0 h 3843528"/>
              <a:gd name="connsiteX2" fmla="*/ 392811 w 1782699"/>
              <a:gd name="connsiteY2" fmla="*/ 34955 h 3843528"/>
              <a:gd name="connsiteX3" fmla="*/ 495015 w 1782699"/>
              <a:gd name="connsiteY3" fmla="*/ 137159 h 3843528"/>
              <a:gd name="connsiteX4" fmla="*/ 1272063 w 1782699"/>
              <a:gd name="connsiteY4" fmla="*/ 137159 h 3843528"/>
              <a:gd name="connsiteX5" fmla="*/ 1374267 w 1782699"/>
              <a:gd name="connsiteY5" fmla="*/ 34955 h 3843528"/>
              <a:gd name="connsiteX6" fmla="*/ 1374267 w 1782699"/>
              <a:gd name="connsiteY6" fmla="*/ 0 h 3843528"/>
              <a:gd name="connsiteX7" fmla="*/ 1597031 w 1782699"/>
              <a:gd name="connsiteY7" fmla="*/ 0 h 3843528"/>
              <a:gd name="connsiteX8" fmla="*/ 1782699 w 1782699"/>
              <a:gd name="connsiteY8" fmla="*/ 185668 h 3843528"/>
              <a:gd name="connsiteX9" fmla="*/ 1782699 w 1782699"/>
              <a:gd name="connsiteY9" fmla="*/ 3657860 h 3843528"/>
              <a:gd name="connsiteX10" fmla="*/ 1597031 w 1782699"/>
              <a:gd name="connsiteY10" fmla="*/ 3843528 h 3843528"/>
              <a:gd name="connsiteX11" fmla="*/ 185668 w 1782699"/>
              <a:gd name="connsiteY11" fmla="*/ 3843528 h 3843528"/>
              <a:gd name="connsiteX12" fmla="*/ 0 w 1782699"/>
              <a:gd name="connsiteY12" fmla="*/ 3657860 h 3843528"/>
              <a:gd name="connsiteX13" fmla="*/ 0 w 1782699"/>
              <a:gd name="connsiteY13" fmla="*/ 185668 h 3843528"/>
              <a:gd name="connsiteX14" fmla="*/ 185668 w 1782699"/>
              <a:gd name="connsiteY14" fmla="*/ 0 h 384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2699" h="3843528">
                <a:moveTo>
                  <a:pt x="185668" y="0"/>
                </a:moveTo>
                <a:lnTo>
                  <a:pt x="392811" y="0"/>
                </a:lnTo>
                <a:lnTo>
                  <a:pt x="392811" y="34955"/>
                </a:lnTo>
                <a:cubicBezTo>
                  <a:pt x="392811" y="91401"/>
                  <a:pt x="438569" y="137159"/>
                  <a:pt x="495015" y="137159"/>
                </a:cubicBezTo>
                <a:lnTo>
                  <a:pt x="1272063" y="137159"/>
                </a:lnTo>
                <a:cubicBezTo>
                  <a:pt x="1328509" y="137159"/>
                  <a:pt x="1374267" y="91401"/>
                  <a:pt x="1374267" y="34955"/>
                </a:cubicBezTo>
                <a:lnTo>
                  <a:pt x="1374267" y="0"/>
                </a:lnTo>
                <a:lnTo>
                  <a:pt x="1597031" y="0"/>
                </a:lnTo>
                <a:cubicBezTo>
                  <a:pt x="1699573" y="0"/>
                  <a:pt x="1782699" y="83126"/>
                  <a:pt x="1782699" y="185668"/>
                </a:cubicBezTo>
                <a:lnTo>
                  <a:pt x="1782699" y="3657860"/>
                </a:lnTo>
                <a:cubicBezTo>
                  <a:pt x="1782699" y="3760402"/>
                  <a:pt x="1699573" y="3843528"/>
                  <a:pt x="1597031" y="3843528"/>
                </a:cubicBezTo>
                <a:lnTo>
                  <a:pt x="185668" y="3843528"/>
                </a:lnTo>
                <a:cubicBezTo>
                  <a:pt x="83126" y="3843528"/>
                  <a:pt x="0" y="3760402"/>
                  <a:pt x="0" y="3657860"/>
                </a:cubicBezTo>
                <a:lnTo>
                  <a:pt x="0" y="185668"/>
                </a:lnTo>
                <a:cubicBezTo>
                  <a:pt x="0" y="83126"/>
                  <a:pt x="83126" y="0"/>
                  <a:pt x="185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B0C222-EF2E-F6B6-1A66-87AEC1AD3712}"/>
              </a:ext>
            </a:extLst>
          </p:cNvPr>
          <p:cNvSpPr>
            <a:spLocks noChangeAspect="1"/>
          </p:cNvSpPr>
          <p:nvPr userDrawn="1"/>
        </p:nvSpPr>
        <p:spPr>
          <a:xfrm>
            <a:off x="8817078" y="1870820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F08887-FE16-C624-A34D-E645C0CD5B6A}"/>
              </a:ext>
            </a:extLst>
          </p:cNvPr>
          <p:cNvSpPr>
            <a:spLocks noChangeAspect="1"/>
          </p:cNvSpPr>
          <p:nvPr userDrawn="1"/>
        </p:nvSpPr>
        <p:spPr>
          <a:xfrm>
            <a:off x="8817078" y="3128090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CEF8A1-3996-5DE1-0DF0-B0F0EFB3912D}"/>
              </a:ext>
            </a:extLst>
          </p:cNvPr>
          <p:cNvSpPr>
            <a:spLocks noChangeAspect="1"/>
          </p:cNvSpPr>
          <p:nvPr userDrawn="1"/>
        </p:nvSpPr>
        <p:spPr>
          <a:xfrm>
            <a:off x="8817078" y="4394857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Picture Placeholder 28">
            <a:extLst>
              <a:ext uri="{FF2B5EF4-FFF2-40B4-BE49-F238E27FC236}">
                <a16:creationId xmlns:a16="http://schemas.microsoft.com/office/drawing/2014/main" id="{2B7F49DE-54FC-73FE-28A8-7661CE650A1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827329" y="1866637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46" name="Picture Placeholder 28">
            <a:extLst>
              <a:ext uri="{FF2B5EF4-FFF2-40B4-BE49-F238E27FC236}">
                <a16:creationId xmlns:a16="http://schemas.microsoft.com/office/drawing/2014/main" id="{794A7BA4-C906-BAB8-0906-4B76583604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827329" y="3130238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47" name="Picture Placeholder 28">
            <a:extLst>
              <a:ext uri="{FF2B5EF4-FFF2-40B4-BE49-F238E27FC236}">
                <a16:creationId xmlns:a16="http://schemas.microsoft.com/office/drawing/2014/main" id="{B80DBB12-5E3E-588E-CEAA-4B3C2DF593D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827329" y="4393839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7D6D1329-F720-1AB5-E22E-8A6DC04DC05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767410" y="1837847"/>
            <a:ext cx="1247880" cy="3494728"/>
          </a:xfrm>
          <a:custGeom>
            <a:avLst/>
            <a:gdLst>
              <a:gd name="connsiteX0" fmla="*/ 168819 w 1247880"/>
              <a:gd name="connsiteY0" fmla="*/ 0 h 3494728"/>
              <a:gd name="connsiteX1" fmla="*/ 357164 w 1247880"/>
              <a:gd name="connsiteY1" fmla="*/ 0 h 3494728"/>
              <a:gd name="connsiteX2" fmla="*/ 357164 w 1247880"/>
              <a:gd name="connsiteY2" fmla="*/ 31783 h 3494728"/>
              <a:gd name="connsiteX3" fmla="*/ 450093 w 1247880"/>
              <a:gd name="connsiteY3" fmla="*/ 124712 h 3494728"/>
              <a:gd name="connsiteX4" fmla="*/ 1156624 w 1247880"/>
              <a:gd name="connsiteY4" fmla="*/ 124712 h 3494728"/>
              <a:gd name="connsiteX5" fmla="*/ 1242250 w 1247880"/>
              <a:gd name="connsiteY5" fmla="*/ 67955 h 3494728"/>
              <a:gd name="connsiteX6" fmla="*/ 1247880 w 1247880"/>
              <a:gd name="connsiteY6" fmla="*/ 40070 h 3494728"/>
              <a:gd name="connsiteX7" fmla="*/ 1247880 w 1247880"/>
              <a:gd name="connsiteY7" fmla="*/ 3494728 h 3494728"/>
              <a:gd name="connsiteX8" fmla="*/ 168819 w 1247880"/>
              <a:gd name="connsiteY8" fmla="*/ 3494728 h 3494728"/>
              <a:gd name="connsiteX9" fmla="*/ 0 w 1247880"/>
              <a:gd name="connsiteY9" fmla="*/ 3325909 h 3494728"/>
              <a:gd name="connsiteX10" fmla="*/ 0 w 1247880"/>
              <a:gd name="connsiteY10" fmla="*/ 168819 h 3494728"/>
              <a:gd name="connsiteX11" fmla="*/ 168819 w 1247880"/>
              <a:gd name="connsiteY11" fmla="*/ 0 h 34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47880" h="3494728">
                <a:moveTo>
                  <a:pt x="168819" y="0"/>
                </a:moveTo>
                <a:lnTo>
                  <a:pt x="357164" y="0"/>
                </a:lnTo>
                <a:lnTo>
                  <a:pt x="357164" y="31783"/>
                </a:lnTo>
                <a:cubicBezTo>
                  <a:pt x="357164" y="83107"/>
                  <a:pt x="398769" y="124712"/>
                  <a:pt x="450093" y="124712"/>
                </a:cubicBezTo>
                <a:lnTo>
                  <a:pt x="1156624" y="124712"/>
                </a:lnTo>
                <a:cubicBezTo>
                  <a:pt x="1195117" y="124712"/>
                  <a:pt x="1228143" y="101309"/>
                  <a:pt x="1242250" y="67955"/>
                </a:cubicBezTo>
                <a:lnTo>
                  <a:pt x="1247880" y="40070"/>
                </a:lnTo>
                <a:lnTo>
                  <a:pt x="1247880" y="3494728"/>
                </a:lnTo>
                <a:lnTo>
                  <a:pt x="168819" y="3494728"/>
                </a:lnTo>
                <a:cubicBezTo>
                  <a:pt x="75582" y="3494728"/>
                  <a:pt x="0" y="3419146"/>
                  <a:pt x="0" y="3325909"/>
                </a:cubicBezTo>
                <a:lnTo>
                  <a:pt x="0" y="168819"/>
                </a:lnTo>
                <a:cubicBezTo>
                  <a:pt x="0" y="75583"/>
                  <a:pt x="75582" y="0"/>
                  <a:pt x="16881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C55891DB-AD28-1B89-9E5F-399D697E8CD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155902" y="1837847"/>
            <a:ext cx="1228613" cy="3494728"/>
          </a:xfrm>
          <a:custGeom>
            <a:avLst/>
            <a:gdLst>
              <a:gd name="connsiteX0" fmla="*/ 857246 w 1228613"/>
              <a:gd name="connsiteY0" fmla="*/ 0 h 3494728"/>
              <a:gd name="connsiteX1" fmla="*/ 1059794 w 1228613"/>
              <a:gd name="connsiteY1" fmla="*/ 0 h 3494728"/>
              <a:gd name="connsiteX2" fmla="*/ 1228613 w 1228613"/>
              <a:gd name="connsiteY2" fmla="*/ 168819 h 3494728"/>
              <a:gd name="connsiteX3" fmla="*/ 1228613 w 1228613"/>
              <a:gd name="connsiteY3" fmla="*/ 3325909 h 3494728"/>
              <a:gd name="connsiteX4" fmla="*/ 1059794 w 1228613"/>
              <a:gd name="connsiteY4" fmla="*/ 3494728 h 3494728"/>
              <a:gd name="connsiteX5" fmla="*/ 0 w 1228613"/>
              <a:gd name="connsiteY5" fmla="*/ 3494728 h 3494728"/>
              <a:gd name="connsiteX6" fmla="*/ 0 w 1228613"/>
              <a:gd name="connsiteY6" fmla="*/ 102837 h 3494728"/>
              <a:gd name="connsiteX7" fmla="*/ 21614 w 1228613"/>
              <a:gd name="connsiteY7" fmla="*/ 117409 h 3494728"/>
              <a:gd name="connsiteX8" fmla="*/ 57786 w 1228613"/>
              <a:gd name="connsiteY8" fmla="*/ 124712 h 3494728"/>
              <a:gd name="connsiteX9" fmla="*/ 764317 w 1228613"/>
              <a:gd name="connsiteY9" fmla="*/ 124712 h 3494728"/>
              <a:gd name="connsiteX10" fmla="*/ 857246 w 1228613"/>
              <a:gd name="connsiteY10" fmla="*/ 31783 h 34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8613" h="3494728">
                <a:moveTo>
                  <a:pt x="857246" y="0"/>
                </a:moveTo>
                <a:lnTo>
                  <a:pt x="1059794" y="0"/>
                </a:lnTo>
                <a:cubicBezTo>
                  <a:pt x="1153031" y="0"/>
                  <a:pt x="1228613" y="75582"/>
                  <a:pt x="1228613" y="168819"/>
                </a:cubicBezTo>
                <a:lnTo>
                  <a:pt x="1228613" y="3325909"/>
                </a:lnTo>
                <a:cubicBezTo>
                  <a:pt x="1228613" y="3419146"/>
                  <a:pt x="1153031" y="3494728"/>
                  <a:pt x="1059794" y="3494728"/>
                </a:cubicBezTo>
                <a:lnTo>
                  <a:pt x="0" y="3494728"/>
                </a:lnTo>
                <a:lnTo>
                  <a:pt x="0" y="102837"/>
                </a:lnTo>
                <a:lnTo>
                  <a:pt x="21614" y="117409"/>
                </a:lnTo>
                <a:cubicBezTo>
                  <a:pt x="32731" y="122112"/>
                  <a:pt x="44955" y="124712"/>
                  <a:pt x="57786" y="124712"/>
                </a:cubicBezTo>
                <a:lnTo>
                  <a:pt x="764317" y="124712"/>
                </a:lnTo>
                <a:cubicBezTo>
                  <a:pt x="815641" y="124712"/>
                  <a:pt x="857246" y="83106"/>
                  <a:pt x="857246" y="31783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7DB62-A453-D28C-EB3F-CC62A59DF2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01041" y="1761779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12110-C94F-B836-502E-D909B18D3CE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01041" y="2312048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ED8C727-E959-9D1B-7975-A2A33B96C8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01041" y="3005724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147947F-9F08-C1EA-A3AF-21AC119136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01041" y="3555993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FBF602D-8166-823B-F6AC-B7C39D371D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01041" y="4305094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C90438E-F91A-676E-BAB3-BB29B718A9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01041" y="4855363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611437B-C318-872D-253B-40DA6E4D856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88515" y="1761779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A279A3A-464E-6727-070F-85C82830E3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88515" y="2312048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241AF102-89BB-5CA3-2416-5C896C6A828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88515" y="3005724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5F9837-137B-373A-9D76-B4FDDF04892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688515" y="3555993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814C7DE-85E7-B027-E2B8-B7CF3A7754C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688515" y="4305094"/>
            <a:ext cx="1948448" cy="490694"/>
          </a:xfrm>
        </p:spPr>
        <p:txBody>
          <a:bodyPr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E8C536-2F38-D984-6D19-F3E013EA52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88515" y="4855363"/>
            <a:ext cx="1948448" cy="49069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5193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 &amp;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276772" cy="476769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 descr="A close-up of a computer&#10;&#10;Description automatically generated">
            <a:extLst>
              <a:ext uri="{FF2B5EF4-FFF2-40B4-BE49-F238E27FC236}">
                <a16:creationId xmlns:a16="http://schemas.microsoft.com/office/drawing/2014/main" id="{2E0EB881-02D0-48B1-BEE9-802A2969F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631" y="1710936"/>
            <a:ext cx="7187519" cy="432374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414C2B4-3140-CEF1-72EA-DC7CE85EC5CE}"/>
              </a:ext>
            </a:extLst>
          </p:cNvPr>
          <p:cNvSpPr>
            <a:spLocks noChangeAspect="1"/>
          </p:cNvSpPr>
          <p:nvPr userDrawn="1"/>
        </p:nvSpPr>
        <p:spPr>
          <a:xfrm>
            <a:off x="7179260" y="1995916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4F1CD3-D285-DD8C-6388-366686C30CAA}"/>
              </a:ext>
            </a:extLst>
          </p:cNvPr>
          <p:cNvSpPr>
            <a:spLocks noChangeAspect="1"/>
          </p:cNvSpPr>
          <p:nvPr userDrawn="1"/>
        </p:nvSpPr>
        <p:spPr>
          <a:xfrm>
            <a:off x="7179260" y="3119038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C395C4-2412-417A-FD42-20ADD08DCFB7}"/>
              </a:ext>
            </a:extLst>
          </p:cNvPr>
          <p:cNvSpPr>
            <a:spLocks noChangeAspect="1"/>
          </p:cNvSpPr>
          <p:nvPr userDrawn="1"/>
        </p:nvSpPr>
        <p:spPr>
          <a:xfrm>
            <a:off x="7179260" y="4242160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324F1B0-7D24-DD4F-FDB7-529F147AB3D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85900" y="1965961"/>
            <a:ext cx="4688840" cy="2948940"/>
          </a:xfrm>
          <a:solidFill>
            <a:schemeClr val="tx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072BA85-D9ED-B3B5-4B04-1639A5C263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89511" y="1991733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626636E9-C91D-CC95-3F24-67CA67A28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89511" y="3114855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ACF7181E-55CE-5746-3D5A-13C5808865A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189511" y="4241142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90E9873-E430-DCCC-51DE-1EB5B114B14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50696" y="1967026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85F42A6-1140-19D4-E366-B2CF1F8F9B0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0696" y="2418523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A0779-D42F-962F-7D4A-29CE957873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50696" y="3075099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E688586-1356-E217-384A-5E186A41574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50696" y="3526596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95278EC-40AD-A530-79FA-0BA39C772FA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050696" y="4221264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FC4194-9C93-B5DD-1495-3BF5E66DF6A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050696" y="4672761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64023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omputer &amp;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monitor with a black screen&#10;&#10;Description automatically generated">
            <a:extLst>
              <a:ext uri="{FF2B5EF4-FFF2-40B4-BE49-F238E27FC236}">
                <a16:creationId xmlns:a16="http://schemas.microsoft.com/office/drawing/2014/main" id="{29ACA864-3366-2623-BD1D-EFA4E610F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9288" y="1207235"/>
            <a:ext cx="5524832" cy="5423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1"/>
            <a:ext cx="11301984" cy="405114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324F1B0-7D24-DD4F-FDB7-529F147AB3D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51880" y="1549400"/>
            <a:ext cx="4897120" cy="2799080"/>
          </a:xfrm>
          <a:prstGeom prst="round2SameRect">
            <a:avLst>
              <a:gd name="adj1" fmla="val 1366"/>
              <a:gd name="adj2" fmla="val 0"/>
            </a:avLst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Icon to Add Picture</a:t>
            </a:r>
          </a:p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F8043D-F9FE-66C5-B00D-CEA06CCB25B0}"/>
              </a:ext>
            </a:extLst>
          </p:cNvPr>
          <p:cNvSpPr>
            <a:spLocks noChangeAspect="1"/>
          </p:cNvSpPr>
          <p:nvPr userDrawn="1"/>
        </p:nvSpPr>
        <p:spPr>
          <a:xfrm>
            <a:off x="871058" y="1770209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B6A5EA-ACB7-240E-AF46-6CE050309D3C}"/>
              </a:ext>
            </a:extLst>
          </p:cNvPr>
          <p:cNvSpPr>
            <a:spLocks noChangeAspect="1"/>
          </p:cNvSpPr>
          <p:nvPr userDrawn="1"/>
        </p:nvSpPr>
        <p:spPr>
          <a:xfrm>
            <a:off x="871058" y="2893331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637700-07F6-C9E4-F87F-D677A26A1F2B}"/>
              </a:ext>
            </a:extLst>
          </p:cNvPr>
          <p:cNvSpPr>
            <a:spLocks noChangeAspect="1"/>
          </p:cNvSpPr>
          <p:nvPr userDrawn="1"/>
        </p:nvSpPr>
        <p:spPr>
          <a:xfrm>
            <a:off x="871058" y="4016453"/>
            <a:ext cx="801861" cy="8018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Picture Placeholder 28">
            <a:extLst>
              <a:ext uri="{FF2B5EF4-FFF2-40B4-BE49-F238E27FC236}">
                <a16:creationId xmlns:a16="http://schemas.microsoft.com/office/drawing/2014/main" id="{ED1328A8-7885-DF96-4568-526787B69D4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309" y="1766026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28" name="Picture Placeholder 28">
            <a:extLst>
              <a:ext uri="{FF2B5EF4-FFF2-40B4-BE49-F238E27FC236}">
                <a16:creationId xmlns:a16="http://schemas.microsoft.com/office/drawing/2014/main" id="{C4D83276-9F3B-3C33-A72D-9EB0E91E2A8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1309" y="2889148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6056C0D1-0849-4281-FA85-9BB08D1CC9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81309" y="4015435"/>
            <a:ext cx="781357" cy="803896"/>
          </a:xfrm>
          <a:prstGeom prst="ellipse">
            <a:avLst/>
          </a:prstGeom>
        </p:spPr>
        <p:txBody>
          <a:bodyPr lIns="0" rIns="0"/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D8CD46B-5F72-4B8E-7E05-0ECC288556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02283" y="1754994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CD46A00-E4AB-E958-C8B4-A5AFA212567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02283" y="2206491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032C439-B2DF-991C-BC74-DC1DFD3442E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02283" y="2863067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F29DD84-E9FC-4B39-2954-05CCEBF2BE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02283" y="3314564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DD0E198-051A-10D0-A45C-7CE08663C8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02283" y="4009232"/>
            <a:ext cx="3319669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A9F157-E640-7133-8298-980176BCA8D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02283" y="4460729"/>
            <a:ext cx="3319669" cy="405114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6135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B1FCC-6F3C-FA41-3965-3357FCB6D2C9}"/>
              </a:ext>
            </a:extLst>
          </p:cNvPr>
          <p:cNvSpPr/>
          <p:nvPr userDrawn="1"/>
        </p:nvSpPr>
        <p:spPr>
          <a:xfrm>
            <a:off x="8598724" y="2254869"/>
            <a:ext cx="2051050" cy="2051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F95C86-ABA5-F7A5-17FC-B9DBB16703E5}"/>
              </a:ext>
            </a:extLst>
          </p:cNvPr>
          <p:cNvSpPr/>
          <p:nvPr userDrawn="1"/>
        </p:nvSpPr>
        <p:spPr>
          <a:xfrm>
            <a:off x="5206418" y="2254869"/>
            <a:ext cx="2051050" cy="2051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ACA42-C5D0-E5E2-939C-D187E706D0A5}"/>
              </a:ext>
            </a:extLst>
          </p:cNvPr>
          <p:cNvSpPr/>
          <p:nvPr userDrawn="1"/>
        </p:nvSpPr>
        <p:spPr>
          <a:xfrm>
            <a:off x="1814112" y="2254869"/>
            <a:ext cx="2051050" cy="20510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F85329E-F80E-2388-A823-09309AC82D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18771" y="2078038"/>
            <a:ext cx="2052638" cy="2051050"/>
          </a:xfrm>
          <a:solidFill>
            <a:schemeClr val="accent1"/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FEABA41-168E-C094-2995-1C53A13862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029233" y="2078038"/>
            <a:ext cx="2052638" cy="2051050"/>
          </a:xfrm>
          <a:solidFill>
            <a:schemeClr val="accent1"/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214A0E0D-BD0A-B4A2-C947-22EC4C54698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36927" y="2078038"/>
            <a:ext cx="2052638" cy="2051050"/>
          </a:xfrm>
          <a:solidFill>
            <a:schemeClr val="accent1"/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1"/>
            <a:ext cx="11301984" cy="440678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E52924-595E-48CD-2852-C4C3E27777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58562" y="4804770"/>
            <a:ext cx="2409368" cy="490694"/>
          </a:xfrm>
        </p:spPr>
        <p:txBody>
          <a:bodyPr/>
          <a:lstStyle>
            <a:lvl1pPr marL="0" indent="0" algn="ctr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EA813-633B-F1DF-C68A-28CE684DE7B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58562" y="5344585"/>
            <a:ext cx="2409368" cy="490694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2663C7-27F3-9F21-1A07-B97F770EDD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850868" y="4804770"/>
            <a:ext cx="2409368" cy="490694"/>
          </a:xfrm>
        </p:spPr>
        <p:txBody>
          <a:bodyPr/>
          <a:lstStyle>
            <a:lvl1pPr marL="0" indent="0" algn="ctr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0EA126C-76D5-B0B2-0F7A-9AEC4E6ED4F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50868" y="5344585"/>
            <a:ext cx="2409368" cy="490694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CFFD75-2FD1-65F1-FD23-61016AE10C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40406" y="4805930"/>
            <a:ext cx="2409368" cy="490694"/>
          </a:xfrm>
        </p:spPr>
        <p:txBody>
          <a:bodyPr/>
          <a:lstStyle>
            <a:lvl1pPr marL="0" indent="0" algn="ctr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3D0294-95DF-459F-5933-9E7D58F8F33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40406" y="5345745"/>
            <a:ext cx="2409368" cy="490694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1A01AD-D06A-A7BA-F2F9-EC594F62B33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0449" y="757819"/>
            <a:ext cx="11301985" cy="643377"/>
          </a:xfrm>
        </p:spPr>
        <p:txBody>
          <a:bodyPr/>
          <a:lstStyle>
            <a:lvl1pPr marL="0" indent="0" algn="l">
              <a:buNone/>
              <a:defRPr lang="en-IL" sz="18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Subtitle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3812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Content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C5E31A-8C1C-49CA-BF66-8F4432A38552}"/>
              </a:ext>
            </a:extLst>
          </p:cNvPr>
          <p:cNvSpPr/>
          <p:nvPr userDrawn="1"/>
        </p:nvSpPr>
        <p:spPr>
          <a:xfrm>
            <a:off x="8608371" y="0"/>
            <a:ext cx="3602679" cy="62255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904D567-87D9-4D12-A9EF-0566B363F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8600" y="406448"/>
            <a:ext cx="4008120" cy="541264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ECE0CD-FC6F-4D52-B879-84854287549B}"/>
              </a:ext>
            </a:extLst>
          </p:cNvPr>
          <p:cNvSpPr>
            <a:spLocks noChangeAspect="1"/>
          </p:cNvSpPr>
          <p:nvPr/>
        </p:nvSpPr>
        <p:spPr>
          <a:xfrm>
            <a:off x="541290" y="4611188"/>
            <a:ext cx="1288525" cy="1288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8D5C1C-3C3A-4674-9458-F97C36F8317B}"/>
              </a:ext>
            </a:extLst>
          </p:cNvPr>
          <p:cNvSpPr>
            <a:spLocks noChangeAspect="1"/>
          </p:cNvSpPr>
          <p:nvPr/>
        </p:nvSpPr>
        <p:spPr>
          <a:xfrm>
            <a:off x="541290" y="633456"/>
            <a:ext cx="1288525" cy="1288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34280E-DC5A-4550-962A-343066F13BCE}"/>
              </a:ext>
            </a:extLst>
          </p:cNvPr>
          <p:cNvSpPr>
            <a:spLocks noChangeAspect="1"/>
          </p:cNvSpPr>
          <p:nvPr/>
        </p:nvSpPr>
        <p:spPr>
          <a:xfrm>
            <a:off x="541290" y="2622322"/>
            <a:ext cx="1288525" cy="1288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0FB5E151-AE85-4F6D-A8A6-BD34B8D4E16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1686" y="881063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3BD13AF-6C10-4AF5-B8B9-20044BE1C7C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61686" y="2883997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251C4A38-E0C0-4861-A03D-4FC5A68115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61686" y="4849247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D3AE4DF-93DD-BEE7-0C50-E4C7FAF7F0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94562" y="633456"/>
            <a:ext cx="4974147" cy="41412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DF323B0-7770-E8B0-0CF7-87CAE14F960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94562" y="1093962"/>
            <a:ext cx="4974147" cy="828019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08FF9C3-2ABF-D260-8C06-C6E41D5BF8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4562" y="2622322"/>
            <a:ext cx="4974147" cy="423847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1F4ED4-B166-D8D5-CBBC-62429C15B82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94562" y="3092551"/>
            <a:ext cx="4974147" cy="818296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8A7A3B6-3A88-E7EC-109B-60BA2371B64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94562" y="4611188"/>
            <a:ext cx="4974147" cy="405114"/>
          </a:xfrm>
        </p:spPr>
        <p:txBody>
          <a:bodyPr anchor="b"/>
          <a:lstStyle>
            <a:lvl1pPr marL="0" indent="0">
              <a:buNone/>
              <a:defRPr lang="en-IL" sz="16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8ADBA77-C446-3B92-BE4D-56975B5856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4562" y="5062684"/>
            <a:ext cx="4974147" cy="837029"/>
          </a:xfrm>
        </p:spPr>
        <p:txBody>
          <a:bodyPr/>
          <a:lstStyle>
            <a:lvl1pPr marL="0" indent="0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5065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42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22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EF2083-C85B-B2A3-4025-454BA230445C}"/>
              </a:ext>
            </a:extLst>
          </p:cNvPr>
          <p:cNvSpPr/>
          <p:nvPr userDrawn="1"/>
        </p:nvSpPr>
        <p:spPr>
          <a:xfrm>
            <a:off x="212152" y="208124"/>
            <a:ext cx="11767696" cy="64417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94AAE-D5E1-5AD5-98F0-2B0C2072CB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3226" y="5632702"/>
            <a:ext cx="2365548" cy="46745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5472" y="1973210"/>
            <a:ext cx="7681055" cy="1550534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1058" y="3900805"/>
            <a:ext cx="6989885" cy="7324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0658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EF2083-C85B-B2A3-4025-454BA230445C}"/>
              </a:ext>
            </a:extLst>
          </p:cNvPr>
          <p:cNvSpPr/>
          <p:nvPr userDrawn="1"/>
        </p:nvSpPr>
        <p:spPr>
          <a:xfrm>
            <a:off x="212152" y="208124"/>
            <a:ext cx="11767696" cy="64417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5472" y="1973210"/>
            <a:ext cx="7681055" cy="1550534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1058" y="3900805"/>
            <a:ext cx="6989885" cy="7324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15A0F-33D9-3DE3-12DC-9A7099FA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3226" y="5632702"/>
            <a:ext cx="2365548" cy="4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76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02AFBF-8C67-3535-2CF6-9A8C02E4ADED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50490">
                <a:srgbClr val="191919">
                  <a:alpha val="25000"/>
                </a:srgbClr>
              </a:gs>
              <a:gs pos="0">
                <a:srgbClr val="191919">
                  <a:alpha val="75000"/>
                </a:srgbClr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8F3ED-7AEF-42E8-CFB7-2B1D00805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035" y="2407375"/>
            <a:ext cx="4204547" cy="1734074"/>
          </a:xfrm>
        </p:spPr>
        <p:txBody>
          <a:bodyPr lIns="0"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A96DC-8080-40B0-EAC1-8C59CA10E180}"/>
              </a:ext>
            </a:extLst>
          </p:cNvPr>
          <p:cNvSpPr/>
          <p:nvPr userDrawn="1"/>
        </p:nvSpPr>
        <p:spPr>
          <a:xfrm>
            <a:off x="644275" y="2562381"/>
            <a:ext cx="63091" cy="15790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57BD9-9F9C-710D-8281-9564C623C3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2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09E91-FADA-165A-4DDA-20A9C7786F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19C513-D403-3A3C-42BA-A783DC6EE858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7000"/>
                </a:schemeClr>
              </a:gs>
              <a:gs pos="7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8F3ED-7AEF-42E8-CFB7-2B1D00805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036" y="2407375"/>
            <a:ext cx="4177386" cy="1734074"/>
          </a:xfrm>
        </p:spPr>
        <p:txBody>
          <a:bodyPr lIns="0" rIns="0" anchor="b" anchorCtr="0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3A4C6-34F7-0C58-1B64-137F74105B25}"/>
              </a:ext>
            </a:extLst>
          </p:cNvPr>
          <p:cNvSpPr/>
          <p:nvPr userDrawn="1"/>
        </p:nvSpPr>
        <p:spPr>
          <a:xfrm>
            <a:off x="644275" y="2562381"/>
            <a:ext cx="63091" cy="15790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384E2-F380-B27B-35C2-7A66C9BF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7071" y="6404941"/>
            <a:ext cx="1362456" cy="2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C9FEB5-1715-7738-9607-E9C67F174F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54FA4-A0B8-EF88-F465-018ACAF46400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7000"/>
                </a:schemeClr>
              </a:gs>
              <a:gs pos="7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8F3ED-7AEF-42E8-CFB7-2B1D00805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035" y="2407375"/>
            <a:ext cx="4095906" cy="1734074"/>
          </a:xfrm>
        </p:spPr>
        <p:txBody>
          <a:bodyPr lIns="0" rIns="0" anchor="b" anchorCtr="0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0F1B9F-2636-C93E-B005-68478A2A771C}"/>
              </a:ext>
            </a:extLst>
          </p:cNvPr>
          <p:cNvSpPr/>
          <p:nvPr userDrawn="1"/>
        </p:nvSpPr>
        <p:spPr>
          <a:xfrm>
            <a:off x="644275" y="2562381"/>
            <a:ext cx="63091" cy="15790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A3005-D520-435E-5BEA-13651069A5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6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7545B-3CA7-8F48-9A0A-2CCCEFB5D9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D183C-9C64-45DB-16DB-AF9250F57621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50490">
                <a:srgbClr val="191919">
                  <a:alpha val="30000"/>
                </a:srgbClr>
              </a:gs>
              <a:gs pos="0">
                <a:srgbClr val="191919">
                  <a:alpha val="90000"/>
                </a:srgbClr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8F3ED-7AEF-42E8-CFB7-2B1D00805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035" y="2407375"/>
            <a:ext cx="4159280" cy="1734074"/>
          </a:xfrm>
        </p:spPr>
        <p:txBody>
          <a:bodyPr lIns="0"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33D5E5-88A6-B516-BF22-99908B2DD903}"/>
              </a:ext>
            </a:extLst>
          </p:cNvPr>
          <p:cNvSpPr/>
          <p:nvPr userDrawn="1"/>
        </p:nvSpPr>
        <p:spPr>
          <a:xfrm>
            <a:off x="644275" y="2562381"/>
            <a:ext cx="63091" cy="15790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04515-024B-A8A1-D4D9-57D67B209A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68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723390-A55D-D428-D8E8-FA4CBA1763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8F3ED-7AEF-42E8-CFB7-2B1D00805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035" y="2407375"/>
            <a:ext cx="4231708" cy="1734074"/>
          </a:xfrm>
        </p:spPr>
        <p:txBody>
          <a:bodyPr lIns="0" rIns="0"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33D5E5-88A6-B516-BF22-99908B2DD903}"/>
              </a:ext>
            </a:extLst>
          </p:cNvPr>
          <p:cNvSpPr/>
          <p:nvPr userDrawn="1"/>
        </p:nvSpPr>
        <p:spPr>
          <a:xfrm>
            <a:off x="644275" y="2562381"/>
            <a:ext cx="63091" cy="157906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EE7AB-236C-E61A-EDB4-CFC4A830D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531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,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440679"/>
          </a:xfrm>
        </p:spPr>
        <p:txBody>
          <a:bodyPr/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35A3ECC-AB4B-6D80-018D-4521C7638A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0453" y="1281605"/>
            <a:ext cx="5360400" cy="5025675"/>
          </a:xfrm>
        </p:spPr>
        <p:txBody>
          <a:bodyPr/>
          <a:lstStyle/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F2F3FA-6FA5-6C2B-48C9-FF4A4322A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453" y="761957"/>
            <a:ext cx="5360400" cy="437224"/>
          </a:xfrm>
        </p:spPr>
        <p:txBody>
          <a:bodyPr/>
          <a:lstStyle>
            <a:lvl1pPr>
              <a:buNone/>
              <a:defRPr b="1"/>
            </a:lvl1pPr>
            <a:lvl2pPr>
              <a:buNone/>
              <a:defRPr b="1"/>
            </a:lvl2pPr>
            <a:lvl3pPr>
              <a:buNone/>
              <a:defRPr b="1"/>
            </a:lvl3pPr>
            <a:lvl4pPr>
              <a:buNone/>
              <a:defRPr b="1"/>
            </a:lvl4pPr>
            <a:lvl5pPr>
              <a:buNone/>
              <a:defRPr b="1"/>
            </a:lvl5pPr>
          </a:lstStyle>
          <a:p>
            <a:pPr lvl="0"/>
            <a:r>
              <a:rPr lang="en-US"/>
              <a:t>Click to Edit Master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C7377-4AA9-2548-9EFB-D99D93228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2500" y="1281605"/>
            <a:ext cx="5360400" cy="5025675"/>
          </a:xfrm>
        </p:spPr>
        <p:txBody>
          <a:bodyPr/>
          <a:lstStyle/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CBB3278-6FD9-FBBE-1990-BC296EB76D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12500" y="761957"/>
            <a:ext cx="5360400" cy="437224"/>
          </a:xfrm>
        </p:spPr>
        <p:txBody>
          <a:bodyPr/>
          <a:lstStyle>
            <a:lvl1pPr>
              <a:buNone/>
              <a:defRPr b="1"/>
            </a:lvl1pPr>
            <a:lvl2pPr>
              <a:buNone/>
              <a:defRPr b="1"/>
            </a:lvl2pPr>
            <a:lvl3pPr>
              <a:buNone/>
              <a:defRPr b="1"/>
            </a:lvl3pPr>
            <a:lvl4pPr>
              <a:buNone/>
              <a:defRPr b="1"/>
            </a:lvl4pPr>
            <a:lvl5pPr>
              <a:buNone/>
              <a:defRPr b="1"/>
            </a:lvl5pPr>
          </a:lstStyle>
          <a:p>
            <a:pPr lvl="0"/>
            <a:r>
              <a:rPr lang="en-US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6420974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&amp; Cir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412473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41CAE7-4588-214F-8BB2-6CD85F32950C}"/>
              </a:ext>
            </a:extLst>
          </p:cNvPr>
          <p:cNvSpPr>
            <a:spLocks noChangeAspect="1"/>
          </p:cNvSpPr>
          <p:nvPr/>
        </p:nvSpPr>
        <p:spPr>
          <a:xfrm>
            <a:off x="9297540" y="2486430"/>
            <a:ext cx="1476000" cy="147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C55876-8E2C-4A43-BBC5-68CEF8FD1B4E}"/>
              </a:ext>
            </a:extLst>
          </p:cNvPr>
          <p:cNvSpPr>
            <a:spLocks noChangeAspect="1"/>
          </p:cNvSpPr>
          <p:nvPr/>
        </p:nvSpPr>
        <p:spPr>
          <a:xfrm>
            <a:off x="1737172" y="2486430"/>
            <a:ext cx="1476000" cy="147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18AA7-6A47-514C-BE3A-3F8CDBE8EC1A}"/>
              </a:ext>
            </a:extLst>
          </p:cNvPr>
          <p:cNvSpPr>
            <a:spLocks noChangeAspect="1"/>
          </p:cNvSpPr>
          <p:nvPr/>
        </p:nvSpPr>
        <p:spPr>
          <a:xfrm>
            <a:off x="5517356" y="2486430"/>
            <a:ext cx="1476000" cy="147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5E75BA1-8A54-42E8-920A-E2FC9D7C119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057286" y="2861300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2AEAC3F-775B-498E-A291-3EF8CDD4E1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837470" y="2861299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F96E5432-7E81-41A0-B10C-141381489F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617654" y="2861299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4831571-4649-CA22-7FFF-D89B346F79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7812" y="4225116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3C9091-2AB5-02A8-419F-2604B341CBC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7812" y="4916037"/>
            <a:ext cx="3474720" cy="138059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20C3B87-2456-FED7-9EC7-CC71F94FC08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17996" y="4225116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EB93CF3-861C-9E15-2428-DAD2BCDAFBE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17996" y="4916037"/>
            <a:ext cx="3474720" cy="138059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FC35DC2-96B3-98D2-E6F4-254725290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98180" y="4225116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6AB315B-2118-6B90-7ADC-CA3792F407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98180" y="4916037"/>
            <a:ext cx="3474720" cy="138059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78772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&amp; Squar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3610FE1-41AE-4F2A-97B8-CC4D2CDC74E2}"/>
              </a:ext>
            </a:extLst>
          </p:cNvPr>
          <p:cNvSpPr>
            <a:spLocks noChangeAspect="1"/>
          </p:cNvSpPr>
          <p:nvPr userDrawn="1"/>
        </p:nvSpPr>
        <p:spPr>
          <a:xfrm>
            <a:off x="1702243" y="1038547"/>
            <a:ext cx="1288525" cy="1288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C9B1BF-81B1-44AB-A117-CC6021B988D4}"/>
              </a:ext>
            </a:extLst>
          </p:cNvPr>
          <p:cNvSpPr>
            <a:spLocks noChangeAspect="1"/>
          </p:cNvSpPr>
          <p:nvPr/>
        </p:nvSpPr>
        <p:spPr>
          <a:xfrm>
            <a:off x="9262611" y="1074452"/>
            <a:ext cx="1288525" cy="1288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CD5D80-A715-4ABA-ADD3-0B8CA0E5556B}"/>
              </a:ext>
            </a:extLst>
          </p:cNvPr>
          <p:cNvSpPr>
            <a:spLocks noChangeAspect="1"/>
          </p:cNvSpPr>
          <p:nvPr/>
        </p:nvSpPr>
        <p:spPr>
          <a:xfrm>
            <a:off x="5482427" y="1038547"/>
            <a:ext cx="1288525" cy="1288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445603"/>
          </a:xfrm>
        </p:spPr>
        <p:txBody>
          <a:bodyPr/>
          <a:lstStyle>
            <a:lvl1pPr algn="l"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CC340A-2191-42F6-AD25-1A8186795471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928619" y="1304648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E5E4CBA7-9AFA-4ECC-A670-2F7758D507C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08803" y="1304648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44F0F276-A917-40B7-BDA9-D88779DF018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488987" y="1304648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10C5D64-6A1E-FE6D-4CF0-17F379971A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145" y="2650959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1FF9-9452-170E-F683-91B21E3AAF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45" y="3341879"/>
            <a:ext cx="3474720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3463CB7-A7AC-2CB3-DD60-F8F61D481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89329" y="2650959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186EB7-C60A-68A2-3C70-753CC3B7DD6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89329" y="3341879"/>
            <a:ext cx="3474720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69D32C3-B11A-0E7C-AAFD-16300B063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69513" y="2650959"/>
            <a:ext cx="34747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0F81323-BE3D-149E-C5B1-3E1FC8C9CE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69513" y="3341879"/>
            <a:ext cx="3474720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7450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445603"/>
          </a:xfrm>
        </p:spPr>
        <p:txBody>
          <a:bodyPr/>
          <a:lstStyle>
            <a:lvl1pPr algn="l">
              <a:defRPr sz="2500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10C5D64-6A1E-FE6D-4CF0-17F379971A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145" y="941430"/>
            <a:ext cx="3474720" cy="628954"/>
          </a:xfrm>
        </p:spPr>
        <p:txBody>
          <a:bodyPr/>
          <a:lstStyle>
            <a:lvl1pPr marL="0" indent="0" algn="l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1FF9-9452-170E-F683-91B21E3AAF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9145" y="1632350"/>
            <a:ext cx="3474720" cy="4649180"/>
          </a:xfrm>
        </p:spPr>
        <p:txBody>
          <a:bodyPr/>
          <a:lstStyle>
            <a:lvl1pPr marL="0" indent="0" algn="l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3463CB7-A7AC-2CB3-DD60-F8F61D481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89329" y="941430"/>
            <a:ext cx="3474720" cy="628954"/>
          </a:xfrm>
        </p:spPr>
        <p:txBody>
          <a:bodyPr/>
          <a:lstStyle>
            <a:lvl1pPr marL="0" indent="0" algn="l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186EB7-C60A-68A2-3C70-753CC3B7DD6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89329" y="1632350"/>
            <a:ext cx="3474720" cy="4649180"/>
          </a:xfrm>
        </p:spPr>
        <p:txBody>
          <a:bodyPr/>
          <a:lstStyle>
            <a:lvl1pPr marL="0" indent="0" algn="l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69D32C3-B11A-0E7C-AAFD-16300B063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69513" y="941430"/>
            <a:ext cx="3474720" cy="628954"/>
          </a:xfrm>
        </p:spPr>
        <p:txBody>
          <a:bodyPr/>
          <a:lstStyle>
            <a:lvl1pPr marL="0" indent="0" algn="l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0F81323-BE3D-149E-C5B1-3E1FC8C9CE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69513" y="1632350"/>
            <a:ext cx="3474720" cy="4649180"/>
          </a:xfrm>
        </p:spPr>
        <p:txBody>
          <a:bodyPr/>
          <a:lstStyle>
            <a:lvl1pPr marL="0" indent="0" algn="l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311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D61A-B123-4A5D-5885-D50F8B7E4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2514AE0-2B0B-CACC-E62A-EB97E0EB9ECD}"/>
              </a:ext>
            </a:extLst>
          </p:cNvPr>
          <p:cNvSpPr/>
          <p:nvPr userDrawn="1"/>
        </p:nvSpPr>
        <p:spPr>
          <a:xfrm>
            <a:off x="0" y="0"/>
            <a:ext cx="8884920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0">
                <a:schemeClr val="bg1">
                  <a:alpha val="8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96A6F-13D2-7822-AE9C-171606203D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0118"/>
            <a:ext cx="2556442" cy="50518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5" y="2637831"/>
            <a:ext cx="4714995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565426"/>
            <a:ext cx="4714995" cy="73245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95000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&amp; Black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49429E4-02DD-4A3A-A2F4-53BE6642B99D}"/>
              </a:ext>
            </a:extLst>
          </p:cNvPr>
          <p:cNvSpPr/>
          <p:nvPr userDrawn="1"/>
        </p:nvSpPr>
        <p:spPr>
          <a:xfrm>
            <a:off x="526037" y="477078"/>
            <a:ext cx="3563669" cy="5731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233D16-1BB0-4AB1-9FC1-4F87F31C76B1}"/>
              </a:ext>
            </a:extLst>
          </p:cNvPr>
          <p:cNvSpPr/>
          <p:nvPr userDrawn="1"/>
        </p:nvSpPr>
        <p:spPr>
          <a:xfrm>
            <a:off x="4344085" y="477078"/>
            <a:ext cx="3566160" cy="5731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0C033C-3013-4778-A0B6-DDEE5FB3D2FE}"/>
              </a:ext>
            </a:extLst>
          </p:cNvPr>
          <p:cNvSpPr/>
          <p:nvPr userDrawn="1"/>
        </p:nvSpPr>
        <p:spPr>
          <a:xfrm>
            <a:off x="8164624" y="477078"/>
            <a:ext cx="3566160" cy="5731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A71193-7693-4FD3-B1F8-F4F7985D31CF}"/>
              </a:ext>
            </a:extLst>
          </p:cNvPr>
          <p:cNvSpPr>
            <a:spLocks noChangeAspect="1"/>
          </p:cNvSpPr>
          <p:nvPr userDrawn="1"/>
        </p:nvSpPr>
        <p:spPr>
          <a:xfrm>
            <a:off x="1663609" y="931829"/>
            <a:ext cx="1288525" cy="1288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FE96F5-2BE2-4B8A-895F-F956DE083BC0}"/>
              </a:ext>
            </a:extLst>
          </p:cNvPr>
          <p:cNvSpPr>
            <a:spLocks noChangeAspect="1"/>
          </p:cNvSpPr>
          <p:nvPr/>
        </p:nvSpPr>
        <p:spPr>
          <a:xfrm>
            <a:off x="9303442" y="967734"/>
            <a:ext cx="1288525" cy="1288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D2560D-904C-48D3-A649-77D3E5C86A88}"/>
              </a:ext>
            </a:extLst>
          </p:cNvPr>
          <p:cNvSpPr>
            <a:spLocks noChangeAspect="1"/>
          </p:cNvSpPr>
          <p:nvPr/>
        </p:nvSpPr>
        <p:spPr>
          <a:xfrm>
            <a:off x="5482903" y="931829"/>
            <a:ext cx="1288525" cy="1288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584B167E-C12B-477D-964D-4033E08F36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889985" y="1197930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C23BEE32-3D12-42F6-8DE7-0BB29FE80A7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09279" y="1197929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BB6A4A2E-5F00-47AB-94C9-1668D0F13D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529818" y="1197929"/>
            <a:ext cx="835772" cy="784355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4AA96D9-8372-BED1-3A70-F60CAD409E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42923" y="2399171"/>
            <a:ext cx="3129896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0CA409A-8E34-BF6C-9D84-3DD3738754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924" y="3090091"/>
            <a:ext cx="3129895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4E6F999-4608-5D78-24FF-56F2DA2C636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62217" y="2399171"/>
            <a:ext cx="3129896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22543-2971-FE3D-D64B-43BDA65F170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62218" y="3090091"/>
            <a:ext cx="3129895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55C0260-7327-477D-A914-D16E51EC7F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82756" y="2399171"/>
            <a:ext cx="3129896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516B20-B91D-F6D3-3925-76BD3EEAA13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82757" y="3090091"/>
            <a:ext cx="3129895" cy="2938605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43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, 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iends looking at a a digital device">
            <a:extLst>
              <a:ext uri="{FF2B5EF4-FFF2-40B4-BE49-F238E27FC236}">
                <a16:creationId xmlns:a16="http://schemas.microsoft.com/office/drawing/2014/main" id="{763524CE-2E01-43B3-8C39-0BEE72850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48" y="1"/>
            <a:ext cx="12192000" cy="28086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4E7DF6-F8B9-0246-8DB8-EBE7209F2AB5}"/>
              </a:ext>
            </a:extLst>
          </p:cNvPr>
          <p:cNvSpPr/>
          <p:nvPr userDrawn="1"/>
        </p:nvSpPr>
        <p:spPr>
          <a:xfrm>
            <a:off x="0" y="0"/>
            <a:ext cx="12192000" cy="2815389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BA9D25-FB42-EA46-8F3A-F8282B6C332D}"/>
              </a:ext>
            </a:extLst>
          </p:cNvPr>
          <p:cNvSpPr>
            <a:spLocks noChangeAspect="1"/>
          </p:cNvSpPr>
          <p:nvPr userDrawn="1"/>
        </p:nvSpPr>
        <p:spPr>
          <a:xfrm>
            <a:off x="9972615" y="2290646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F5024B-A93C-4145-8ECF-D420946AA8A0}"/>
              </a:ext>
            </a:extLst>
          </p:cNvPr>
          <p:cNvSpPr/>
          <p:nvPr userDrawn="1"/>
        </p:nvSpPr>
        <p:spPr>
          <a:xfrm>
            <a:off x="10032224" y="2339262"/>
            <a:ext cx="960783" cy="960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F82614A-8704-DF40-A569-64CB20F1F96A}"/>
              </a:ext>
            </a:extLst>
          </p:cNvPr>
          <p:cNvSpPr>
            <a:spLocks noChangeAspect="1"/>
          </p:cNvSpPr>
          <p:nvPr userDrawn="1"/>
        </p:nvSpPr>
        <p:spPr>
          <a:xfrm>
            <a:off x="4164382" y="2290646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5A9F44-5483-5041-931F-EAF7771F801B}"/>
              </a:ext>
            </a:extLst>
          </p:cNvPr>
          <p:cNvSpPr/>
          <p:nvPr userDrawn="1"/>
        </p:nvSpPr>
        <p:spPr>
          <a:xfrm>
            <a:off x="4223991" y="2350255"/>
            <a:ext cx="960783" cy="960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D86054-31A0-EF48-A772-286628EB7344}"/>
              </a:ext>
            </a:extLst>
          </p:cNvPr>
          <p:cNvSpPr>
            <a:spLocks noChangeAspect="1"/>
          </p:cNvSpPr>
          <p:nvPr userDrawn="1"/>
        </p:nvSpPr>
        <p:spPr>
          <a:xfrm>
            <a:off x="1255690" y="2290646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C4B867-3A1B-9245-9334-109ED227C784}"/>
              </a:ext>
            </a:extLst>
          </p:cNvPr>
          <p:cNvSpPr/>
          <p:nvPr userDrawn="1"/>
        </p:nvSpPr>
        <p:spPr>
          <a:xfrm>
            <a:off x="1315299" y="2339262"/>
            <a:ext cx="960783" cy="960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70A872-F0B0-3844-A3BB-E81C2B19A4FC}"/>
              </a:ext>
            </a:extLst>
          </p:cNvPr>
          <p:cNvSpPr>
            <a:spLocks noChangeAspect="1"/>
          </p:cNvSpPr>
          <p:nvPr userDrawn="1"/>
        </p:nvSpPr>
        <p:spPr>
          <a:xfrm>
            <a:off x="7068498" y="2290646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50E8AF-586C-494A-BA66-A6BCAF743D39}"/>
              </a:ext>
            </a:extLst>
          </p:cNvPr>
          <p:cNvSpPr/>
          <p:nvPr userDrawn="1"/>
        </p:nvSpPr>
        <p:spPr>
          <a:xfrm>
            <a:off x="7128107" y="2350255"/>
            <a:ext cx="960783" cy="960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B4EBB1A3-5F7F-4867-9663-E6DE367D7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452" y="243510"/>
            <a:ext cx="11302448" cy="1191125"/>
          </a:xfrm>
        </p:spPr>
        <p:txBody>
          <a:bodyPr/>
          <a:lstStyle>
            <a:lvl1pPr algn="l"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2E8A4234-FB8F-46E2-93D3-8AC2616972D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509924" y="2549331"/>
            <a:ext cx="571533" cy="536372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69D1592E-ED38-485B-B2BF-74139AE0AE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18616" y="2546432"/>
            <a:ext cx="571533" cy="536372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71E89C82-213D-4B38-A20D-5ACCC452C0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22732" y="2543282"/>
            <a:ext cx="571533" cy="536372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BA423FEC-D19A-4823-9F53-787826DA03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226849" y="2540383"/>
            <a:ext cx="571533" cy="536372"/>
          </a:xfrm>
        </p:spPr>
        <p:txBody>
          <a:bodyPr lIns="0" tIns="0" rIns="0" bIns="0" anchor="ctr"/>
          <a:lstStyle>
            <a:lvl1pPr marL="0" indent="0" algn="ctr" rtl="0">
              <a:buNone/>
              <a:defRPr/>
            </a:lvl1pPr>
          </a:lstStyle>
          <a:p>
            <a:r>
              <a:rPr lang="en-US"/>
              <a:t>Icon</a:t>
            </a:r>
            <a:endParaRPr lang="en-IL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EB7DAD4-528A-5E23-903A-ABFFA320E5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0106" y="3390272"/>
            <a:ext cx="25603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95371D2-B2BC-FD9C-E3B7-E6AD281B4C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20106" y="4081193"/>
            <a:ext cx="2560320" cy="216058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510F477-9974-7B3E-E0F8-87548FD51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24222" y="3390272"/>
            <a:ext cx="25603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AFF8D-6A2E-FA1A-CBC6-0A3F8E89780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24223" y="4081193"/>
            <a:ext cx="2560320" cy="216058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2CF2E0B-F5FC-7EC1-73F4-17793B92F87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28338" y="3390272"/>
            <a:ext cx="25603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20A1D-A027-21E6-7E4F-CBAF66FBDA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28340" y="4081193"/>
            <a:ext cx="2560320" cy="216058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EDB5E9E-C71D-41AE-1555-26416FD2AB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2455" y="3390272"/>
            <a:ext cx="2560320" cy="628954"/>
          </a:xfrm>
        </p:spPr>
        <p:txBody>
          <a:bodyPr/>
          <a:lstStyle>
            <a:lvl1pPr marL="0" indent="0" algn="ctr">
              <a:buNone/>
              <a:defRPr lang="en-IL" sz="2000" b="1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BB1E39F-842E-EDC0-5BFC-AE69C86C3F6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2458" y="4081193"/>
            <a:ext cx="2560320" cy="2160582"/>
          </a:xfrm>
        </p:spPr>
        <p:txBody>
          <a:bodyPr/>
          <a:lstStyle>
            <a:lvl1pPr marL="0" indent="0" algn="ctr">
              <a:buNone/>
              <a:defRPr lang="en-IL" sz="1400" b="0" kern="1200" dirty="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825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Righ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36A2E13-AEF2-6A46-A07F-61B2AD3AA58E}"/>
              </a:ext>
            </a:extLst>
          </p:cNvPr>
          <p:cNvSpPr/>
          <p:nvPr userDrawn="1"/>
        </p:nvSpPr>
        <p:spPr>
          <a:xfrm>
            <a:off x="7425732" y="1347535"/>
            <a:ext cx="4766268" cy="48968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E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1996C-2F46-7441-BE88-879638BD27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301984" cy="440679"/>
          </a:xfrm>
        </p:spPr>
        <p:txBody>
          <a:bodyPr lIns="91440" rIns="91440" anchor="t">
            <a:normAutofit/>
          </a:bodyPr>
          <a:lstStyle>
            <a:lvl1pPr algn="l">
              <a:defRPr sz="2500" b="1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CFF7-766C-474B-B991-56473F767A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0453" y="902372"/>
            <a:ext cx="5930348" cy="5342015"/>
          </a:xfrm>
        </p:spPr>
        <p:txBody>
          <a:bodyPr lIns="91440" tIns="45720" rIns="91440" bIns="4572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BE95F9-9DF4-C649-B36D-C5A5442110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4350" y="902372"/>
            <a:ext cx="4908086" cy="489685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9312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Lefft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996C-2F46-7441-BE88-879638BD27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301984" cy="440679"/>
          </a:xfrm>
        </p:spPr>
        <p:txBody>
          <a:bodyPr lIns="91440" rIns="91440" anchor="t">
            <a:normAutofit/>
          </a:bodyPr>
          <a:lstStyle>
            <a:lvl1pPr algn="l">
              <a:defRPr sz="2500" b="1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CFF7-766C-474B-B991-56473F767A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05073" y="1676138"/>
            <a:ext cx="6067363" cy="3413125"/>
          </a:xfrm>
        </p:spPr>
        <p:txBody>
          <a:bodyPr lIns="91440" tIns="45720" rIns="91440" bIns="4572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BE95F9-9DF4-C649-B36D-C5A54421108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52" y="1676138"/>
            <a:ext cx="4676860" cy="34131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67932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091C791-9A50-4715-B529-0995A42738F9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70451" y="914401"/>
            <a:ext cx="11301984" cy="5233736"/>
          </a:xfrm>
        </p:spPr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1996C-2F46-7441-BE88-879638BD27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1" y="243510"/>
            <a:ext cx="11301984" cy="440679"/>
          </a:xfrm>
        </p:spPr>
        <p:txBody>
          <a:bodyPr lIns="91440" rIns="91440" anchor="t">
            <a:normAutofit/>
          </a:bodyPr>
          <a:lstStyle>
            <a:lvl1pPr algn="l">
              <a:defRPr sz="2500" b="1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26993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091C791-9A50-4715-B529-0995A42738F9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122813" y="950495"/>
            <a:ext cx="6649623" cy="5257800"/>
          </a:xfrm>
        </p:spPr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1996C-2F46-7441-BE88-879638BD27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301984" cy="440679"/>
          </a:xfrm>
        </p:spPr>
        <p:txBody>
          <a:bodyPr lIns="91440" rIns="91440" anchor="t">
            <a:normAutofit/>
          </a:bodyPr>
          <a:lstStyle>
            <a:lvl1pPr algn="l">
              <a:defRPr sz="2500" b="1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CCFF7-766C-474B-B991-56473F767A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0452" y="950495"/>
            <a:ext cx="4267767" cy="5257800"/>
          </a:xfrm>
        </p:spPr>
        <p:txBody>
          <a:bodyPr lIns="9144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800" smtClean="0"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95036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996C-2F46-7441-BE88-879638BD27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251096" cy="440679"/>
          </a:xfrm>
        </p:spPr>
        <p:txBody>
          <a:bodyPr lIns="91440" rIns="91440" anchor="t">
            <a:normAutofit/>
          </a:bodyPr>
          <a:lstStyle>
            <a:lvl1pPr algn="l">
              <a:defRPr sz="2500" b="1"/>
            </a:lvl1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0024579-3952-3FF3-A467-E244A4A7E32B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70452" y="794084"/>
            <a:ext cx="11251096" cy="549843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788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B862454-46F2-DA4C-87AD-7D9717C9D3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452" y="888145"/>
            <a:ext cx="3240000" cy="541014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68CC7EF8-C650-324B-B274-C8BF63D926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6000" y="888145"/>
            <a:ext cx="3240000" cy="541014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D19E2D56-B379-F84C-B92C-73493D7B29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81548" y="888145"/>
            <a:ext cx="3240000" cy="541014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  <a:endParaRPr lang="en-IL"/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B8D18C1E-2BBC-DD4E-A3A3-0F8E37B3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1548" y="1516486"/>
            <a:ext cx="3240000" cy="1656581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7">
            <a:extLst>
              <a:ext uri="{FF2B5EF4-FFF2-40B4-BE49-F238E27FC236}">
                <a16:creationId xmlns:a16="http://schemas.microsoft.com/office/drawing/2014/main" id="{BB2CA6DB-5C69-4C46-93FD-D421A6A900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76000" y="1528560"/>
            <a:ext cx="3240000" cy="1656581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F0AC52D-B8AD-3F49-8DAA-AB42FA8AA3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301984" cy="440679"/>
          </a:xfrm>
        </p:spPr>
        <p:txBody>
          <a:bodyPr lIns="91440" rIns="91440">
            <a:noAutofit/>
          </a:bodyPr>
          <a:lstStyle>
            <a:lvl1pPr>
              <a:defRPr sz="25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B4DDE7-41CC-7F4C-BC09-F599CE2F5C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52" y="1528560"/>
            <a:ext cx="3240000" cy="1656582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7C2E87B-5861-AC48-B7E7-4A09446AB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0452" y="3284544"/>
            <a:ext cx="3240000" cy="3007972"/>
          </a:xfrm>
        </p:spPr>
        <p:txBody>
          <a:bodyPr lIns="91440" tIns="0" rIns="91440">
            <a:normAutofit/>
          </a:bodyPr>
          <a:lstStyle>
            <a:lvl1pPr marL="0" indent="0">
              <a:lnSpc>
                <a:spcPts val="2400"/>
              </a:lnSpc>
              <a:spcBef>
                <a:spcPts val="14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2902DC7-7DEC-EA42-B1C8-AA50A5D91E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6000" y="3284544"/>
            <a:ext cx="3240000" cy="3007972"/>
          </a:xfrm>
        </p:spPr>
        <p:txBody>
          <a:bodyPr lIns="91440" tIns="0" rIns="91440">
            <a:normAutofit/>
          </a:bodyPr>
          <a:lstStyle>
            <a:lvl1pPr marL="0" indent="0">
              <a:lnSpc>
                <a:spcPts val="2400"/>
              </a:lnSpc>
              <a:spcBef>
                <a:spcPts val="14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A37EF880-0CAC-2C4C-B096-4D1841ABE5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1548" y="3284544"/>
            <a:ext cx="3240000" cy="3007972"/>
          </a:xfrm>
        </p:spPr>
        <p:txBody>
          <a:bodyPr lIns="91440" tIns="0" rIns="91440">
            <a:normAutofit/>
          </a:bodyPr>
          <a:lstStyle>
            <a:lvl1pPr marL="0" indent="0">
              <a:lnSpc>
                <a:spcPts val="2400"/>
              </a:lnSpc>
              <a:spcBef>
                <a:spcPts val="1400"/>
              </a:spcBef>
              <a:spcAft>
                <a:spcPts val="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85367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B862454-46F2-DA4C-87AD-7D9717C9D3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452" y="3299791"/>
            <a:ext cx="2535338" cy="2980693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68CC7EF8-C650-324B-B274-C8BF63D926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2822" y="3299791"/>
            <a:ext cx="2535338" cy="2980693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D19E2D56-B379-F84C-B92C-73493D7B29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192" y="3299791"/>
            <a:ext cx="2535338" cy="2980693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0F84BC30-E60D-D34B-8A7B-1CFCE4373F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7562" y="3299791"/>
            <a:ext cx="2535338" cy="2980693"/>
          </a:xfrm>
        </p:spPr>
        <p:txBody>
          <a:bodyPr lIns="91440" t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1" name="Picture Placeholder 7">
            <a:extLst>
              <a:ext uri="{FF2B5EF4-FFF2-40B4-BE49-F238E27FC236}">
                <a16:creationId xmlns:a16="http://schemas.microsoft.com/office/drawing/2014/main" id="{7C25BEA3-237E-7D4B-B236-2A51978981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8137" y="1180318"/>
            <a:ext cx="2544763" cy="1949307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0" name="Picture Placeholder 7">
            <a:extLst>
              <a:ext uri="{FF2B5EF4-FFF2-40B4-BE49-F238E27FC236}">
                <a16:creationId xmlns:a16="http://schemas.microsoft.com/office/drawing/2014/main" id="{B8D18C1E-2BBC-DD4E-A3A3-0F8E37B346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08908" y="1168787"/>
            <a:ext cx="2544763" cy="1949307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9" name="Picture Placeholder 7">
            <a:extLst>
              <a:ext uri="{FF2B5EF4-FFF2-40B4-BE49-F238E27FC236}">
                <a16:creationId xmlns:a16="http://schemas.microsoft.com/office/drawing/2014/main" id="{BB2CA6DB-5C69-4C46-93FD-D421A6A900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89680" y="1168787"/>
            <a:ext cx="2544763" cy="1949307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F0AC52D-B8AD-3F49-8DAA-AB42FA8AA3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1"/>
            <a:ext cx="11302448" cy="458854"/>
          </a:xfrm>
        </p:spPr>
        <p:txBody>
          <a:bodyPr lIns="91440" rIns="91440">
            <a:noAutofit/>
          </a:bodyPr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6ED18-3F52-B241-8B3A-ACAAC41B1E3D}"/>
              </a:ext>
            </a:extLst>
          </p:cNvPr>
          <p:cNvSpPr txBox="1"/>
          <p:nvPr userDrawn="1"/>
        </p:nvSpPr>
        <p:spPr>
          <a:xfrm>
            <a:off x="2790092" y="-22273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endParaRPr lang="en-US" sz="1600" b="1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B4DDE7-41CC-7F4C-BC09-F599CE2F5C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452" y="1180860"/>
            <a:ext cx="2544763" cy="1949307"/>
          </a:xfrm>
          <a:solidFill>
            <a:schemeClr val="bg1"/>
          </a:solidFill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50158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B862454-46F2-DA4C-87AD-7D9717C9D3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452" y="965146"/>
            <a:ext cx="2545200" cy="1371600"/>
          </a:xfrm>
        </p:spPr>
        <p:txBody>
          <a:bodyPr lIns="91440" tIns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68CC7EF8-C650-324B-B274-C8BF63D926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9380" y="965146"/>
            <a:ext cx="2545200" cy="1371600"/>
          </a:xfrm>
        </p:spPr>
        <p:txBody>
          <a:bodyPr lIns="91440" tIns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D19E2D56-B379-F84C-B92C-73493D7B29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8308" y="965146"/>
            <a:ext cx="2545200" cy="1371600"/>
          </a:xfrm>
        </p:spPr>
        <p:txBody>
          <a:bodyPr lIns="91440" tIns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0F84BC30-E60D-D34B-8A7B-1CFCE4373F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7236" y="965146"/>
            <a:ext cx="2545200" cy="1371600"/>
          </a:xfrm>
        </p:spPr>
        <p:txBody>
          <a:bodyPr lIns="91440" tIns="0"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F0AC52D-B8AD-3F49-8DAA-AB42FA8AA3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452" y="243510"/>
            <a:ext cx="11301984" cy="445603"/>
          </a:xfrm>
        </p:spPr>
        <p:txBody>
          <a:bodyPr lIns="91440" rIns="91440">
            <a:noAutofit/>
          </a:bodyPr>
          <a:lstStyle>
            <a:lvl1pPr>
              <a:defRPr sz="25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Text Placeholder 52">
            <a:extLst>
              <a:ext uri="{FF2B5EF4-FFF2-40B4-BE49-F238E27FC236}">
                <a16:creationId xmlns:a16="http://schemas.microsoft.com/office/drawing/2014/main" id="{AFE70883-6B56-233D-9E44-A5DE4BDCEB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0452" y="2458282"/>
            <a:ext cx="2545200" cy="3816621"/>
          </a:xfrm>
        </p:spPr>
        <p:txBody>
          <a:bodyPr vert="horz" lIns="91440" tIns="0" rIns="91440" bIns="4572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3" name="Text Placeholder 52">
            <a:extLst>
              <a:ext uri="{FF2B5EF4-FFF2-40B4-BE49-F238E27FC236}">
                <a16:creationId xmlns:a16="http://schemas.microsoft.com/office/drawing/2014/main" id="{C1934E1B-7EC7-625B-A605-B012E2918A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92548" y="2458282"/>
            <a:ext cx="2542032" cy="3816621"/>
          </a:xfrm>
        </p:spPr>
        <p:txBody>
          <a:bodyPr lIns="91440" tIns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4" name="Text Placeholder 52">
            <a:extLst>
              <a:ext uri="{FF2B5EF4-FFF2-40B4-BE49-F238E27FC236}">
                <a16:creationId xmlns:a16="http://schemas.microsoft.com/office/drawing/2014/main" id="{224F8766-5AFC-8CCD-7D19-2458FA5F3E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476" y="2458282"/>
            <a:ext cx="2542032" cy="3816621"/>
          </a:xfrm>
        </p:spPr>
        <p:txBody>
          <a:bodyPr lIns="91440" tIns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  <p:sp>
        <p:nvSpPr>
          <p:cNvPr id="5" name="Text Placeholder 52">
            <a:extLst>
              <a:ext uri="{FF2B5EF4-FFF2-40B4-BE49-F238E27FC236}">
                <a16:creationId xmlns:a16="http://schemas.microsoft.com/office/drawing/2014/main" id="{B23BD6AE-A999-23C3-31C6-B001CC0496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0404" y="2458282"/>
            <a:ext cx="2542032" cy="3816621"/>
          </a:xfrm>
        </p:spPr>
        <p:txBody>
          <a:bodyPr lIns="91440" tIns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</a:lstStyle>
          <a:p>
            <a:pPr lvl="0"/>
            <a:r>
              <a:rPr lang="en-US"/>
              <a:t>Click to Edit Master Text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849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D61A-B123-4A5D-5885-D50F8B7E4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2514AE0-2B0B-CACC-E62A-EB97E0EB9ECD}"/>
              </a:ext>
            </a:extLst>
          </p:cNvPr>
          <p:cNvSpPr/>
          <p:nvPr userDrawn="1"/>
        </p:nvSpPr>
        <p:spPr>
          <a:xfrm>
            <a:off x="0" y="0"/>
            <a:ext cx="11519452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6" y="2637831"/>
            <a:ext cx="4714678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565426"/>
            <a:ext cx="4714995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Name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4019C-B065-19D0-2049-AE66AE7DC4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888" y="4970463"/>
            <a:ext cx="4714875" cy="5794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Position</a:t>
            </a:r>
            <a:endParaRPr 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1C76C-0936-DC8C-105F-EAE94175A4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1661"/>
            <a:ext cx="2556442" cy="5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7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Ye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53AD06-2DB7-7D4C-B92C-E690F88D3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4225" y="1704975"/>
            <a:ext cx="8755200" cy="3600000"/>
          </a:xfrm>
        </p:spPr>
        <p:txBody>
          <a:bodyPr>
            <a:normAutofit/>
          </a:bodyPr>
          <a:lstStyle>
            <a:lvl1pPr marL="0" indent="0">
              <a:buNone/>
              <a:defRPr sz="4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Quotes 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7DA84-8AB0-FF49-8E54-FFEAD449463D}"/>
              </a:ext>
            </a:extLst>
          </p:cNvPr>
          <p:cNvSpPr txBox="1"/>
          <p:nvPr userDrawn="1"/>
        </p:nvSpPr>
        <p:spPr>
          <a:xfrm>
            <a:off x="865631" y="780295"/>
            <a:ext cx="975525" cy="15849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000" b="1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14C7902-2253-44E8-9389-9B6D32DD0C46}"/>
              </a:ext>
            </a:extLst>
          </p:cNvPr>
          <p:cNvSpPr txBox="1">
            <a:spLocks/>
          </p:cNvSpPr>
          <p:nvPr userDrawn="1"/>
        </p:nvSpPr>
        <p:spPr>
          <a:xfrm>
            <a:off x="634851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2"/>
                </a:solidFill>
              </a:rPr>
              <a:pPr algn="l"/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2B5CAF-8EB1-04EE-4598-3A0C969BD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070" y="6404941"/>
            <a:ext cx="1362456" cy="2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51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53AD06-2DB7-7D4C-B92C-E690F88D3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4382" y="1704975"/>
            <a:ext cx="8755043" cy="3600000"/>
          </a:xfrm>
        </p:spPr>
        <p:txBody>
          <a:bodyPr>
            <a:normAutofit/>
          </a:bodyPr>
          <a:lstStyle>
            <a:lvl1pPr marL="0" indent="0">
              <a:buNone/>
              <a:defRPr sz="4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Quotes 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47DA84-8AB0-FF49-8E54-FFEAD449463D}"/>
              </a:ext>
            </a:extLst>
          </p:cNvPr>
          <p:cNvSpPr txBox="1"/>
          <p:nvPr userDrawn="1"/>
        </p:nvSpPr>
        <p:spPr>
          <a:xfrm>
            <a:off x="865631" y="780295"/>
            <a:ext cx="975525" cy="158495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000" b="1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14C7902-2253-44E8-9389-9B6D32DD0C46}"/>
              </a:ext>
            </a:extLst>
          </p:cNvPr>
          <p:cNvSpPr txBox="1">
            <a:spLocks/>
          </p:cNvSpPr>
          <p:nvPr userDrawn="1"/>
        </p:nvSpPr>
        <p:spPr>
          <a:xfrm>
            <a:off x="634851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2"/>
                </a:solidFill>
              </a:rPr>
              <a:pPr algn="l"/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3ADE8-A4BE-0DF2-7CA7-6BA92A7007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1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6B733D-2973-D2D4-3663-BEFD1DFB3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C3578C-3054-5E2E-CFF8-CAA905C10956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50490">
                <a:srgbClr val="191919">
                  <a:alpha val="35000"/>
                </a:srgbClr>
              </a:gs>
              <a:gs pos="0">
                <a:srgbClr val="191919">
                  <a:alpha val="85000"/>
                </a:srgbClr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83B85-41FA-909B-4195-7E5ACF325E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3919" y="741754"/>
            <a:ext cx="2550463" cy="50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9E5E2-CE89-CE42-B3B2-68475F969F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3920" y="1476630"/>
            <a:ext cx="5071712" cy="2387600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179DDFC-6079-AB3E-A7A3-761339CE96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013166"/>
            <a:ext cx="3956763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Name</a:t>
            </a:r>
            <a:endParaRPr lang="he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B941856-89C7-AA8B-96DB-1556F92ED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889" y="4418203"/>
            <a:ext cx="3956662" cy="5794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Position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1311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6B733D-2973-D2D4-3663-BEFD1DFB3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C3578C-3054-5E2E-CFF8-CAA905C10956}"/>
              </a:ext>
            </a:extLst>
          </p:cNvPr>
          <p:cNvSpPr/>
          <p:nvPr userDrawn="1"/>
        </p:nvSpPr>
        <p:spPr>
          <a:xfrm>
            <a:off x="0" y="0"/>
            <a:ext cx="1098042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7000"/>
                </a:schemeClr>
              </a:gs>
              <a:gs pos="71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3119F-FD70-D8DE-15B1-22838F527A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3919" y="741754"/>
            <a:ext cx="2556442" cy="505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9E5E2-CE89-CE42-B3B2-68475F969F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3920" y="1476630"/>
            <a:ext cx="4494196" cy="2387600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  <a:r>
              <a:rPr lang="he-IL"/>
              <a:t>.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DE6327-A3DA-8785-47EA-3DA895E60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013166"/>
            <a:ext cx="3956763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Name</a:t>
            </a:r>
            <a:endParaRPr lang="he-IL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45FB0FE-B676-3892-B81F-289294A679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889" y="4418203"/>
            <a:ext cx="3956662" cy="5794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Position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94805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EAB5B-94C8-EE25-A0A7-23019D920F31}"/>
              </a:ext>
            </a:extLst>
          </p:cNvPr>
          <p:cNvSpPr txBox="1"/>
          <p:nvPr userDrawn="1"/>
        </p:nvSpPr>
        <p:spPr>
          <a:xfrm>
            <a:off x="3887611" y="2629237"/>
            <a:ext cx="44273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Thanks</a:t>
            </a: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FECF02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.</a:t>
            </a:r>
            <a:endParaRPr kumimoji="0" lang="en-IL" sz="3600" b="0" i="0" u="none" strike="noStrike" kern="1200" cap="none" spc="0" normalizeH="0" baseline="0" noProof="0">
              <a:ln>
                <a:noFill/>
              </a:ln>
              <a:solidFill>
                <a:srgbClr val="FECF02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8152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5998-28E0-774F-A663-EA52D3F87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56517-33F6-CC48-800B-427B8FDC4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indent="-192600">
              <a:spcBef>
                <a:spcPts val="0"/>
              </a:spcBef>
              <a:spcAft>
                <a:spcPts val="600"/>
              </a:spcAft>
              <a:defRPr/>
            </a:lvl1pPr>
            <a:lvl2pPr indent="-192600">
              <a:spcBef>
                <a:spcPts val="0"/>
              </a:spcBef>
              <a:spcAft>
                <a:spcPts val="600"/>
              </a:spcAft>
              <a:defRPr/>
            </a:lvl2pPr>
            <a:lvl3pPr indent="-192600">
              <a:spcBef>
                <a:spcPts val="0"/>
              </a:spcBef>
              <a:spcAft>
                <a:spcPts val="600"/>
              </a:spcAft>
              <a:defRPr/>
            </a:lvl3pPr>
            <a:lvl4pPr indent="-192600">
              <a:spcBef>
                <a:spcPts val="0"/>
              </a:spcBef>
              <a:spcAft>
                <a:spcPts val="600"/>
              </a:spcAft>
              <a:defRPr/>
            </a:lvl4pPr>
            <a:lvl5pPr indent="-192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01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78182B-9F9E-EB4A-AF2A-A9F90DA7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C7BD4C-60E4-394D-93A5-52BE06070D3F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948CA-C56D-D745-BA3D-A78FCD72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09993-162E-B74C-98C5-62326134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DCD-BCD7-4BA6-9CE7-2F42298A4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567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D61A-B123-4A5D-5885-D50F8B7E4A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2514AE0-2B0B-CACC-E62A-EB97E0EB9ECD}"/>
              </a:ext>
            </a:extLst>
          </p:cNvPr>
          <p:cNvSpPr/>
          <p:nvPr userDrawn="1"/>
        </p:nvSpPr>
        <p:spPr>
          <a:xfrm>
            <a:off x="0" y="0"/>
            <a:ext cx="11887200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6" y="2637831"/>
            <a:ext cx="4714994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724E714-6E14-287E-22E2-A500ED0D7A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6" y="4565426"/>
            <a:ext cx="3955470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Name</a:t>
            </a:r>
            <a:endParaRPr lang="he-IL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46A2B4-15FF-8375-4B8E-B15DA6C5AE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7888" y="4970463"/>
            <a:ext cx="3955369" cy="57943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Click to Add Presenter’s Position</a:t>
            </a:r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174A-94A7-3BED-9B4C-4117902024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1661"/>
            <a:ext cx="2556442" cy="5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16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D61A-B123-4A5D-5885-D50F8B7E4A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2514AE0-2B0B-CACC-E62A-EB97E0EB9ECD}"/>
              </a:ext>
            </a:extLst>
          </p:cNvPr>
          <p:cNvSpPr/>
          <p:nvPr userDrawn="1"/>
        </p:nvSpPr>
        <p:spPr>
          <a:xfrm>
            <a:off x="-1" y="0"/>
            <a:ext cx="11628783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6" y="2637831"/>
            <a:ext cx="4714994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565426"/>
            <a:ext cx="4714995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7C190-339F-467A-C0C0-53E611E3B6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1661"/>
            <a:ext cx="2556442" cy="5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1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D61A-B123-4A5D-5885-D50F8B7E4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3" y="0"/>
            <a:ext cx="12190614" cy="68580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62514AE0-2B0B-CACC-E62A-EB97E0EB9ECD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81000">
                <a:schemeClr val="bg1">
                  <a:alpha val="0"/>
                </a:schemeClr>
              </a:gs>
              <a:gs pos="11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F081C3D-2E51-4F80-9F4D-6E4D54EA39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6" y="2637831"/>
            <a:ext cx="4714994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B55F21F-0B72-4341-B4E9-FAD981B422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565426"/>
            <a:ext cx="4714995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BBC49-3DE0-914A-A913-1EB4003D96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1661"/>
            <a:ext cx="2556442" cy="5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4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1723390-A55D-D428-D8E8-FA4CBA1763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Click Icon to Add Picture</a:t>
            </a:r>
          </a:p>
          <a:p>
            <a:endParaRPr lang="en-IL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5B251D2-CC76-FD9F-7157-C020AA062851}"/>
              </a:ext>
            </a:extLst>
          </p:cNvPr>
          <p:cNvSpPr/>
          <p:nvPr userDrawn="1"/>
        </p:nvSpPr>
        <p:spPr>
          <a:xfrm>
            <a:off x="0" y="55209"/>
            <a:ext cx="11628783" cy="6858000"/>
          </a:xfrm>
          <a:prstGeom prst="rect">
            <a:avLst/>
          </a:prstGeom>
          <a:gradFill flip="none" rotWithShape="1">
            <a:gsLst>
              <a:gs pos="60000">
                <a:schemeClr val="bg1">
                  <a:alpha val="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1D188-4009-95FD-3367-78BBCF72D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069" y="6404940"/>
            <a:ext cx="1366319" cy="270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65EAAC-336C-387D-17B3-7B58BF9873E2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928AE-A144-F005-F8AB-D7B368BB9D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086" y="2637831"/>
            <a:ext cx="4714994" cy="1550534"/>
          </a:xfr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9BD083-200E-31CA-52E3-B107E0266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8085" y="4565426"/>
            <a:ext cx="4714995" cy="405114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CA978-C8BE-F113-2F83-1E7C8F214C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16" y="1561661"/>
            <a:ext cx="2556442" cy="5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5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70CF9-FECA-F3FE-711A-FE81B637C5AD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427071" y="6404941"/>
            <a:ext cx="1362456" cy="26923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B1054-76D4-944E-9A5D-2254E462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243510"/>
            <a:ext cx="11302448" cy="4406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FA79-9FCB-564C-B869-73EFA0D4D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452" y="765313"/>
            <a:ext cx="11302448" cy="5550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C6579F-B6EF-416A-87D4-E9E0DA87DF26}"/>
              </a:ext>
            </a:extLst>
          </p:cNvPr>
          <p:cNvSpPr txBox="1">
            <a:spLocks/>
          </p:cNvSpPr>
          <p:nvPr userDrawn="1"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05B624B-766D-F74D-B496-E0C5F74EE99B}" type="slidenum"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 algn="l"/>
              <a:t>‹#›</a:t>
            </a:fld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3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77" r:id="rId2"/>
    <p:sldLayoutId id="2147483799" r:id="rId3"/>
    <p:sldLayoutId id="2147483778" r:id="rId4"/>
    <p:sldLayoutId id="2147483810" r:id="rId5"/>
    <p:sldLayoutId id="2147483815" r:id="rId6"/>
    <p:sldLayoutId id="2147483816" r:id="rId7"/>
    <p:sldLayoutId id="2147483820" r:id="rId8"/>
    <p:sldLayoutId id="2147483819" r:id="rId9"/>
    <p:sldLayoutId id="2147483776" r:id="rId10"/>
    <p:sldLayoutId id="2147483822" r:id="rId11"/>
    <p:sldLayoutId id="2147483823" r:id="rId12"/>
    <p:sldLayoutId id="2147483824" r:id="rId13"/>
    <p:sldLayoutId id="2147483712" r:id="rId14"/>
    <p:sldLayoutId id="2147483825" r:id="rId15"/>
    <p:sldLayoutId id="2147483805" r:id="rId16"/>
    <p:sldLayoutId id="2147483826" r:id="rId17"/>
    <p:sldLayoutId id="2147483787" r:id="rId18"/>
    <p:sldLayoutId id="2147483827" r:id="rId19"/>
    <p:sldLayoutId id="2147483793" r:id="rId20"/>
    <p:sldLayoutId id="2147483794" r:id="rId21"/>
    <p:sldLayoutId id="2147483792" r:id="rId22"/>
    <p:sldLayoutId id="2147483791" r:id="rId23"/>
    <p:sldLayoutId id="2147483789" r:id="rId24"/>
    <p:sldLayoutId id="2147483813" r:id="rId25"/>
    <p:sldLayoutId id="2147483811" r:id="rId26"/>
    <p:sldLayoutId id="2147483812" r:id="rId27"/>
    <p:sldLayoutId id="2147483814" r:id="rId28"/>
    <p:sldLayoutId id="2147483721" r:id="rId29"/>
    <p:sldLayoutId id="2147483817" r:id="rId30"/>
    <p:sldLayoutId id="2147483795" r:id="rId31"/>
    <p:sldLayoutId id="2147483806" r:id="rId32"/>
    <p:sldLayoutId id="2147483807" r:id="rId33"/>
    <p:sldLayoutId id="2147483808" r:id="rId34"/>
    <p:sldLayoutId id="2147483821" r:id="rId35"/>
    <p:sldLayoutId id="2147483724" r:id="rId36"/>
    <p:sldLayoutId id="2147483729" r:id="rId37"/>
    <p:sldLayoutId id="2147483779" r:id="rId38"/>
    <p:sldLayoutId id="2147483818" r:id="rId39"/>
    <p:sldLayoutId id="2147483780" r:id="rId40"/>
    <p:sldLayoutId id="2147483731" r:id="rId41"/>
    <p:sldLayoutId id="2147483662" r:id="rId42"/>
    <p:sldLayoutId id="2147483786" r:id="rId43"/>
    <p:sldLayoutId id="2147483781" r:id="rId44"/>
    <p:sldLayoutId id="2147483797" r:id="rId45"/>
    <p:sldLayoutId id="2147483798" r:id="rId46"/>
    <p:sldLayoutId id="2147483681" r:id="rId47"/>
    <p:sldLayoutId id="2147483677" r:id="rId48"/>
    <p:sldLayoutId id="2147483764" r:id="rId49"/>
    <p:sldLayoutId id="2147483663" r:id="rId50"/>
    <p:sldLayoutId id="2147483782" r:id="rId51"/>
    <p:sldLayoutId id="2147483709" r:id="rId52"/>
    <p:sldLayoutId id="2147483801" r:id="rId53"/>
    <p:sldLayoutId id="2147483809" r:id="rId54"/>
    <p:sldLayoutId id="2147483830" r:id="rId55"/>
    <p:sldLayoutId id="2147483831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 Historic" panose="020B0502040204020203" pitchFamily="34" charset="0"/>
          <a:cs typeface="Segoe UI Historic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 Historic" panose="020B0502040204020203" pitchFamily="34" charset="0"/>
          <a:cs typeface="Segoe UI Historic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 Historic" panose="020B0502040204020203" pitchFamily="34" charset="0"/>
          <a:cs typeface="Segoe UI Historic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Segoe UI Historic" panose="020B0502040204020203" pitchFamily="34" charset="0"/>
          <a:cs typeface="Segoe UI Historic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Segoe UI Historic" panose="020B0502040204020203" pitchFamily="34" charset="0"/>
          <a:cs typeface="Segoe UI Historic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chart" Target="../charts/chart1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0.svg"/><Relationship Id="rId7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eg"/><Relationship Id="rId5" Type="http://schemas.openxmlformats.org/officeDocument/2006/relationships/image" Target="../media/image52.sv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jpeg"/><Relationship Id="rId26" Type="http://schemas.openxmlformats.org/officeDocument/2006/relationships/image" Target="../media/image75.png"/><Relationship Id="rId39" Type="http://schemas.openxmlformats.org/officeDocument/2006/relationships/image" Target="../media/image88.png"/><Relationship Id="rId21" Type="http://schemas.openxmlformats.org/officeDocument/2006/relationships/image" Target="../media/image70.jpeg"/><Relationship Id="rId34" Type="http://schemas.openxmlformats.org/officeDocument/2006/relationships/image" Target="../media/image83.svg"/><Relationship Id="rId42" Type="http://schemas.openxmlformats.org/officeDocument/2006/relationships/image" Target="../media/image91.svg"/><Relationship Id="rId47" Type="http://schemas.openxmlformats.org/officeDocument/2006/relationships/image" Target="../media/image96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29" Type="http://schemas.openxmlformats.org/officeDocument/2006/relationships/image" Target="../media/image7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svg"/><Relationship Id="rId37" Type="http://schemas.openxmlformats.org/officeDocument/2006/relationships/image" Target="../media/image86.png"/><Relationship Id="rId40" Type="http://schemas.openxmlformats.org/officeDocument/2006/relationships/image" Target="../media/image89.svg"/><Relationship Id="rId45" Type="http://schemas.openxmlformats.org/officeDocument/2006/relationships/image" Target="../media/image94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sv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image" Target="../media/image59.png"/><Relationship Id="rId19" Type="http://schemas.openxmlformats.org/officeDocument/2006/relationships/image" Target="../media/image68.jpe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4" Type="http://schemas.openxmlformats.org/officeDocument/2006/relationships/image" Target="../media/image50.sv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emf"/><Relationship Id="rId35" Type="http://schemas.openxmlformats.org/officeDocument/2006/relationships/image" Target="../media/image84.png"/><Relationship Id="rId43" Type="http://schemas.openxmlformats.org/officeDocument/2006/relationships/image" Target="../media/image92.png"/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12" Type="http://schemas.openxmlformats.org/officeDocument/2006/relationships/image" Target="../media/image61.jpe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svg"/><Relationship Id="rId20" Type="http://schemas.openxmlformats.org/officeDocument/2006/relationships/image" Target="../media/image69.png"/><Relationship Id="rId41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8.jpe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84.png"/><Relationship Id="rId4" Type="http://schemas.openxmlformats.org/officeDocument/2006/relationships/image" Target="../media/image98.jpe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2.jpe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11" Type="http://schemas.openxmlformats.org/officeDocument/2006/relationships/image" Target="../media/image110.png"/><Relationship Id="rId5" Type="http://schemas.openxmlformats.org/officeDocument/2006/relationships/image" Target="../media/image100.png"/><Relationship Id="rId15" Type="http://schemas.openxmlformats.org/officeDocument/2006/relationships/image" Target="../media/image116.svg"/><Relationship Id="rId10" Type="http://schemas.openxmlformats.org/officeDocument/2006/relationships/image" Target="../media/image109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7" Type="http://schemas.openxmlformats.org/officeDocument/2006/relationships/image" Target="../media/image12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2.jpe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salesforce.com/agentforce/agentic-systems/?d=cta-body-promo-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0BBE9-6AC2-B96F-EE29-B08B2BC8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D54C5B-91C7-9881-B792-7BF81427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363252"/>
            <a:ext cx="11351381" cy="440679"/>
          </a:xfrm>
        </p:spPr>
        <p:txBody>
          <a:bodyPr/>
          <a:lstStyle/>
          <a:p>
            <a:r>
              <a:rPr lang="en-US" sz="2400"/>
              <a:t>Salesforce Partnership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B9F6BD8-E158-DBEB-29FF-7AFD0D3EB5AD}"/>
              </a:ext>
            </a:extLst>
          </p:cNvPr>
          <p:cNvSpPr txBox="1">
            <a:spLocks/>
          </p:cNvSpPr>
          <p:nvPr/>
        </p:nvSpPr>
        <p:spPr>
          <a:xfrm>
            <a:off x="591274" y="1242806"/>
            <a:ext cx="10088489" cy="45293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Segoe UI Historic"/>
                <a:cs typeface="Segoe UI Historic"/>
              </a:rPr>
              <a:t>Dreamforce debrief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Financial Services Cloud, Marketing Cloud, </a:t>
            </a:r>
            <a:r>
              <a:rPr lang="en-US" dirty="0" err="1">
                <a:ea typeface="Segoe UI Historic"/>
                <a:cs typeface="Segoe UI Historic"/>
              </a:rPr>
              <a:t>Agentforce</a:t>
            </a:r>
            <a:endParaRPr lang="en-US" dirty="0">
              <a:ea typeface="Segoe UI Historic"/>
              <a:cs typeface="Segoe UI Historic"/>
            </a:endParaRPr>
          </a:p>
          <a:p>
            <a:pPr lvl="1"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West Monroe, Deloitte, Accenture</a:t>
            </a:r>
          </a:p>
          <a:p>
            <a:pPr lvl="1">
              <a:buFont typeface="Courier New" pitchFamily="2" charset="2"/>
              <a:buChar char="o"/>
            </a:pPr>
            <a:r>
              <a:rPr lang="en-US">
                <a:ea typeface="Segoe UI Historic"/>
                <a:cs typeface="Segoe UI Historic"/>
              </a:rPr>
              <a:t>Industry trends</a:t>
            </a:r>
          </a:p>
          <a:p>
            <a:pPr>
              <a:buFont typeface="Courier New" pitchFamily="2" charset="2"/>
              <a:buChar char="o"/>
            </a:pPr>
            <a:endParaRPr lang="en-US" dirty="0">
              <a:ea typeface="Segoe UI Historic"/>
              <a:cs typeface="Segoe UI Historic"/>
            </a:endParaRPr>
          </a:p>
          <a:p>
            <a:pPr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POV / Proposal from West Monroe</a:t>
            </a:r>
          </a:p>
          <a:p>
            <a:pPr>
              <a:buFont typeface="Courier New" pitchFamily="2" charset="2"/>
              <a:buChar char="o"/>
            </a:pPr>
            <a:endParaRPr lang="en-US" dirty="0">
              <a:ea typeface="Segoe UI Historic"/>
              <a:cs typeface="Segoe UI Historic"/>
            </a:endParaRPr>
          </a:p>
          <a:p>
            <a:pPr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Approaching Salesforce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Cognitive Banking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Who we are and the banks we serve</a:t>
            </a:r>
          </a:p>
          <a:p>
            <a:pPr lvl="1">
              <a:buFont typeface="Courier New" pitchFamily="2" charset="2"/>
              <a:buChar char="o"/>
            </a:pPr>
            <a:r>
              <a:rPr lang="en-US" dirty="0">
                <a:ea typeface="Segoe UI Historic"/>
                <a:cs typeface="Segoe UI Historic"/>
              </a:rPr>
              <a:t>How we help Salesforce differentiate with a new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26384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2F88-3EA9-ACB5-D325-5C91FDC8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BE48-DA96-912B-C9E0-3D0A2509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243510"/>
            <a:ext cx="11302448" cy="440679"/>
          </a:xfrm>
        </p:spPr>
        <p:txBody>
          <a:bodyPr anchor="t">
            <a:normAutofit/>
          </a:bodyPr>
          <a:lstStyle/>
          <a:p>
            <a:r>
              <a:rPr lang="en-US"/>
              <a:t>Financial Services Cloud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7A81A-63F0-39C3-959C-78FB20BF7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452" y="954930"/>
            <a:ext cx="11302448" cy="5170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78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4F52-C82A-0F50-11B5-0F1DE5D9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87E6-1895-E047-DD27-A7597D237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085" y="2637831"/>
            <a:ext cx="10804163" cy="1550534"/>
          </a:xfrm>
        </p:spPr>
        <p:txBody>
          <a:bodyPr/>
          <a:lstStyle/>
          <a:p>
            <a:r>
              <a:rPr lang="en-US"/>
              <a:t>Personetics x Salesforce Partnership – Elevating Cognitive Banking in the Salesforce Ecosystem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40901B-2E71-08A0-7FE3-D98E2F175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Transforming Cognitive Banking for the Agentic Enterprise</a:t>
            </a:r>
          </a:p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185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6C26-1962-9749-22EA-8968CB42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7E8574-2DEE-D260-8254-10FD32E4C45C}"/>
              </a:ext>
            </a:extLst>
          </p:cNvPr>
          <p:cNvSpPr/>
          <p:nvPr/>
        </p:nvSpPr>
        <p:spPr>
          <a:xfrm>
            <a:off x="847484" y="1386341"/>
            <a:ext cx="2507226" cy="28021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200" b="1">
                <a:solidFill>
                  <a:sysClr val="windowText" lastClr="000000"/>
                </a:solidFill>
              </a:rPr>
              <a:t>1</a:t>
            </a:r>
          </a:p>
          <a:p>
            <a:endParaRPr lang="en-US">
              <a:solidFill>
                <a:sysClr val="windowText" lastClr="000000"/>
              </a:solidFill>
            </a:endParaRPr>
          </a:p>
          <a:p>
            <a:r>
              <a:rPr lang="en-US" sz="2400">
                <a:solidFill>
                  <a:sysClr val="windowText" lastClr="000000"/>
                </a:solidFill>
              </a:rPr>
              <a:t>Cognitive Banking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24CD4-7B73-688A-8F97-29B4D5212822}"/>
              </a:ext>
            </a:extLst>
          </p:cNvPr>
          <p:cNvSpPr/>
          <p:nvPr/>
        </p:nvSpPr>
        <p:spPr>
          <a:xfrm>
            <a:off x="3614450" y="1386345"/>
            <a:ext cx="2507226" cy="28021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200" b="1">
                <a:solidFill>
                  <a:sysClr val="windowText" lastClr="000000"/>
                </a:solidFill>
              </a:rPr>
              <a:t>2</a:t>
            </a:r>
          </a:p>
          <a:p>
            <a:endParaRPr lang="en-US">
              <a:solidFill>
                <a:sysClr val="windowText" lastClr="000000"/>
              </a:solidFill>
            </a:endParaRPr>
          </a:p>
          <a:p>
            <a:r>
              <a:rPr lang="en-US" sz="2400">
                <a:solidFill>
                  <a:sysClr val="windowText" lastClr="000000"/>
                </a:solidFill>
              </a:rPr>
              <a:t>Strategic Alignment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E19322-8CAD-F755-D485-89C64ED7FE28}"/>
              </a:ext>
            </a:extLst>
          </p:cNvPr>
          <p:cNvSpPr/>
          <p:nvPr/>
        </p:nvSpPr>
        <p:spPr>
          <a:xfrm>
            <a:off x="6381416" y="1386341"/>
            <a:ext cx="2507226" cy="28021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200" b="1">
                <a:solidFill>
                  <a:sysClr val="windowText" lastClr="000000"/>
                </a:solidFill>
              </a:rPr>
              <a:t>3</a:t>
            </a:r>
          </a:p>
          <a:p>
            <a:r>
              <a:rPr lang="en-US" sz="2400">
                <a:solidFill>
                  <a:sysClr val="windowText" lastClr="000000"/>
                </a:solidFill>
              </a:rPr>
              <a:t>Enterprise (Multi-cloud) Asset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93B910-D5DF-7A96-E9F1-ABC1D00F3B07}"/>
              </a:ext>
            </a:extLst>
          </p:cNvPr>
          <p:cNvSpPr/>
          <p:nvPr/>
        </p:nvSpPr>
        <p:spPr>
          <a:xfrm>
            <a:off x="9148382" y="1386341"/>
            <a:ext cx="2507226" cy="28021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200" b="1">
                <a:solidFill>
                  <a:sysClr val="windowText" lastClr="000000"/>
                </a:solidFill>
              </a:rPr>
              <a:t>4</a:t>
            </a:r>
          </a:p>
          <a:p>
            <a:endParaRPr lang="en-US">
              <a:solidFill>
                <a:sysClr val="windowText" lastClr="000000"/>
              </a:solidFill>
            </a:endParaRPr>
          </a:p>
          <a:p>
            <a:r>
              <a:rPr lang="en-US" sz="2400" b="1">
                <a:solidFill>
                  <a:sysClr val="windowText" lastClr="000000"/>
                </a:solidFill>
              </a:rPr>
              <a:t>Cognitive Banking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1AEE2D-3787-E985-055F-1A54B747BC44}"/>
              </a:ext>
            </a:extLst>
          </p:cNvPr>
          <p:cNvSpPr txBox="1">
            <a:spLocks/>
          </p:cNvSpPr>
          <p:nvPr/>
        </p:nvSpPr>
        <p:spPr>
          <a:xfrm>
            <a:off x="470452" y="243510"/>
            <a:ext cx="11302448" cy="4406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Today’s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99185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>
            <a:extLst>
              <a:ext uri="{FF2B5EF4-FFF2-40B4-BE49-F238E27FC236}">
                <a16:creationId xmlns:a16="http://schemas.microsoft.com/office/drawing/2014/main" id="{1EC2EA91-CB9E-2DBC-FD82-BE9C554C682C}"/>
              </a:ext>
            </a:extLst>
          </p:cNvPr>
          <p:cNvSpPr/>
          <p:nvPr/>
        </p:nvSpPr>
        <p:spPr>
          <a:xfrm>
            <a:off x="0" y="2"/>
            <a:ext cx="12192000" cy="2606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00533D06-9C09-8F29-8766-B6042B4A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10" y="3439798"/>
            <a:ext cx="2150180" cy="1077218"/>
          </a:xfrm>
        </p:spPr>
        <p:txBody>
          <a:bodyPr wrap="square">
            <a:spAutoFit/>
          </a:bodyPr>
          <a:lstStyle/>
          <a:p>
            <a:pPr marL="36000" indent="0" algn="ctr">
              <a:lnSpc>
                <a:spcPct val="100000"/>
              </a:lnSpc>
              <a:buNone/>
            </a:pPr>
            <a:r>
              <a:rPr lang="en-US" sz="1600"/>
              <a:t>Fully </a:t>
            </a:r>
            <a:br>
              <a:rPr lang="en-US" sz="1600"/>
            </a:br>
            <a:r>
              <a:rPr lang="en-US" sz="1600"/>
              <a:t>understanding each customer on a personal level</a:t>
            </a:r>
          </a:p>
        </p:txBody>
      </p:sp>
      <p:pic>
        <p:nvPicPr>
          <p:cNvPr id="6" name="Picture 8" descr="netflix logo vector, netflix icon free vector 20336373 Vector Art at  Vecteezy">
            <a:extLst>
              <a:ext uri="{FF2B5EF4-FFF2-40B4-BE49-F238E27FC236}">
                <a16:creationId xmlns:a16="http://schemas.microsoft.com/office/drawing/2014/main" id="{42EB86F3-61E7-3C92-F097-A3687FFD1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18395" r="17712" b="16993"/>
          <a:stretch/>
        </p:blipFill>
        <p:spPr bwMode="auto">
          <a:xfrm>
            <a:off x="8755067" y="1232317"/>
            <a:ext cx="1178959" cy="11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UBER Logo PNG Vector (AI) Free Download">
            <a:extLst>
              <a:ext uri="{FF2B5EF4-FFF2-40B4-BE49-F238E27FC236}">
                <a16:creationId xmlns:a16="http://schemas.microsoft.com/office/drawing/2014/main" id="{AA5288BF-7584-E217-3756-E7B1A238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24" y="1272038"/>
            <a:ext cx="1033397" cy="10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0707024A-7252-4F3E-12E6-738DA278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246" y="1270522"/>
            <a:ext cx="1033397" cy="1033398"/>
          </a:xfrm>
          <a:prstGeom prst="rect">
            <a:avLst/>
          </a:prstGeom>
        </p:spPr>
      </p:pic>
      <p:pic>
        <p:nvPicPr>
          <p:cNvPr id="9" name="Picture 27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09DF039B-4395-DABC-7CB5-F16A9672A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4370" r="13928" b="14370"/>
          <a:stretch/>
        </p:blipFill>
        <p:spPr bwMode="auto">
          <a:xfrm>
            <a:off x="2257974" y="1160266"/>
            <a:ext cx="1276027" cy="131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41">
            <a:extLst>
              <a:ext uri="{FF2B5EF4-FFF2-40B4-BE49-F238E27FC236}">
                <a16:creationId xmlns:a16="http://schemas.microsoft.com/office/drawing/2014/main" id="{84DC9BB7-2A5A-4545-D1DE-AF4718176F23}"/>
              </a:ext>
            </a:extLst>
          </p:cNvPr>
          <p:cNvCxnSpPr>
            <a:cxnSpLocks/>
          </p:cNvCxnSpPr>
          <p:nvPr/>
        </p:nvCxnSpPr>
        <p:spPr>
          <a:xfrm>
            <a:off x="1121900" y="3419921"/>
            <a:ext cx="558800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3">
            <a:extLst>
              <a:ext uri="{FF2B5EF4-FFF2-40B4-BE49-F238E27FC236}">
                <a16:creationId xmlns:a16="http://schemas.microsoft.com/office/drawing/2014/main" id="{B8C3301E-67CE-5C4B-35B5-E1B8F29BC9BD}"/>
              </a:ext>
            </a:extLst>
          </p:cNvPr>
          <p:cNvGrpSpPr/>
          <p:nvPr/>
        </p:nvGrpSpPr>
        <p:grpSpPr>
          <a:xfrm>
            <a:off x="2787876" y="2754641"/>
            <a:ext cx="1722784" cy="1516154"/>
            <a:chOff x="2415913" y="2754641"/>
            <a:chExt cx="1722784" cy="1516154"/>
          </a:xfrm>
        </p:grpSpPr>
        <p:sp>
          <p:nvSpPr>
            <p:cNvPr id="12" name="Content Placeholder 18">
              <a:extLst>
                <a:ext uri="{FF2B5EF4-FFF2-40B4-BE49-F238E27FC236}">
                  <a16:creationId xmlns:a16="http://schemas.microsoft.com/office/drawing/2014/main" id="{D838AFBE-8D3D-348F-1AF5-53A62F499D25}"/>
                </a:ext>
              </a:extLst>
            </p:cNvPr>
            <p:cNvSpPr txBox="1">
              <a:spLocks/>
            </p:cNvSpPr>
            <p:nvPr/>
          </p:nvSpPr>
          <p:spPr>
            <a:xfrm>
              <a:off x="2415913" y="3439798"/>
              <a:ext cx="1722784" cy="8309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Uniquely tailoring every interaction</a:t>
              </a:r>
            </a:p>
          </p:txBody>
        </p:sp>
        <p:cxnSp>
          <p:nvCxnSpPr>
            <p:cNvPr id="13" name="Straight Connector 42">
              <a:extLst>
                <a:ext uri="{FF2B5EF4-FFF2-40B4-BE49-F238E27FC236}">
                  <a16:creationId xmlns:a16="http://schemas.microsoft.com/office/drawing/2014/main" id="{20206232-64A8-F2CF-59DF-242FD4B449F0}"/>
                </a:ext>
              </a:extLst>
            </p:cNvPr>
            <p:cNvCxnSpPr>
              <a:cxnSpLocks/>
            </p:cNvCxnSpPr>
            <p:nvPr/>
          </p:nvCxnSpPr>
          <p:spPr>
            <a:xfrm>
              <a:off x="2997905" y="3419921"/>
              <a:ext cx="558800" cy="0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49">
              <a:extLst>
                <a:ext uri="{FF2B5EF4-FFF2-40B4-BE49-F238E27FC236}">
                  <a16:creationId xmlns:a16="http://schemas.microsoft.com/office/drawing/2014/main" id="{B395028F-EB43-1CBB-1FD2-FC7A0BB038C3}"/>
                </a:ext>
              </a:extLst>
            </p:cNvPr>
            <p:cNvGrpSpPr/>
            <p:nvPr/>
          </p:nvGrpSpPr>
          <p:grpSpPr>
            <a:xfrm>
              <a:off x="3026083" y="2754641"/>
              <a:ext cx="502445" cy="500820"/>
              <a:chOff x="3804197" y="6"/>
              <a:chExt cx="291311" cy="290371"/>
            </a:xfrm>
          </p:grpSpPr>
          <p:sp>
            <p:nvSpPr>
              <p:cNvPr id="15" name="Freeform: Shape 50">
                <a:extLst>
                  <a:ext uri="{FF2B5EF4-FFF2-40B4-BE49-F238E27FC236}">
                    <a16:creationId xmlns:a16="http://schemas.microsoft.com/office/drawing/2014/main" id="{64C60C40-DE0B-52B1-32F4-D6F8301C981E}"/>
                  </a:ext>
                </a:extLst>
              </p:cNvPr>
              <p:cNvSpPr/>
              <p:nvPr/>
            </p:nvSpPr>
            <p:spPr>
              <a:xfrm>
                <a:off x="4009311" y="204780"/>
                <a:ext cx="55278" cy="55278"/>
              </a:xfrm>
              <a:custGeom>
                <a:avLst/>
                <a:gdLst>
                  <a:gd name="connsiteX0" fmla="*/ 52639 w 55278"/>
                  <a:gd name="connsiteY0" fmla="*/ 326 h 55278"/>
                  <a:gd name="connsiteX1" fmla="*/ 47980 w 55278"/>
                  <a:gd name="connsiteY1" fmla="*/ 1252 h 55278"/>
                  <a:gd name="connsiteX2" fmla="*/ 1252 w 55278"/>
                  <a:gd name="connsiteY2" fmla="*/ 47980 h 55278"/>
                  <a:gd name="connsiteX3" fmla="*/ 326 w 55278"/>
                  <a:gd name="connsiteY3" fmla="*/ 52639 h 55278"/>
                  <a:gd name="connsiteX4" fmla="*/ 4275 w 55278"/>
                  <a:gd name="connsiteY4" fmla="*/ 55278 h 55278"/>
                  <a:gd name="connsiteX5" fmla="*/ 51002 w 55278"/>
                  <a:gd name="connsiteY5" fmla="*/ 55278 h 55278"/>
                  <a:gd name="connsiteX6" fmla="*/ 55278 w 55278"/>
                  <a:gd name="connsiteY6" fmla="*/ 51002 h 55278"/>
                  <a:gd name="connsiteX7" fmla="*/ 55278 w 55278"/>
                  <a:gd name="connsiteY7" fmla="*/ 4275 h 55278"/>
                  <a:gd name="connsiteX8" fmla="*/ 52639 w 55278"/>
                  <a:gd name="connsiteY8" fmla="*/ 326 h 55278"/>
                  <a:gd name="connsiteX9" fmla="*/ 14602 w 55278"/>
                  <a:gd name="connsiteY9" fmla="*/ 46733 h 55278"/>
                  <a:gd name="connsiteX10" fmla="*/ 46733 w 55278"/>
                  <a:gd name="connsiteY10" fmla="*/ 14602 h 55278"/>
                  <a:gd name="connsiteX11" fmla="*/ 46733 w 55278"/>
                  <a:gd name="connsiteY11" fmla="*/ 46733 h 55278"/>
                  <a:gd name="connsiteX12" fmla="*/ 14602 w 55278"/>
                  <a:gd name="connsiteY12" fmla="*/ 46733 h 55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278" h="55278">
                    <a:moveTo>
                      <a:pt x="52639" y="326"/>
                    </a:moveTo>
                    <a:cubicBezTo>
                      <a:pt x="51044" y="-335"/>
                      <a:pt x="49206" y="27"/>
                      <a:pt x="47980" y="1252"/>
                    </a:cubicBezTo>
                    <a:lnTo>
                      <a:pt x="1252" y="47980"/>
                    </a:lnTo>
                    <a:cubicBezTo>
                      <a:pt x="27" y="49206"/>
                      <a:pt x="-335" y="51044"/>
                      <a:pt x="326" y="52639"/>
                    </a:cubicBezTo>
                    <a:cubicBezTo>
                      <a:pt x="988" y="54233"/>
                      <a:pt x="2548" y="55278"/>
                      <a:pt x="4275" y="55278"/>
                    </a:cubicBezTo>
                    <a:lnTo>
                      <a:pt x="51002" y="55278"/>
                    </a:lnTo>
                    <a:cubicBezTo>
                      <a:pt x="53363" y="55278"/>
                      <a:pt x="55278" y="53363"/>
                      <a:pt x="55278" y="51002"/>
                    </a:cubicBezTo>
                    <a:lnTo>
                      <a:pt x="55278" y="4275"/>
                    </a:lnTo>
                    <a:cubicBezTo>
                      <a:pt x="55278" y="2548"/>
                      <a:pt x="54233" y="988"/>
                      <a:pt x="52639" y="326"/>
                    </a:cubicBezTo>
                    <a:close/>
                    <a:moveTo>
                      <a:pt x="14602" y="46733"/>
                    </a:moveTo>
                    <a:lnTo>
                      <a:pt x="46733" y="14602"/>
                    </a:lnTo>
                    <a:lnTo>
                      <a:pt x="46733" y="46733"/>
                    </a:lnTo>
                    <a:lnTo>
                      <a:pt x="14602" y="46733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51">
                <a:extLst>
                  <a:ext uri="{FF2B5EF4-FFF2-40B4-BE49-F238E27FC236}">
                    <a16:creationId xmlns:a16="http://schemas.microsoft.com/office/drawing/2014/main" id="{D794A82E-F610-846A-098F-A0D7A994B722}"/>
                  </a:ext>
                </a:extLst>
              </p:cNvPr>
              <p:cNvSpPr/>
              <p:nvPr/>
            </p:nvSpPr>
            <p:spPr>
              <a:xfrm>
                <a:off x="3804197" y="6"/>
                <a:ext cx="291311" cy="290371"/>
              </a:xfrm>
              <a:custGeom>
                <a:avLst/>
                <a:gdLst>
                  <a:gd name="connsiteX0" fmla="*/ 288666 w 291311"/>
                  <a:gd name="connsiteY0" fmla="*/ 136568 h 290371"/>
                  <a:gd name="connsiteX1" fmla="*/ 284007 w 291311"/>
                  <a:gd name="connsiteY1" fmla="*/ 137494 h 290371"/>
                  <a:gd name="connsiteX2" fmla="*/ 271200 w 291311"/>
                  <a:gd name="connsiteY2" fmla="*/ 150301 h 290371"/>
                  <a:gd name="connsiteX3" fmla="*/ 271200 w 291311"/>
                  <a:gd name="connsiteY3" fmla="*/ 63232 h 290371"/>
                  <a:gd name="connsiteX4" fmla="*/ 266924 w 291311"/>
                  <a:gd name="connsiteY4" fmla="*/ 58956 h 290371"/>
                  <a:gd name="connsiteX5" fmla="*/ 234069 w 291311"/>
                  <a:gd name="connsiteY5" fmla="*/ 58956 h 290371"/>
                  <a:gd name="connsiteX6" fmla="*/ 245991 w 291311"/>
                  <a:gd name="connsiteY6" fmla="*/ 47034 h 290371"/>
                  <a:gd name="connsiteX7" fmla="*/ 245991 w 291311"/>
                  <a:gd name="connsiteY7" fmla="*/ 47034 h 290371"/>
                  <a:gd name="connsiteX8" fmla="*/ 257481 w 291311"/>
                  <a:gd name="connsiteY8" fmla="*/ 35543 h 290371"/>
                  <a:gd name="connsiteX9" fmla="*/ 261298 w 291311"/>
                  <a:gd name="connsiteY9" fmla="*/ 26323 h 290371"/>
                  <a:gd name="connsiteX10" fmla="*/ 257481 w 291311"/>
                  <a:gd name="connsiteY10" fmla="*/ 17103 h 290371"/>
                  <a:gd name="connsiteX11" fmla="*/ 244194 w 291311"/>
                  <a:gd name="connsiteY11" fmla="*/ 3816 h 290371"/>
                  <a:gd name="connsiteX12" fmla="*/ 234974 w 291311"/>
                  <a:gd name="connsiteY12" fmla="*/ 0 h 290371"/>
                  <a:gd name="connsiteX13" fmla="*/ 225754 w 291311"/>
                  <a:gd name="connsiteY13" fmla="*/ 3816 h 290371"/>
                  <a:gd name="connsiteX14" fmla="*/ 214257 w 291311"/>
                  <a:gd name="connsiteY14" fmla="*/ 15314 h 290371"/>
                  <a:gd name="connsiteX15" fmla="*/ 200364 w 291311"/>
                  <a:gd name="connsiteY15" fmla="*/ 29206 h 290371"/>
                  <a:gd name="connsiteX16" fmla="*/ 170607 w 291311"/>
                  <a:gd name="connsiteY16" fmla="*/ 58963 h 290371"/>
                  <a:gd name="connsiteX17" fmla="*/ 37904 w 291311"/>
                  <a:gd name="connsiteY17" fmla="*/ 58963 h 290371"/>
                  <a:gd name="connsiteX18" fmla="*/ 37904 w 291311"/>
                  <a:gd name="connsiteY18" fmla="*/ 16658 h 290371"/>
                  <a:gd name="connsiteX19" fmla="*/ 33628 w 291311"/>
                  <a:gd name="connsiteY19" fmla="*/ 12382 h 290371"/>
                  <a:gd name="connsiteX20" fmla="*/ 0 w 291311"/>
                  <a:gd name="connsiteY20" fmla="*/ 46010 h 290371"/>
                  <a:gd name="connsiteX21" fmla="*/ 0 w 291311"/>
                  <a:gd name="connsiteY21" fmla="*/ 227613 h 290371"/>
                  <a:gd name="connsiteX22" fmla="*/ 104 w 291311"/>
                  <a:gd name="connsiteY22" fmla="*/ 228533 h 290371"/>
                  <a:gd name="connsiteX23" fmla="*/ 9791 w 291311"/>
                  <a:gd name="connsiteY23" fmla="*/ 249264 h 290371"/>
                  <a:gd name="connsiteX24" fmla="*/ 32396 w 291311"/>
                  <a:gd name="connsiteY24" fmla="*/ 258463 h 290371"/>
                  <a:gd name="connsiteX25" fmla="*/ 163052 w 291311"/>
                  <a:gd name="connsiteY25" fmla="*/ 258463 h 290371"/>
                  <a:gd name="connsiteX26" fmla="*/ 138441 w 291311"/>
                  <a:gd name="connsiteY26" fmla="*/ 283074 h 290371"/>
                  <a:gd name="connsiteX27" fmla="*/ 137515 w 291311"/>
                  <a:gd name="connsiteY27" fmla="*/ 287732 h 290371"/>
                  <a:gd name="connsiteX28" fmla="*/ 141464 w 291311"/>
                  <a:gd name="connsiteY28" fmla="*/ 290372 h 290371"/>
                  <a:gd name="connsiteX29" fmla="*/ 287036 w 291311"/>
                  <a:gd name="connsiteY29" fmla="*/ 290372 h 290371"/>
                  <a:gd name="connsiteX30" fmla="*/ 291312 w 291311"/>
                  <a:gd name="connsiteY30" fmla="*/ 286096 h 290371"/>
                  <a:gd name="connsiteX31" fmla="*/ 291312 w 291311"/>
                  <a:gd name="connsiteY31" fmla="*/ 140524 h 290371"/>
                  <a:gd name="connsiteX32" fmla="*/ 288672 w 291311"/>
                  <a:gd name="connsiteY32" fmla="*/ 136575 h 290371"/>
                  <a:gd name="connsiteX33" fmla="*/ 231820 w 291311"/>
                  <a:gd name="connsiteY33" fmla="*/ 9861 h 290371"/>
                  <a:gd name="connsiteX34" fmla="*/ 238164 w 291311"/>
                  <a:gd name="connsiteY34" fmla="*/ 9861 h 290371"/>
                  <a:gd name="connsiteX35" fmla="*/ 251451 w 291311"/>
                  <a:gd name="connsiteY35" fmla="*/ 23148 h 290371"/>
                  <a:gd name="connsiteX36" fmla="*/ 251451 w 291311"/>
                  <a:gd name="connsiteY36" fmla="*/ 29492 h 290371"/>
                  <a:gd name="connsiteX37" fmla="*/ 242976 w 291311"/>
                  <a:gd name="connsiteY37" fmla="*/ 37967 h 290371"/>
                  <a:gd name="connsiteX38" fmla="*/ 223345 w 291311"/>
                  <a:gd name="connsiteY38" fmla="*/ 18336 h 290371"/>
                  <a:gd name="connsiteX39" fmla="*/ 231820 w 291311"/>
                  <a:gd name="connsiteY39" fmla="*/ 9861 h 290371"/>
                  <a:gd name="connsiteX40" fmla="*/ 217300 w 291311"/>
                  <a:gd name="connsiteY40" fmla="*/ 24380 h 290371"/>
                  <a:gd name="connsiteX41" fmla="*/ 236931 w 291311"/>
                  <a:gd name="connsiteY41" fmla="*/ 44012 h 290371"/>
                  <a:gd name="connsiteX42" fmla="*/ 229083 w 291311"/>
                  <a:gd name="connsiteY42" fmla="*/ 51860 h 290371"/>
                  <a:gd name="connsiteX43" fmla="*/ 209452 w 291311"/>
                  <a:gd name="connsiteY43" fmla="*/ 32229 h 290371"/>
                  <a:gd name="connsiteX44" fmla="*/ 217293 w 291311"/>
                  <a:gd name="connsiteY44" fmla="*/ 24380 h 290371"/>
                  <a:gd name="connsiteX45" fmla="*/ 282753 w 291311"/>
                  <a:gd name="connsiteY45" fmla="*/ 188560 h 290371"/>
                  <a:gd name="connsiteX46" fmla="*/ 276117 w 291311"/>
                  <a:gd name="connsiteY46" fmla="*/ 188560 h 290371"/>
                  <a:gd name="connsiteX47" fmla="*/ 276117 w 291311"/>
                  <a:gd name="connsiteY47" fmla="*/ 197112 h 290371"/>
                  <a:gd name="connsiteX48" fmla="*/ 282753 w 291311"/>
                  <a:gd name="connsiteY48" fmla="*/ 197112 h 290371"/>
                  <a:gd name="connsiteX49" fmla="*/ 282753 w 291311"/>
                  <a:gd name="connsiteY49" fmla="*/ 209995 h 290371"/>
                  <a:gd name="connsiteX50" fmla="*/ 276117 w 291311"/>
                  <a:gd name="connsiteY50" fmla="*/ 209995 h 290371"/>
                  <a:gd name="connsiteX51" fmla="*/ 276117 w 291311"/>
                  <a:gd name="connsiteY51" fmla="*/ 218547 h 290371"/>
                  <a:gd name="connsiteX52" fmla="*/ 282753 w 291311"/>
                  <a:gd name="connsiteY52" fmla="*/ 218547 h 290371"/>
                  <a:gd name="connsiteX53" fmla="*/ 282753 w 291311"/>
                  <a:gd name="connsiteY53" fmla="*/ 231430 h 290371"/>
                  <a:gd name="connsiteX54" fmla="*/ 276117 w 291311"/>
                  <a:gd name="connsiteY54" fmla="*/ 231430 h 290371"/>
                  <a:gd name="connsiteX55" fmla="*/ 276117 w 291311"/>
                  <a:gd name="connsiteY55" fmla="*/ 239981 h 290371"/>
                  <a:gd name="connsiteX56" fmla="*/ 282753 w 291311"/>
                  <a:gd name="connsiteY56" fmla="*/ 239981 h 290371"/>
                  <a:gd name="connsiteX57" fmla="*/ 282753 w 291311"/>
                  <a:gd name="connsiteY57" fmla="*/ 252864 h 290371"/>
                  <a:gd name="connsiteX58" fmla="*/ 276117 w 291311"/>
                  <a:gd name="connsiteY58" fmla="*/ 252864 h 290371"/>
                  <a:gd name="connsiteX59" fmla="*/ 276117 w 291311"/>
                  <a:gd name="connsiteY59" fmla="*/ 261416 h 290371"/>
                  <a:gd name="connsiteX60" fmla="*/ 282753 w 291311"/>
                  <a:gd name="connsiteY60" fmla="*/ 261416 h 290371"/>
                  <a:gd name="connsiteX61" fmla="*/ 282753 w 291311"/>
                  <a:gd name="connsiteY61" fmla="*/ 281806 h 290371"/>
                  <a:gd name="connsiteX62" fmla="*/ 151777 w 291311"/>
                  <a:gd name="connsiteY62" fmla="*/ 281806 h 290371"/>
                  <a:gd name="connsiteX63" fmla="*/ 194340 w 291311"/>
                  <a:gd name="connsiteY63" fmla="*/ 239243 h 290371"/>
                  <a:gd name="connsiteX64" fmla="*/ 188296 w 291311"/>
                  <a:gd name="connsiteY64" fmla="*/ 233198 h 290371"/>
                  <a:gd name="connsiteX65" fmla="*/ 171589 w 291311"/>
                  <a:gd name="connsiteY65" fmla="*/ 249905 h 290371"/>
                  <a:gd name="connsiteX66" fmla="*/ 32389 w 291311"/>
                  <a:gd name="connsiteY66" fmla="*/ 249905 h 290371"/>
                  <a:gd name="connsiteX67" fmla="*/ 8572 w 291311"/>
                  <a:gd name="connsiteY67" fmla="*/ 226834 h 290371"/>
                  <a:gd name="connsiteX68" fmla="*/ 8761 w 291311"/>
                  <a:gd name="connsiteY68" fmla="*/ 224417 h 290371"/>
                  <a:gd name="connsiteX69" fmla="*/ 8761 w 291311"/>
                  <a:gd name="connsiteY69" fmla="*/ 224403 h 290371"/>
                  <a:gd name="connsiteX70" fmla="*/ 8935 w 291311"/>
                  <a:gd name="connsiteY70" fmla="*/ 223275 h 290371"/>
                  <a:gd name="connsiteX71" fmla="*/ 8956 w 291311"/>
                  <a:gd name="connsiteY71" fmla="*/ 223150 h 290371"/>
                  <a:gd name="connsiteX72" fmla="*/ 9157 w 291311"/>
                  <a:gd name="connsiteY72" fmla="*/ 222154 h 290371"/>
                  <a:gd name="connsiteX73" fmla="*/ 9220 w 291311"/>
                  <a:gd name="connsiteY73" fmla="*/ 221875 h 290371"/>
                  <a:gd name="connsiteX74" fmla="*/ 9429 w 291311"/>
                  <a:gd name="connsiteY74" fmla="*/ 221040 h 290371"/>
                  <a:gd name="connsiteX75" fmla="*/ 9554 w 291311"/>
                  <a:gd name="connsiteY75" fmla="*/ 220594 h 290371"/>
                  <a:gd name="connsiteX76" fmla="*/ 9749 w 291311"/>
                  <a:gd name="connsiteY76" fmla="*/ 219946 h 290371"/>
                  <a:gd name="connsiteX77" fmla="*/ 9965 w 291311"/>
                  <a:gd name="connsiteY77" fmla="*/ 219306 h 290371"/>
                  <a:gd name="connsiteX78" fmla="*/ 10125 w 291311"/>
                  <a:gd name="connsiteY78" fmla="*/ 218860 h 290371"/>
                  <a:gd name="connsiteX79" fmla="*/ 10453 w 291311"/>
                  <a:gd name="connsiteY79" fmla="*/ 218031 h 290371"/>
                  <a:gd name="connsiteX80" fmla="*/ 10550 w 291311"/>
                  <a:gd name="connsiteY80" fmla="*/ 217794 h 290371"/>
                  <a:gd name="connsiteX81" fmla="*/ 11010 w 291311"/>
                  <a:gd name="connsiteY81" fmla="*/ 216785 h 290371"/>
                  <a:gd name="connsiteX82" fmla="*/ 11031 w 291311"/>
                  <a:gd name="connsiteY82" fmla="*/ 216743 h 290371"/>
                  <a:gd name="connsiteX83" fmla="*/ 28524 w 291311"/>
                  <a:gd name="connsiteY83" fmla="*/ 203059 h 290371"/>
                  <a:gd name="connsiteX84" fmla="*/ 28587 w 291311"/>
                  <a:gd name="connsiteY84" fmla="*/ 203045 h 290371"/>
                  <a:gd name="connsiteX85" fmla="*/ 29659 w 291311"/>
                  <a:gd name="connsiteY85" fmla="*/ 202850 h 290371"/>
                  <a:gd name="connsiteX86" fmla="*/ 29840 w 291311"/>
                  <a:gd name="connsiteY86" fmla="*/ 202822 h 290371"/>
                  <a:gd name="connsiteX87" fmla="*/ 30822 w 291311"/>
                  <a:gd name="connsiteY87" fmla="*/ 202697 h 290371"/>
                  <a:gd name="connsiteX88" fmla="*/ 31101 w 291311"/>
                  <a:gd name="connsiteY88" fmla="*/ 202662 h 290371"/>
                  <a:gd name="connsiteX89" fmla="*/ 32055 w 291311"/>
                  <a:gd name="connsiteY89" fmla="*/ 202592 h 290371"/>
                  <a:gd name="connsiteX90" fmla="*/ 32361 w 291311"/>
                  <a:gd name="connsiteY90" fmla="*/ 202571 h 290371"/>
                  <a:gd name="connsiteX91" fmla="*/ 33628 w 291311"/>
                  <a:gd name="connsiteY91" fmla="*/ 202537 h 290371"/>
                  <a:gd name="connsiteX92" fmla="*/ 37904 w 291311"/>
                  <a:gd name="connsiteY92" fmla="*/ 198261 h 290371"/>
                  <a:gd name="connsiteX93" fmla="*/ 37904 w 291311"/>
                  <a:gd name="connsiteY93" fmla="*/ 168254 h 290371"/>
                  <a:gd name="connsiteX94" fmla="*/ 29353 w 291311"/>
                  <a:gd name="connsiteY94" fmla="*/ 168254 h 290371"/>
                  <a:gd name="connsiteX95" fmla="*/ 29353 w 291311"/>
                  <a:gd name="connsiteY95" fmla="*/ 194250 h 290371"/>
                  <a:gd name="connsiteX96" fmla="*/ 10146 w 291311"/>
                  <a:gd name="connsiteY96" fmla="*/ 203546 h 290371"/>
                  <a:gd name="connsiteX97" fmla="*/ 8552 w 291311"/>
                  <a:gd name="connsiteY97" fmla="*/ 205225 h 290371"/>
                  <a:gd name="connsiteX98" fmla="*/ 8552 w 291311"/>
                  <a:gd name="connsiteY98" fmla="*/ 46010 h 290371"/>
                  <a:gd name="connsiteX99" fmla="*/ 29353 w 291311"/>
                  <a:gd name="connsiteY99" fmla="*/ 21295 h 290371"/>
                  <a:gd name="connsiteX100" fmla="*/ 29353 w 291311"/>
                  <a:gd name="connsiteY100" fmla="*/ 159430 h 290371"/>
                  <a:gd name="connsiteX101" fmla="*/ 37904 w 291311"/>
                  <a:gd name="connsiteY101" fmla="*/ 159430 h 290371"/>
                  <a:gd name="connsiteX102" fmla="*/ 37904 w 291311"/>
                  <a:gd name="connsiteY102" fmla="*/ 67508 h 290371"/>
                  <a:gd name="connsiteX103" fmla="*/ 162077 w 291311"/>
                  <a:gd name="connsiteY103" fmla="*/ 67508 h 290371"/>
                  <a:gd name="connsiteX104" fmla="*/ 132348 w 291311"/>
                  <a:gd name="connsiteY104" fmla="*/ 97236 h 290371"/>
                  <a:gd name="connsiteX105" fmla="*/ 138393 w 291311"/>
                  <a:gd name="connsiteY105" fmla="*/ 103281 h 290371"/>
                  <a:gd name="connsiteX106" fmla="*/ 175426 w 291311"/>
                  <a:gd name="connsiteY106" fmla="*/ 66247 h 290371"/>
                  <a:gd name="connsiteX107" fmla="*/ 175426 w 291311"/>
                  <a:gd name="connsiteY107" fmla="*/ 66247 h 290371"/>
                  <a:gd name="connsiteX108" fmla="*/ 203407 w 291311"/>
                  <a:gd name="connsiteY108" fmla="*/ 38266 h 290371"/>
                  <a:gd name="connsiteX109" fmla="*/ 223038 w 291311"/>
                  <a:gd name="connsiteY109" fmla="*/ 57897 h 290371"/>
                  <a:gd name="connsiteX110" fmla="*/ 220733 w 291311"/>
                  <a:gd name="connsiteY110" fmla="*/ 60202 h 290371"/>
                  <a:gd name="connsiteX111" fmla="*/ 220733 w 291311"/>
                  <a:gd name="connsiteY111" fmla="*/ 60202 h 290371"/>
                  <a:gd name="connsiteX112" fmla="*/ 134521 w 291311"/>
                  <a:gd name="connsiteY112" fmla="*/ 146415 h 290371"/>
                  <a:gd name="connsiteX113" fmla="*/ 114890 w 291311"/>
                  <a:gd name="connsiteY113" fmla="*/ 126784 h 290371"/>
                  <a:gd name="connsiteX114" fmla="*/ 131108 w 291311"/>
                  <a:gd name="connsiteY114" fmla="*/ 110565 h 290371"/>
                  <a:gd name="connsiteX115" fmla="*/ 125064 w 291311"/>
                  <a:gd name="connsiteY115" fmla="*/ 104520 h 290371"/>
                  <a:gd name="connsiteX116" fmla="*/ 105823 w 291311"/>
                  <a:gd name="connsiteY116" fmla="*/ 123762 h 290371"/>
                  <a:gd name="connsiteX117" fmla="*/ 105523 w 291311"/>
                  <a:gd name="connsiteY117" fmla="*/ 124096 h 290371"/>
                  <a:gd name="connsiteX118" fmla="*/ 105433 w 291311"/>
                  <a:gd name="connsiteY118" fmla="*/ 124214 h 290371"/>
                  <a:gd name="connsiteX119" fmla="*/ 105259 w 291311"/>
                  <a:gd name="connsiteY119" fmla="*/ 124458 h 290371"/>
                  <a:gd name="connsiteX120" fmla="*/ 105168 w 291311"/>
                  <a:gd name="connsiteY120" fmla="*/ 124604 h 290371"/>
                  <a:gd name="connsiteX121" fmla="*/ 105036 w 291311"/>
                  <a:gd name="connsiteY121" fmla="*/ 124848 h 290371"/>
                  <a:gd name="connsiteX122" fmla="*/ 104959 w 291311"/>
                  <a:gd name="connsiteY122" fmla="*/ 125008 h 290371"/>
                  <a:gd name="connsiteX123" fmla="*/ 104855 w 291311"/>
                  <a:gd name="connsiteY123" fmla="*/ 125266 h 290371"/>
                  <a:gd name="connsiteX124" fmla="*/ 104820 w 291311"/>
                  <a:gd name="connsiteY124" fmla="*/ 125356 h 290371"/>
                  <a:gd name="connsiteX125" fmla="*/ 96491 w 291311"/>
                  <a:gd name="connsiteY125" fmla="*/ 148957 h 290371"/>
                  <a:gd name="connsiteX126" fmla="*/ 90809 w 291311"/>
                  <a:gd name="connsiteY126" fmla="*/ 165043 h 290371"/>
                  <a:gd name="connsiteX127" fmla="*/ 90641 w 291311"/>
                  <a:gd name="connsiteY127" fmla="*/ 165691 h 290371"/>
                  <a:gd name="connsiteX128" fmla="*/ 71310 w 291311"/>
                  <a:gd name="connsiteY128" fmla="*/ 165691 h 290371"/>
                  <a:gd name="connsiteX129" fmla="*/ 71310 w 291311"/>
                  <a:gd name="connsiteY129" fmla="*/ 174243 h 290371"/>
                  <a:gd name="connsiteX130" fmla="*/ 199041 w 291311"/>
                  <a:gd name="connsiteY130" fmla="*/ 174243 h 290371"/>
                  <a:gd name="connsiteX131" fmla="*/ 199041 w 291311"/>
                  <a:gd name="connsiteY131" fmla="*/ 165691 h 290371"/>
                  <a:gd name="connsiteX132" fmla="*/ 109876 w 291311"/>
                  <a:gd name="connsiteY132" fmla="*/ 165691 h 290371"/>
                  <a:gd name="connsiteX133" fmla="*/ 135948 w 291311"/>
                  <a:gd name="connsiteY133" fmla="*/ 156485 h 290371"/>
                  <a:gd name="connsiteX134" fmla="*/ 136011 w 291311"/>
                  <a:gd name="connsiteY134" fmla="*/ 156457 h 290371"/>
                  <a:gd name="connsiteX135" fmla="*/ 136310 w 291311"/>
                  <a:gd name="connsiteY135" fmla="*/ 156331 h 290371"/>
                  <a:gd name="connsiteX136" fmla="*/ 136429 w 291311"/>
                  <a:gd name="connsiteY136" fmla="*/ 156276 h 290371"/>
                  <a:gd name="connsiteX137" fmla="*/ 136728 w 291311"/>
                  <a:gd name="connsiteY137" fmla="*/ 156109 h 290371"/>
                  <a:gd name="connsiteX138" fmla="*/ 136826 w 291311"/>
                  <a:gd name="connsiteY138" fmla="*/ 156053 h 290371"/>
                  <a:gd name="connsiteX139" fmla="*/ 137125 w 291311"/>
                  <a:gd name="connsiteY139" fmla="*/ 155837 h 290371"/>
                  <a:gd name="connsiteX140" fmla="*/ 137202 w 291311"/>
                  <a:gd name="connsiteY140" fmla="*/ 155781 h 290371"/>
                  <a:gd name="connsiteX141" fmla="*/ 137550 w 291311"/>
                  <a:gd name="connsiteY141" fmla="*/ 155475 h 290371"/>
                  <a:gd name="connsiteX142" fmla="*/ 225538 w 291311"/>
                  <a:gd name="connsiteY142" fmla="*/ 67487 h 290371"/>
                  <a:gd name="connsiteX143" fmla="*/ 262663 w 291311"/>
                  <a:gd name="connsiteY143" fmla="*/ 67487 h 290371"/>
                  <a:gd name="connsiteX144" fmla="*/ 262663 w 291311"/>
                  <a:gd name="connsiteY144" fmla="*/ 158832 h 290371"/>
                  <a:gd name="connsiteX145" fmla="*/ 195315 w 291311"/>
                  <a:gd name="connsiteY145" fmla="*/ 226179 h 290371"/>
                  <a:gd name="connsiteX146" fmla="*/ 201360 w 291311"/>
                  <a:gd name="connsiteY146" fmla="*/ 232224 h 290371"/>
                  <a:gd name="connsiteX147" fmla="*/ 282767 w 291311"/>
                  <a:gd name="connsiteY147" fmla="*/ 150816 h 290371"/>
                  <a:gd name="connsiteX148" fmla="*/ 282767 w 291311"/>
                  <a:gd name="connsiteY148" fmla="*/ 188539 h 290371"/>
                  <a:gd name="connsiteX149" fmla="*/ 126693 w 291311"/>
                  <a:gd name="connsiteY149" fmla="*/ 150698 h 290371"/>
                  <a:gd name="connsiteX150" fmla="*/ 114444 w 291311"/>
                  <a:gd name="connsiteY150" fmla="*/ 155022 h 290371"/>
                  <a:gd name="connsiteX151" fmla="*/ 106282 w 291311"/>
                  <a:gd name="connsiteY151" fmla="*/ 146861 h 290371"/>
                  <a:gd name="connsiteX152" fmla="*/ 110607 w 291311"/>
                  <a:gd name="connsiteY152" fmla="*/ 134611 h 290371"/>
                  <a:gd name="connsiteX153" fmla="*/ 126693 w 291311"/>
                  <a:gd name="connsiteY153" fmla="*/ 150698 h 290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291311" h="290371">
                    <a:moveTo>
                      <a:pt x="288666" y="136568"/>
                    </a:moveTo>
                    <a:cubicBezTo>
                      <a:pt x="287071" y="135907"/>
                      <a:pt x="285232" y="136269"/>
                      <a:pt x="284007" y="137494"/>
                    </a:cubicBezTo>
                    <a:lnTo>
                      <a:pt x="271200" y="150301"/>
                    </a:lnTo>
                    <a:lnTo>
                      <a:pt x="271200" y="63232"/>
                    </a:lnTo>
                    <a:cubicBezTo>
                      <a:pt x="271200" y="60871"/>
                      <a:pt x="269285" y="58956"/>
                      <a:pt x="266924" y="58956"/>
                    </a:cubicBezTo>
                    <a:lnTo>
                      <a:pt x="234069" y="58956"/>
                    </a:lnTo>
                    <a:lnTo>
                      <a:pt x="245991" y="47034"/>
                    </a:lnTo>
                    <a:cubicBezTo>
                      <a:pt x="245991" y="47034"/>
                      <a:pt x="245991" y="47034"/>
                      <a:pt x="245991" y="47034"/>
                    </a:cubicBezTo>
                    <a:lnTo>
                      <a:pt x="257481" y="35543"/>
                    </a:lnTo>
                    <a:cubicBezTo>
                      <a:pt x="259947" y="33078"/>
                      <a:pt x="261298" y="29805"/>
                      <a:pt x="261298" y="26323"/>
                    </a:cubicBezTo>
                    <a:cubicBezTo>
                      <a:pt x="261298" y="22841"/>
                      <a:pt x="259940" y="19568"/>
                      <a:pt x="257481" y="17103"/>
                    </a:cubicBezTo>
                    <a:lnTo>
                      <a:pt x="244194" y="3816"/>
                    </a:lnTo>
                    <a:cubicBezTo>
                      <a:pt x="241729" y="1351"/>
                      <a:pt x="238456" y="0"/>
                      <a:pt x="234974" y="0"/>
                    </a:cubicBezTo>
                    <a:cubicBezTo>
                      <a:pt x="231492" y="0"/>
                      <a:pt x="228219" y="1358"/>
                      <a:pt x="225754" y="3816"/>
                    </a:cubicBezTo>
                    <a:lnTo>
                      <a:pt x="214257" y="15314"/>
                    </a:lnTo>
                    <a:lnTo>
                      <a:pt x="200364" y="29206"/>
                    </a:lnTo>
                    <a:lnTo>
                      <a:pt x="170607" y="58963"/>
                    </a:lnTo>
                    <a:lnTo>
                      <a:pt x="37904" y="58963"/>
                    </a:lnTo>
                    <a:lnTo>
                      <a:pt x="37904" y="16658"/>
                    </a:lnTo>
                    <a:cubicBezTo>
                      <a:pt x="37904" y="14297"/>
                      <a:pt x="35989" y="12382"/>
                      <a:pt x="33628" y="12382"/>
                    </a:cubicBezTo>
                    <a:cubicBezTo>
                      <a:pt x="15084" y="12382"/>
                      <a:pt x="0" y="27465"/>
                      <a:pt x="0" y="46010"/>
                    </a:cubicBezTo>
                    <a:lnTo>
                      <a:pt x="0" y="227613"/>
                    </a:lnTo>
                    <a:cubicBezTo>
                      <a:pt x="0" y="227927"/>
                      <a:pt x="35" y="228233"/>
                      <a:pt x="104" y="228533"/>
                    </a:cubicBezTo>
                    <a:cubicBezTo>
                      <a:pt x="696" y="236402"/>
                      <a:pt x="4102" y="243714"/>
                      <a:pt x="9791" y="249264"/>
                    </a:cubicBezTo>
                    <a:cubicBezTo>
                      <a:pt x="15871" y="255197"/>
                      <a:pt x="23900" y="258463"/>
                      <a:pt x="32396" y="258463"/>
                    </a:cubicBezTo>
                    <a:lnTo>
                      <a:pt x="163052" y="258463"/>
                    </a:lnTo>
                    <a:lnTo>
                      <a:pt x="138441" y="283074"/>
                    </a:lnTo>
                    <a:cubicBezTo>
                      <a:pt x="137216" y="284299"/>
                      <a:pt x="136854" y="286138"/>
                      <a:pt x="137515" y="287732"/>
                    </a:cubicBezTo>
                    <a:cubicBezTo>
                      <a:pt x="138177" y="289327"/>
                      <a:pt x="139737" y="290372"/>
                      <a:pt x="141464" y="290372"/>
                    </a:cubicBezTo>
                    <a:lnTo>
                      <a:pt x="287036" y="290372"/>
                    </a:lnTo>
                    <a:cubicBezTo>
                      <a:pt x="289397" y="290372"/>
                      <a:pt x="291312" y="288457"/>
                      <a:pt x="291312" y="286096"/>
                    </a:cubicBezTo>
                    <a:lnTo>
                      <a:pt x="291312" y="140524"/>
                    </a:lnTo>
                    <a:cubicBezTo>
                      <a:pt x="291312" y="138797"/>
                      <a:pt x="290267" y="137237"/>
                      <a:pt x="288672" y="136575"/>
                    </a:cubicBezTo>
                    <a:close/>
                    <a:moveTo>
                      <a:pt x="231820" y="9861"/>
                    </a:moveTo>
                    <a:cubicBezTo>
                      <a:pt x="233568" y="8113"/>
                      <a:pt x="236416" y="8113"/>
                      <a:pt x="238164" y="9861"/>
                    </a:cubicBezTo>
                    <a:lnTo>
                      <a:pt x="251451" y="23148"/>
                    </a:lnTo>
                    <a:cubicBezTo>
                      <a:pt x="253199" y="24896"/>
                      <a:pt x="253199" y="27744"/>
                      <a:pt x="251451" y="29492"/>
                    </a:cubicBezTo>
                    <a:lnTo>
                      <a:pt x="242976" y="37967"/>
                    </a:lnTo>
                    <a:lnTo>
                      <a:pt x="223345" y="18336"/>
                    </a:lnTo>
                    <a:lnTo>
                      <a:pt x="231820" y="9861"/>
                    </a:lnTo>
                    <a:close/>
                    <a:moveTo>
                      <a:pt x="217300" y="24380"/>
                    </a:moveTo>
                    <a:lnTo>
                      <a:pt x="236931" y="44012"/>
                    </a:lnTo>
                    <a:lnTo>
                      <a:pt x="229083" y="51860"/>
                    </a:lnTo>
                    <a:lnTo>
                      <a:pt x="209452" y="32229"/>
                    </a:lnTo>
                    <a:lnTo>
                      <a:pt x="217293" y="24380"/>
                    </a:lnTo>
                    <a:close/>
                    <a:moveTo>
                      <a:pt x="282753" y="188560"/>
                    </a:moveTo>
                    <a:lnTo>
                      <a:pt x="276117" y="188560"/>
                    </a:lnTo>
                    <a:lnTo>
                      <a:pt x="276117" y="197112"/>
                    </a:lnTo>
                    <a:lnTo>
                      <a:pt x="282753" y="197112"/>
                    </a:lnTo>
                    <a:lnTo>
                      <a:pt x="282753" y="209995"/>
                    </a:lnTo>
                    <a:lnTo>
                      <a:pt x="276117" y="209995"/>
                    </a:lnTo>
                    <a:lnTo>
                      <a:pt x="276117" y="218547"/>
                    </a:lnTo>
                    <a:lnTo>
                      <a:pt x="282753" y="218547"/>
                    </a:lnTo>
                    <a:lnTo>
                      <a:pt x="282753" y="231430"/>
                    </a:lnTo>
                    <a:lnTo>
                      <a:pt x="276117" y="231430"/>
                    </a:lnTo>
                    <a:lnTo>
                      <a:pt x="276117" y="239981"/>
                    </a:lnTo>
                    <a:lnTo>
                      <a:pt x="282753" y="239981"/>
                    </a:lnTo>
                    <a:lnTo>
                      <a:pt x="282753" y="252864"/>
                    </a:lnTo>
                    <a:lnTo>
                      <a:pt x="276117" y="252864"/>
                    </a:lnTo>
                    <a:lnTo>
                      <a:pt x="276117" y="261416"/>
                    </a:lnTo>
                    <a:lnTo>
                      <a:pt x="282753" y="261416"/>
                    </a:lnTo>
                    <a:lnTo>
                      <a:pt x="282753" y="281806"/>
                    </a:lnTo>
                    <a:lnTo>
                      <a:pt x="151777" y="281806"/>
                    </a:lnTo>
                    <a:lnTo>
                      <a:pt x="194340" y="239243"/>
                    </a:lnTo>
                    <a:lnTo>
                      <a:pt x="188296" y="233198"/>
                    </a:lnTo>
                    <a:lnTo>
                      <a:pt x="171589" y="249905"/>
                    </a:lnTo>
                    <a:lnTo>
                      <a:pt x="32389" y="249905"/>
                    </a:lnTo>
                    <a:cubicBezTo>
                      <a:pt x="19422" y="249905"/>
                      <a:pt x="8983" y="239779"/>
                      <a:pt x="8572" y="226834"/>
                    </a:cubicBezTo>
                    <a:cubicBezTo>
                      <a:pt x="8600" y="226019"/>
                      <a:pt x="8663" y="225218"/>
                      <a:pt x="8761" y="224417"/>
                    </a:cubicBezTo>
                    <a:cubicBezTo>
                      <a:pt x="8761" y="224417"/>
                      <a:pt x="8761" y="224410"/>
                      <a:pt x="8761" y="224403"/>
                    </a:cubicBezTo>
                    <a:cubicBezTo>
                      <a:pt x="8809" y="224027"/>
                      <a:pt x="8865" y="223651"/>
                      <a:pt x="8935" y="223275"/>
                    </a:cubicBezTo>
                    <a:cubicBezTo>
                      <a:pt x="8942" y="223233"/>
                      <a:pt x="8949" y="223191"/>
                      <a:pt x="8956" y="223150"/>
                    </a:cubicBezTo>
                    <a:cubicBezTo>
                      <a:pt x="9018" y="222815"/>
                      <a:pt x="9081" y="222481"/>
                      <a:pt x="9157" y="222154"/>
                    </a:cubicBezTo>
                    <a:cubicBezTo>
                      <a:pt x="9178" y="222063"/>
                      <a:pt x="9199" y="221973"/>
                      <a:pt x="9220" y="221875"/>
                    </a:cubicBezTo>
                    <a:cubicBezTo>
                      <a:pt x="9283" y="221597"/>
                      <a:pt x="9352" y="221318"/>
                      <a:pt x="9429" y="221040"/>
                    </a:cubicBezTo>
                    <a:cubicBezTo>
                      <a:pt x="9471" y="220886"/>
                      <a:pt x="9513" y="220740"/>
                      <a:pt x="9554" y="220594"/>
                    </a:cubicBezTo>
                    <a:cubicBezTo>
                      <a:pt x="9617" y="220378"/>
                      <a:pt x="9680" y="220162"/>
                      <a:pt x="9749" y="219946"/>
                    </a:cubicBezTo>
                    <a:cubicBezTo>
                      <a:pt x="9819" y="219730"/>
                      <a:pt x="9889" y="219521"/>
                      <a:pt x="9965" y="219306"/>
                    </a:cubicBezTo>
                    <a:cubicBezTo>
                      <a:pt x="10014" y="219159"/>
                      <a:pt x="10070" y="219006"/>
                      <a:pt x="10125" y="218860"/>
                    </a:cubicBezTo>
                    <a:cubicBezTo>
                      <a:pt x="10230" y="218581"/>
                      <a:pt x="10341" y="218303"/>
                      <a:pt x="10453" y="218031"/>
                    </a:cubicBezTo>
                    <a:cubicBezTo>
                      <a:pt x="10488" y="217955"/>
                      <a:pt x="10515" y="217871"/>
                      <a:pt x="10550" y="217794"/>
                    </a:cubicBezTo>
                    <a:cubicBezTo>
                      <a:pt x="10696" y="217453"/>
                      <a:pt x="10850" y="217119"/>
                      <a:pt x="11010" y="216785"/>
                    </a:cubicBezTo>
                    <a:cubicBezTo>
                      <a:pt x="11010" y="216771"/>
                      <a:pt x="11024" y="216757"/>
                      <a:pt x="11031" y="216743"/>
                    </a:cubicBezTo>
                    <a:cubicBezTo>
                      <a:pt x="14373" y="209821"/>
                      <a:pt x="20808" y="204661"/>
                      <a:pt x="28524" y="203059"/>
                    </a:cubicBezTo>
                    <a:cubicBezTo>
                      <a:pt x="28545" y="203059"/>
                      <a:pt x="28566" y="203052"/>
                      <a:pt x="28587" y="203045"/>
                    </a:cubicBezTo>
                    <a:cubicBezTo>
                      <a:pt x="28942" y="202975"/>
                      <a:pt x="29297" y="202913"/>
                      <a:pt x="29659" y="202850"/>
                    </a:cubicBezTo>
                    <a:cubicBezTo>
                      <a:pt x="29722" y="202843"/>
                      <a:pt x="29777" y="202829"/>
                      <a:pt x="29840" y="202822"/>
                    </a:cubicBezTo>
                    <a:cubicBezTo>
                      <a:pt x="30167" y="202773"/>
                      <a:pt x="30495" y="202732"/>
                      <a:pt x="30822" y="202697"/>
                    </a:cubicBezTo>
                    <a:cubicBezTo>
                      <a:pt x="30913" y="202690"/>
                      <a:pt x="31003" y="202669"/>
                      <a:pt x="31101" y="202662"/>
                    </a:cubicBezTo>
                    <a:cubicBezTo>
                      <a:pt x="31421" y="202627"/>
                      <a:pt x="31734" y="202606"/>
                      <a:pt x="32055" y="202592"/>
                    </a:cubicBezTo>
                    <a:cubicBezTo>
                      <a:pt x="32159" y="202592"/>
                      <a:pt x="32257" y="202578"/>
                      <a:pt x="32361" y="202571"/>
                    </a:cubicBezTo>
                    <a:cubicBezTo>
                      <a:pt x="32779" y="202551"/>
                      <a:pt x="33204" y="202537"/>
                      <a:pt x="33628" y="202537"/>
                    </a:cubicBezTo>
                    <a:cubicBezTo>
                      <a:pt x="35989" y="202537"/>
                      <a:pt x="37904" y="200622"/>
                      <a:pt x="37904" y="198261"/>
                    </a:cubicBezTo>
                    <a:lnTo>
                      <a:pt x="37904" y="168254"/>
                    </a:lnTo>
                    <a:lnTo>
                      <a:pt x="29353" y="168254"/>
                    </a:lnTo>
                    <a:lnTo>
                      <a:pt x="29353" y="194250"/>
                    </a:lnTo>
                    <a:cubicBezTo>
                      <a:pt x="22131" y="195162"/>
                      <a:pt x="15432" y="198386"/>
                      <a:pt x="10146" y="203546"/>
                    </a:cubicBezTo>
                    <a:cubicBezTo>
                      <a:pt x="9589" y="204090"/>
                      <a:pt x="9067" y="204654"/>
                      <a:pt x="8552" y="205225"/>
                    </a:cubicBezTo>
                    <a:lnTo>
                      <a:pt x="8552" y="46010"/>
                    </a:lnTo>
                    <a:cubicBezTo>
                      <a:pt x="8552" y="33642"/>
                      <a:pt x="17556" y="23336"/>
                      <a:pt x="29353" y="21295"/>
                    </a:cubicBezTo>
                    <a:lnTo>
                      <a:pt x="29353" y="159430"/>
                    </a:lnTo>
                    <a:lnTo>
                      <a:pt x="37904" y="159430"/>
                    </a:lnTo>
                    <a:lnTo>
                      <a:pt x="37904" y="67508"/>
                    </a:lnTo>
                    <a:lnTo>
                      <a:pt x="162077" y="67508"/>
                    </a:lnTo>
                    <a:lnTo>
                      <a:pt x="132348" y="97236"/>
                    </a:lnTo>
                    <a:lnTo>
                      <a:pt x="138393" y="103281"/>
                    </a:lnTo>
                    <a:lnTo>
                      <a:pt x="175426" y="66247"/>
                    </a:lnTo>
                    <a:cubicBezTo>
                      <a:pt x="175426" y="66247"/>
                      <a:pt x="175426" y="66247"/>
                      <a:pt x="175426" y="66247"/>
                    </a:cubicBezTo>
                    <a:lnTo>
                      <a:pt x="203407" y="38266"/>
                    </a:lnTo>
                    <a:lnTo>
                      <a:pt x="223038" y="57897"/>
                    </a:lnTo>
                    <a:lnTo>
                      <a:pt x="220733" y="60202"/>
                    </a:lnTo>
                    <a:cubicBezTo>
                      <a:pt x="220733" y="60202"/>
                      <a:pt x="220733" y="60202"/>
                      <a:pt x="220733" y="60202"/>
                    </a:cubicBezTo>
                    <a:lnTo>
                      <a:pt x="134521" y="146415"/>
                    </a:lnTo>
                    <a:lnTo>
                      <a:pt x="114890" y="126784"/>
                    </a:lnTo>
                    <a:lnTo>
                      <a:pt x="131108" y="110565"/>
                    </a:lnTo>
                    <a:lnTo>
                      <a:pt x="125064" y="104520"/>
                    </a:lnTo>
                    <a:lnTo>
                      <a:pt x="105823" y="123762"/>
                    </a:lnTo>
                    <a:cubicBezTo>
                      <a:pt x="105718" y="123866"/>
                      <a:pt x="105614" y="123984"/>
                      <a:pt x="105523" y="124096"/>
                    </a:cubicBezTo>
                    <a:cubicBezTo>
                      <a:pt x="105495" y="124138"/>
                      <a:pt x="105468" y="124179"/>
                      <a:pt x="105433" y="124214"/>
                    </a:cubicBezTo>
                    <a:cubicBezTo>
                      <a:pt x="105370" y="124298"/>
                      <a:pt x="105314" y="124374"/>
                      <a:pt x="105259" y="124458"/>
                    </a:cubicBezTo>
                    <a:cubicBezTo>
                      <a:pt x="105231" y="124507"/>
                      <a:pt x="105196" y="124555"/>
                      <a:pt x="105168" y="124604"/>
                    </a:cubicBezTo>
                    <a:cubicBezTo>
                      <a:pt x="105119" y="124681"/>
                      <a:pt x="105078" y="124764"/>
                      <a:pt x="105036" y="124848"/>
                    </a:cubicBezTo>
                    <a:cubicBezTo>
                      <a:pt x="105008" y="124904"/>
                      <a:pt x="104987" y="124952"/>
                      <a:pt x="104959" y="125008"/>
                    </a:cubicBezTo>
                    <a:cubicBezTo>
                      <a:pt x="104924" y="125092"/>
                      <a:pt x="104883" y="125175"/>
                      <a:pt x="104855" y="125266"/>
                    </a:cubicBezTo>
                    <a:cubicBezTo>
                      <a:pt x="104841" y="125294"/>
                      <a:pt x="104827" y="125321"/>
                      <a:pt x="104820" y="125356"/>
                    </a:cubicBezTo>
                    <a:lnTo>
                      <a:pt x="96491" y="148957"/>
                    </a:lnTo>
                    <a:lnTo>
                      <a:pt x="90809" y="165043"/>
                    </a:lnTo>
                    <a:cubicBezTo>
                      <a:pt x="90732" y="165259"/>
                      <a:pt x="90676" y="165475"/>
                      <a:pt x="90641" y="165691"/>
                    </a:cubicBezTo>
                    <a:lnTo>
                      <a:pt x="71310" y="165691"/>
                    </a:lnTo>
                    <a:lnTo>
                      <a:pt x="71310" y="174243"/>
                    </a:lnTo>
                    <a:lnTo>
                      <a:pt x="199041" y="174243"/>
                    </a:lnTo>
                    <a:lnTo>
                      <a:pt x="199041" y="165691"/>
                    </a:lnTo>
                    <a:lnTo>
                      <a:pt x="109876" y="165691"/>
                    </a:lnTo>
                    <a:lnTo>
                      <a:pt x="135948" y="156485"/>
                    </a:lnTo>
                    <a:cubicBezTo>
                      <a:pt x="135948" y="156485"/>
                      <a:pt x="135990" y="156464"/>
                      <a:pt x="136011" y="156457"/>
                    </a:cubicBezTo>
                    <a:cubicBezTo>
                      <a:pt x="136115" y="156422"/>
                      <a:pt x="136213" y="156380"/>
                      <a:pt x="136310" y="156331"/>
                    </a:cubicBezTo>
                    <a:cubicBezTo>
                      <a:pt x="136352" y="156311"/>
                      <a:pt x="136387" y="156297"/>
                      <a:pt x="136429" y="156276"/>
                    </a:cubicBezTo>
                    <a:cubicBezTo>
                      <a:pt x="136533" y="156227"/>
                      <a:pt x="136631" y="156171"/>
                      <a:pt x="136728" y="156109"/>
                    </a:cubicBezTo>
                    <a:cubicBezTo>
                      <a:pt x="136763" y="156088"/>
                      <a:pt x="136791" y="156074"/>
                      <a:pt x="136826" y="156053"/>
                    </a:cubicBezTo>
                    <a:cubicBezTo>
                      <a:pt x="136930" y="155990"/>
                      <a:pt x="137028" y="155914"/>
                      <a:pt x="137125" y="155837"/>
                    </a:cubicBezTo>
                    <a:cubicBezTo>
                      <a:pt x="137153" y="155816"/>
                      <a:pt x="137174" y="155802"/>
                      <a:pt x="137202" y="155781"/>
                    </a:cubicBezTo>
                    <a:cubicBezTo>
                      <a:pt x="137320" y="155684"/>
                      <a:pt x="137439" y="155579"/>
                      <a:pt x="137550" y="155475"/>
                    </a:cubicBezTo>
                    <a:lnTo>
                      <a:pt x="225538" y="67487"/>
                    </a:lnTo>
                    <a:lnTo>
                      <a:pt x="262663" y="67487"/>
                    </a:lnTo>
                    <a:lnTo>
                      <a:pt x="262663" y="158832"/>
                    </a:lnTo>
                    <a:lnTo>
                      <a:pt x="195315" y="226179"/>
                    </a:lnTo>
                    <a:lnTo>
                      <a:pt x="201360" y="232224"/>
                    </a:lnTo>
                    <a:lnTo>
                      <a:pt x="282767" y="150816"/>
                    </a:lnTo>
                    <a:lnTo>
                      <a:pt x="282767" y="188539"/>
                    </a:lnTo>
                    <a:close/>
                    <a:moveTo>
                      <a:pt x="126693" y="150698"/>
                    </a:moveTo>
                    <a:lnTo>
                      <a:pt x="114444" y="155022"/>
                    </a:lnTo>
                    <a:lnTo>
                      <a:pt x="106282" y="146861"/>
                    </a:lnTo>
                    <a:lnTo>
                      <a:pt x="110607" y="134611"/>
                    </a:lnTo>
                    <a:lnTo>
                      <a:pt x="126693" y="150698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7E5338DD-8058-4F3C-50A7-C1EA7D5DBEB2}"/>
              </a:ext>
            </a:extLst>
          </p:cNvPr>
          <p:cNvGrpSpPr/>
          <p:nvPr/>
        </p:nvGrpSpPr>
        <p:grpSpPr>
          <a:xfrm>
            <a:off x="9653836" y="2756784"/>
            <a:ext cx="2008408" cy="1760232"/>
            <a:chOff x="9837849" y="2756784"/>
            <a:chExt cx="2008408" cy="1760232"/>
          </a:xfrm>
        </p:grpSpPr>
        <p:sp>
          <p:nvSpPr>
            <p:cNvPr id="18" name="Content Placeholder 18">
              <a:extLst>
                <a:ext uri="{FF2B5EF4-FFF2-40B4-BE49-F238E27FC236}">
                  <a16:creationId xmlns:a16="http://schemas.microsoft.com/office/drawing/2014/main" id="{545963E2-C4B0-0DA6-DD2C-AE9D968917C3}"/>
                </a:ext>
              </a:extLst>
            </p:cNvPr>
            <p:cNvSpPr txBox="1">
              <a:spLocks/>
            </p:cNvSpPr>
            <p:nvPr/>
          </p:nvSpPr>
          <p:spPr>
            <a:xfrm>
              <a:off x="9837849" y="3439798"/>
              <a:ext cx="2008408" cy="107721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IL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Learning and optimizing from each customer touchpoint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cxnSp>
          <p:nvCxnSpPr>
            <p:cNvPr id="19" name="Straight Connector 46">
              <a:extLst>
                <a:ext uri="{FF2B5EF4-FFF2-40B4-BE49-F238E27FC236}">
                  <a16:creationId xmlns:a16="http://schemas.microsoft.com/office/drawing/2014/main" id="{2A4CA23A-FCFA-412A-7B77-557C1F36C3D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2653" y="3419921"/>
              <a:ext cx="558800" cy="0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58">
              <a:extLst>
                <a:ext uri="{FF2B5EF4-FFF2-40B4-BE49-F238E27FC236}">
                  <a16:creationId xmlns:a16="http://schemas.microsoft.com/office/drawing/2014/main" id="{BB822698-1CCB-0252-F0F2-012A686CBF7D}"/>
                </a:ext>
              </a:extLst>
            </p:cNvPr>
            <p:cNvGrpSpPr/>
            <p:nvPr/>
          </p:nvGrpSpPr>
          <p:grpSpPr>
            <a:xfrm>
              <a:off x="10593773" y="2756784"/>
              <a:ext cx="496561" cy="496534"/>
              <a:chOff x="7688910" y="1355269"/>
              <a:chExt cx="287899" cy="287885"/>
            </a:xfrm>
          </p:grpSpPr>
          <p:sp>
            <p:nvSpPr>
              <p:cNvPr id="21" name="Freeform: Shape 59">
                <a:extLst>
                  <a:ext uri="{FF2B5EF4-FFF2-40B4-BE49-F238E27FC236}">
                    <a16:creationId xmlns:a16="http://schemas.microsoft.com/office/drawing/2014/main" id="{B582B341-0741-17FB-E71E-A5715D4DFBD4}"/>
                  </a:ext>
                </a:extLst>
              </p:cNvPr>
              <p:cNvSpPr/>
              <p:nvPr/>
            </p:nvSpPr>
            <p:spPr>
              <a:xfrm>
                <a:off x="7851621" y="1552123"/>
                <a:ext cx="7966" cy="7966"/>
              </a:xfrm>
              <a:custGeom>
                <a:avLst/>
                <a:gdLst>
                  <a:gd name="connsiteX0" fmla="*/ 7967 w 7966"/>
                  <a:gd name="connsiteY0" fmla="*/ 3983 h 7966"/>
                  <a:gd name="connsiteX1" fmla="*/ 3983 w 7966"/>
                  <a:gd name="connsiteY1" fmla="*/ 7967 h 7966"/>
                  <a:gd name="connsiteX2" fmla="*/ 0 w 7966"/>
                  <a:gd name="connsiteY2" fmla="*/ 3983 h 7966"/>
                  <a:gd name="connsiteX3" fmla="*/ 3983 w 7966"/>
                  <a:gd name="connsiteY3" fmla="*/ 0 h 7966"/>
                  <a:gd name="connsiteX4" fmla="*/ 7967 w 7966"/>
                  <a:gd name="connsiteY4" fmla="*/ 3983 h 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" h="7966">
                    <a:moveTo>
                      <a:pt x="7967" y="3983"/>
                    </a:moveTo>
                    <a:cubicBezTo>
                      <a:pt x="7967" y="6183"/>
                      <a:pt x="6183" y="7967"/>
                      <a:pt x="3983" y="7967"/>
                    </a:cubicBezTo>
                    <a:cubicBezTo>
                      <a:pt x="1783" y="7967"/>
                      <a:pt x="0" y="6183"/>
                      <a:pt x="0" y="3983"/>
                    </a:cubicBezTo>
                    <a:cubicBezTo>
                      <a:pt x="0" y="1783"/>
                      <a:pt x="1783" y="0"/>
                      <a:pt x="3983" y="0"/>
                    </a:cubicBezTo>
                    <a:cubicBezTo>
                      <a:pt x="6183" y="0"/>
                      <a:pt x="7967" y="1784"/>
                      <a:pt x="7967" y="3983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60">
                <a:extLst>
                  <a:ext uri="{FF2B5EF4-FFF2-40B4-BE49-F238E27FC236}">
                    <a16:creationId xmlns:a16="http://schemas.microsoft.com/office/drawing/2014/main" id="{C3C8AA58-D06C-D24B-DD55-0C33E79E22DE}"/>
                  </a:ext>
                </a:extLst>
              </p:cNvPr>
              <p:cNvSpPr/>
              <p:nvPr/>
            </p:nvSpPr>
            <p:spPr>
              <a:xfrm>
                <a:off x="7828863" y="1495229"/>
                <a:ext cx="7966" cy="7966"/>
              </a:xfrm>
              <a:custGeom>
                <a:avLst/>
                <a:gdLst>
                  <a:gd name="connsiteX0" fmla="*/ 7967 w 7966"/>
                  <a:gd name="connsiteY0" fmla="*/ 3983 h 7966"/>
                  <a:gd name="connsiteX1" fmla="*/ 3983 w 7966"/>
                  <a:gd name="connsiteY1" fmla="*/ 7967 h 7966"/>
                  <a:gd name="connsiteX2" fmla="*/ 0 w 7966"/>
                  <a:gd name="connsiteY2" fmla="*/ 3983 h 7966"/>
                  <a:gd name="connsiteX3" fmla="*/ 3983 w 7966"/>
                  <a:gd name="connsiteY3" fmla="*/ 0 h 7966"/>
                  <a:gd name="connsiteX4" fmla="*/ 7967 w 7966"/>
                  <a:gd name="connsiteY4" fmla="*/ 3983 h 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" h="7966">
                    <a:moveTo>
                      <a:pt x="7967" y="3983"/>
                    </a:moveTo>
                    <a:cubicBezTo>
                      <a:pt x="7967" y="6183"/>
                      <a:pt x="6183" y="7967"/>
                      <a:pt x="3983" y="7967"/>
                    </a:cubicBezTo>
                    <a:cubicBezTo>
                      <a:pt x="1783" y="7967"/>
                      <a:pt x="0" y="6183"/>
                      <a:pt x="0" y="3983"/>
                    </a:cubicBezTo>
                    <a:cubicBezTo>
                      <a:pt x="0" y="1783"/>
                      <a:pt x="1783" y="0"/>
                      <a:pt x="3983" y="0"/>
                    </a:cubicBezTo>
                    <a:cubicBezTo>
                      <a:pt x="6183" y="0"/>
                      <a:pt x="7967" y="1784"/>
                      <a:pt x="7967" y="3983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61">
                <a:extLst>
                  <a:ext uri="{FF2B5EF4-FFF2-40B4-BE49-F238E27FC236}">
                    <a16:creationId xmlns:a16="http://schemas.microsoft.com/office/drawing/2014/main" id="{54CBFCE4-E87F-43DD-6460-26C93F5B33B7}"/>
                  </a:ext>
                </a:extLst>
              </p:cNvPr>
              <p:cNvSpPr/>
              <p:nvPr/>
            </p:nvSpPr>
            <p:spPr>
              <a:xfrm>
                <a:off x="7828863" y="1552123"/>
                <a:ext cx="7966" cy="7966"/>
              </a:xfrm>
              <a:custGeom>
                <a:avLst/>
                <a:gdLst>
                  <a:gd name="connsiteX0" fmla="*/ 7967 w 7966"/>
                  <a:gd name="connsiteY0" fmla="*/ 3983 h 7966"/>
                  <a:gd name="connsiteX1" fmla="*/ 3983 w 7966"/>
                  <a:gd name="connsiteY1" fmla="*/ 7967 h 7966"/>
                  <a:gd name="connsiteX2" fmla="*/ 0 w 7966"/>
                  <a:gd name="connsiteY2" fmla="*/ 3983 h 7966"/>
                  <a:gd name="connsiteX3" fmla="*/ 3983 w 7966"/>
                  <a:gd name="connsiteY3" fmla="*/ 0 h 7966"/>
                  <a:gd name="connsiteX4" fmla="*/ 7967 w 7966"/>
                  <a:gd name="connsiteY4" fmla="*/ 3983 h 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" h="7966">
                    <a:moveTo>
                      <a:pt x="7967" y="3983"/>
                    </a:moveTo>
                    <a:cubicBezTo>
                      <a:pt x="7967" y="6183"/>
                      <a:pt x="6183" y="7967"/>
                      <a:pt x="3983" y="7967"/>
                    </a:cubicBezTo>
                    <a:cubicBezTo>
                      <a:pt x="1783" y="7967"/>
                      <a:pt x="0" y="6183"/>
                      <a:pt x="0" y="3983"/>
                    </a:cubicBezTo>
                    <a:cubicBezTo>
                      <a:pt x="0" y="1783"/>
                      <a:pt x="1783" y="0"/>
                      <a:pt x="3983" y="0"/>
                    </a:cubicBezTo>
                    <a:cubicBezTo>
                      <a:pt x="6183" y="0"/>
                      <a:pt x="7967" y="1784"/>
                      <a:pt x="7967" y="3983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62">
                <a:extLst>
                  <a:ext uri="{FF2B5EF4-FFF2-40B4-BE49-F238E27FC236}">
                    <a16:creationId xmlns:a16="http://schemas.microsoft.com/office/drawing/2014/main" id="{FC2219B3-A102-820F-3D79-1090B8D73840}"/>
                  </a:ext>
                </a:extLst>
              </p:cNvPr>
              <p:cNvSpPr/>
              <p:nvPr/>
            </p:nvSpPr>
            <p:spPr>
              <a:xfrm>
                <a:off x="7806105" y="1552123"/>
                <a:ext cx="7966" cy="7966"/>
              </a:xfrm>
              <a:custGeom>
                <a:avLst/>
                <a:gdLst>
                  <a:gd name="connsiteX0" fmla="*/ 7967 w 7966"/>
                  <a:gd name="connsiteY0" fmla="*/ 3983 h 7966"/>
                  <a:gd name="connsiteX1" fmla="*/ 3983 w 7966"/>
                  <a:gd name="connsiteY1" fmla="*/ 7967 h 7966"/>
                  <a:gd name="connsiteX2" fmla="*/ 0 w 7966"/>
                  <a:gd name="connsiteY2" fmla="*/ 3983 h 7966"/>
                  <a:gd name="connsiteX3" fmla="*/ 3983 w 7966"/>
                  <a:gd name="connsiteY3" fmla="*/ 0 h 7966"/>
                  <a:gd name="connsiteX4" fmla="*/ 7967 w 7966"/>
                  <a:gd name="connsiteY4" fmla="*/ 3983 h 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" h="7966">
                    <a:moveTo>
                      <a:pt x="7967" y="3983"/>
                    </a:moveTo>
                    <a:cubicBezTo>
                      <a:pt x="7967" y="6183"/>
                      <a:pt x="6183" y="7967"/>
                      <a:pt x="3983" y="7967"/>
                    </a:cubicBezTo>
                    <a:cubicBezTo>
                      <a:pt x="1783" y="7967"/>
                      <a:pt x="0" y="6183"/>
                      <a:pt x="0" y="3983"/>
                    </a:cubicBezTo>
                    <a:cubicBezTo>
                      <a:pt x="0" y="1783"/>
                      <a:pt x="1783" y="0"/>
                      <a:pt x="3983" y="0"/>
                    </a:cubicBezTo>
                    <a:cubicBezTo>
                      <a:pt x="6183" y="0"/>
                      <a:pt x="7967" y="1784"/>
                      <a:pt x="7967" y="3983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63">
                <a:extLst>
                  <a:ext uri="{FF2B5EF4-FFF2-40B4-BE49-F238E27FC236}">
                    <a16:creationId xmlns:a16="http://schemas.microsoft.com/office/drawing/2014/main" id="{694857B9-9E27-E41A-F0C7-D57183788BF9}"/>
                  </a:ext>
                </a:extLst>
              </p:cNvPr>
              <p:cNvSpPr/>
              <p:nvPr/>
            </p:nvSpPr>
            <p:spPr>
              <a:xfrm>
                <a:off x="7688910" y="1355269"/>
                <a:ext cx="287899" cy="287885"/>
              </a:xfrm>
              <a:custGeom>
                <a:avLst/>
                <a:gdLst>
                  <a:gd name="connsiteX0" fmla="*/ 132557 w 287899"/>
                  <a:gd name="connsiteY0" fmla="*/ 287886 h 287885"/>
                  <a:gd name="connsiteX1" fmla="*/ 128573 w 287899"/>
                  <a:gd name="connsiteY1" fmla="*/ 283902 h 287885"/>
                  <a:gd name="connsiteX2" fmla="*/ 128573 w 287899"/>
                  <a:gd name="connsiteY2" fmla="*/ 260713 h 287885"/>
                  <a:gd name="connsiteX3" fmla="*/ 127111 w 287899"/>
                  <a:gd name="connsiteY3" fmla="*/ 260504 h 287885"/>
                  <a:gd name="connsiteX4" fmla="*/ 100259 w 287899"/>
                  <a:gd name="connsiteY4" fmla="*/ 253247 h 287885"/>
                  <a:gd name="connsiteX5" fmla="*/ 98887 w 287899"/>
                  <a:gd name="connsiteY5" fmla="*/ 252697 h 287885"/>
                  <a:gd name="connsiteX6" fmla="*/ 88970 w 287899"/>
                  <a:gd name="connsiteY6" fmla="*/ 269877 h 287885"/>
                  <a:gd name="connsiteX7" fmla="*/ 85516 w 287899"/>
                  <a:gd name="connsiteY7" fmla="*/ 271869 h 287885"/>
                  <a:gd name="connsiteX8" fmla="*/ 83532 w 287899"/>
                  <a:gd name="connsiteY8" fmla="*/ 271333 h 287885"/>
                  <a:gd name="connsiteX9" fmla="*/ 63824 w 287899"/>
                  <a:gd name="connsiteY9" fmla="*/ 259954 h 287885"/>
                  <a:gd name="connsiteX10" fmla="*/ 62368 w 287899"/>
                  <a:gd name="connsiteY10" fmla="*/ 254515 h 287885"/>
                  <a:gd name="connsiteX11" fmla="*/ 72306 w 287899"/>
                  <a:gd name="connsiteY11" fmla="*/ 237293 h 287885"/>
                  <a:gd name="connsiteX12" fmla="*/ 71143 w 287899"/>
                  <a:gd name="connsiteY12" fmla="*/ 236381 h 287885"/>
                  <a:gd name="connsiteX13" fmla="*/ 51498 w 287899"/>
                  <a:gd name="connsiteY13" fmla="*/ 216736 h 287885"/>
                  <a:gd name="connsiteX14" fmla="*/ 50586 w 287899"/>
                  <a:gd name="connsiteY14" fmla="*/ 215573 h 287885"/>
                  <a:gd name="connsiteX15" fmla="*/ 33364 w 287899"/>
                  <a:gd name="connsiteY15" fmla="*/ 225510 h 287885"/>
                  <a:gd name="connsiteX16" fmla="*/ 31379 w 287899"/>
                  <a:gd name="connsiteY16" fmla="*/ 226047 h 287885"/>
                  <a:gd name="connsiteX17" fmla="*/ 27925 w 287899"/>
                  <a:gd name="connsiteY17" fmla="*/ 224055 h 287885"/>
                  <a:gd name="connsiteX18" fmla="*/ 16546 w 287899"/>
                  <a:gd name="connsiteY18" fmla="*/ 204347 h 287885"/>
                  <a:gd name="connsiteX19" fmla="*/ 16149 w 287899"/>
                  <a:gd name="connsiteY19" fmla="*/ 201325 h 287885"/>
                  <a:gd name="connsiteX20" fmla="*/ 18008 w 287899"/>
                  <a:gd name="connsiteY20" fmla="*/ 198908 h 287885"/>
                  <a:gd name="connsiteX21" fmla="*/ 35189 w 287899"/>
                  <a:gd name="connsiteY21" fmla="*/ 188992 h 287885"/>
                  <a:gd name="connsiteX22" fmla="*/ 34638 w 287899"/>
                  <a:gd name="connsiteY22" fmla="*/ 187620 h 287885"/>
                  <a:gd name="connsiteX23" fmla="*/ 27382 w 287899"/>
                  <a:gd name="connsiteY23" fmla="*/ 160767 h 287885"/>
                  <a:gd name="connsiteX24" fmla="*/ 27173 w 287899"/>
                  <a:gd name="connsiteY24" fmla="*/ 159305 h 287885"/>
                  <a:gd name="connsiteX25" fmla="*/ 3983 w 287899"/>
                  <a:gd name="connsiteY25" fmla="*/ 159305 h 287885"/>
                  <a:gd name="connsiteX26" fmla="*/ 0 w 287899"/>
                  <a:gd name="connsiteY26" fmla="*/ 155322 h 287885"/>
                  <a:gd name="connsiteX27" fmla="*/ 0 w 287899"/>
                  <a:gd name="connsiteY27" fmla="*/ 143943 h 287885"/>
                  <a:gd name="connsiteX28" fmla="*/ 11574 w 287899"/>
                  <a:gd name="connsiteY28" fmla="*/ 88671 h 287885"/>
                  <a:gd name="connsiteX29" fmla="*/ 42877 w 287899"/>
                  <a:gd name="connsiteY29" fmla="*/ 42821 h 287885"/>
                  <a:gd name="connsiteX30" fmla="*/ 88733 w 287899"/>
                  <a:gd name="connsiteY30" fmla="*/ 11553 h 287885"/>
                  <a:gd name="connsiteX31" fmla="*/ 143950 w 287899"/>
                  <a:gd name="connsiteY31" fmla="*/ 0 h 287885"/>
                  <a:gd name="connsiteX32" fmla="*/ 199250 w 287899"/>
                  <a:gd name="connsiteY32" fmla="*/ 11581 h 287885"/>
                  <a:gd name="connsiteX33" fmla="*/ 245100 w 287899"/>
                  <a:gd name="connsiteY33" fmla="*/ 42897 h 287885"/>
                  <a:gd name="connsiteX34" fmla="*/ 276354 w 287899"/>
                  <a:gd name="connsiteY34" fmla="*/ 88761 h 287885"/>
                  <a:gd name="connsiteX35" fmla="*/ 287899 w 287899"/>
                  <a:gd name="connsiteY35" fmla="*/ 143943 h 287885"/>
                  <a:gd name="connsiteX36" fmla="*/ 287899 w 287899"/>
                  <a:gd name="connsiteY36" fmla="*/ 155322 h 287885"/>
                  <a:gd name="connsiteX37" fmla="*/ 283916 w 287899"/>
                  <a:gd name="connsiteY37" fmla="*/ 159305 h 287885"/>
                  <a:gd name="connsiteX38" fmla="*/ 260734 w 287899"/>
                  <a:gd name="connsiteY38" fmla="*/ 159305 h 287885"/>
                  <a:gd name="connsiteX39" fmla="*/ 260525 w 287899"/>
                  <a:gd name="connsiteY39" fmla="*/ 160767 h 287885"/>
                  <a:gd name="connsiteX40" fmla="*/ 253268 w 287899"/>
                  <a:gd name="connsiteY40" fmla="*/ 187620 h 287885"/>
                  <a:gd name="connsiteX41" fmla="*/ 252718 w 287899"/>
                  <a:gd name="connsiteY41" fmla="*/ 188992 h 287885"/>
                  <a:gd name="connsiteX42" fmla="*/ 269898 w 287899"/>
                  <a:gd name="connsiteY42" fmla="*/ 198908 h 287885"/>
                  <a:gd name="connsiteX43" fmla="*/ 271750 w 287899"/>
                  <a:gd name="connsiteY43" fmla="*/ 201325 h 287885"/>
                  <a:gd name="connsiteX44" fmla="*/ 271353 w 287899"/>
                  <a:gd name="connsiteY44" fmla="*/ 204347 h 287885"/>
                  <a:gd name="connsiteX45" fmla="*/ 259975 w 287899"/>
                  <a:gd name="connsiteY45" fmla="*/ 224055 h 287885"/>
                  <a:gd name="connsiteX46" fmla="*/ 256520 w 287899"/>
                  <a:gd name="connsiteY46" fmla="*/ 226047 h 287885"/>
                  <a:gd name="connsiteX47" fmla="*/ 254536 w 287899"/>
                  <a:gd name="connsiteY47" fmla="*/ 225510 h 287885"/>
                  <a:gd name="connsiteX48" fmla="*/ 237314 w 287899"/>
                  <a:gd name="connsiteY48" fmla="*/ 215573 h 287885"/>
                  <a:gd name="connsiteX49" fmla="*/ 236402 w 287899"/>
                  <a:gd name="connsiteY49" fmla="*/ 216736 h 287885"/>
                  <a:gd name="connsiteX50" fmla="*/ 216757 w 287899"/>
                  <a:gd name="connsiteY50" fmla="*/ 236381 h 287885"/>
                  <a:gd name="connsiteX51" fmla="*/ 215594 w 287899"/>
                  <a:gd name="connsiteY51" fmla="*/ 237293 h 287885"/>
                  <a:gd name="connsiteX52" fmla="*/ 225531 w 287899"/>
                  <a:gd name="connsiteY52" fmla="*/ 254515 h 287885"/>
                  <a:gd name="connsiteX53" fmla="*/ 224076 w 287899"/>
                  <a:gd name="connsiteY53" fmla="*/ 259954 h 287885"/>
                  <a:gd name="connsiteX54" fmla="*/ 204368 w 287899"/>
                  <a:gd name="connsiteY54" fmla="*/ 271333 h 287885"/>
                  <a:gd name="connsiteX55" fmla="*/ 202383 w 287899"/>
                  <a:gd name="connsiteY55" fmla="*/ 271869 h 287885"/>
                  <a:gd name="connsiteX56" fmla="*/ 198929 w 287899"/>
                  <a:gd name="connsiteY56" fmla="*/ 269877 h 287885"/>
                  <a:gd name="connsiteX57" fmla="*/ 189013 w 287899"/>
                  <a:gd name="connsiteY57" fmla="*/ 252697 h 287885"/>
                  <a:gd name="connsiteX58" fmla="*/ 187641 w 287899"/>
                  <a:gd name="connsiteY58" fmla="*/ 253247 h 287885"/>
                  <a:gd name="connsiteX59" fmla="*/ 160788 w 287899"/>
                  <a:gd name="connsiteY59" fmla="*/ 260504 h 287885"/>
                  <a:gd name="connsiteX60" fmla="*/ 159326 w 287899"/>
                  <a:gd name="connsiteY60" fmla="*/ 260713 h 287885"/>
                  <a:gd name="connsiteX61" fmla="*/ 159326 w 287899"/>
                  <a:gd name="connsiteY61" fmla="*/ 283902 h 287885"/>
                  <a:gd name="connsiteX62" fmla="*/ 155343 w 287899"/>
                  <a:gd name="connsiteY62" fmla="*/ 287886 h 287885"/>
                  <a:gd name="connsiteX63" fmla="*/ 132585 w 287899"/>
                  <a:gd name="connsiteY63" fmla="*/ 287886 h 287885"/>
                  <a:gd name="connsiteX64" fmla="*/ 97215 w 287899"/>
                  <a:gd name="connsiteY64" fmla="*/ 243637 h 287885"/>
                  <a:gd name="connsiteX65" fmla="*/ 98852 w 287899"/>
                  <a:gd name="connsiteY65" fmla="*/ 243992 h 287885"/>
                  <a:gd name="connsiteX66" fmla="*/ 132954 w 287899"/>
                  <a:gd name="connsiteY66" fmla="*/ 253199 h 287885"/>
                  <a:gd name="connsiteX67" fmla="*/ 136547 w 287899"/>
                  <a:gd name="connsiteY67" fmla="*/ 257161 h 287885"/>
                  <a:gd name="connsiteX68" fmla="*/ 136547 w 287899"/>
                  <a:gd name="connsiteY68" fmla="*/ 279926 h 287885"/>
                  <a:gd name="connsiteX69" fmla="*/ 151339 w 287899"/>
                  <a:gd name="connsiteY69" fmla="*/ 279926 h 287885"/>
                  <a:gd name="connsiteX70" fmla="*/ 151339 w 287899"/>
                  <a:gd name="connsiteY70" fmla="*/ 257161 h 287885"/>
                  <a:gd name="connsiteX71" fmla="*/ 154925 w 287899"/>
                  <a:gd name="connsiteY71" fmla="*/ 253199 h 287885"/>
                  <a:gd name="connsiteX72" fmla="*/ 189027 w 287899"/>
                  <a:gd name="connsiteY72" fmla="*/ 243992 h 287885"/>
                  <a:gd name="connsiteX73" fmla="*/ 190663 w 287899"/>
                  <a:gd name="connsiteY73" fmla="*/ 243637 h 287885"/>
                  <a:gd name="connsiteX74" fmla="*/ 194117 w 287899"/>
                  <a:gd name="connsiteY74" fmla="*/ 245629 h 287885"/>
                  <a:gd name="connsiteX75" fmla="*/ 203825 w 287899"/>
                  <a:gd name="connsiteY75" fmla="*/ 262447 h 287885"/>
                  <a:gd name="connsiteX76" fmla="*/ 216632 w 287899"/>
                  <a:gd name="connsiteY76" fmla="*/ 255051 h 287885"/>
                  <a:gd name="connsiteX77" fmla="*/ 206910 w 287899"/>
                  <a:gd name="connsiteY77" fmla="*/ 238205 h 287885"/>
                  <a:gd name="connsiteX78" fmla="*/ 208031 w 287899"/>
                  <a:gd name="connsiteY78" fmla="*/ 232983 h 287885"/>
                  <a:gd name="connsiteX79" fmla="*/ 232990 w 287899"/>
                  <a:gd name="connsiteY79" fmla="*/ 208024 h 287885"/>
                  <a:gd name="connsiteX80" fmla="*/ 236221 w 287899"/>
                  <a:gd name="connsiteY80" fmla="*/ 206374 h 287885"/>
                  <a:gd name="connsiteX81" fmla="*/ 238213 w 287899"/>
                  <a:gd name="connsiteY81" fmla="*/ 206910 h 287885"/>
                  <a:gd name="connsiteX82" fmla="*/ 255058 w 287899"/>
                  <a:gd name="connsiteY82" fmla="*/ 216631 h 287885"/>
                  <a:gd name="connsiteX83" fmla="*/ 262454 w 287899"/>
                  <a:gd name="connsiteY83" fmla="*/ 203818 h 287885"/>
                  <a:gd name="connsiteX84" fmla="*/ 245636 w 287899"/>
                  <a:gd name="connsiteY84" fmla="*/ 194110 h 287885"/>
                  <a:gd name="connsiteX85" fmla="*/ 243999 w 287899"/>
                  <a:gd name="connsiteY85" fmla="*/ 189020 h 287885"/>
                  <a:gd name="connsiteX86" fmla="*/ 253206 w 287899"/>
                  <a:gd name="connsiteY86" fmla="*/ 154925 h 287885"/>
                  <a:gd name="connsiteX87" fmla="*/ 257168 w 287899"/>
                  <a:gd name="connsiteY87" fmla="*/ 151338 h 287885"/>
                  <a:gd name="connsiteX88" fmla="*/ 279933 w 287899"/>
                  <a:gd name="connsiteY88" fmla="*/ 151338 h 287885"/>
                  <a:gd name="connsiteX89" fmla="*/ 279933 w 287899"/>
                  <a:gd name="connsiteY89" fmla="*/ 143943 h 287885"/>
                  <a:gd name="connsiteX90" fmla="*/ 279801 w 287899"/>
                  <a:gd name="connsiteY90" fmla="*/ 138177 h 287885"/>
                  <a:gd name="connsiteX91" fmla="*/ 279724 w 287899"/>
                  <a:gd name="connsiteY91" fmla="*/ 136547 h 287885"/>
                  <a:gd name="connsiteX92" fmla="*/ 238693 w 287899"/>
                  <a:gd name="connsiteY92" fmla="*/ 136547 h 287885"/>
                  <a:gd name="connsiteX93" fmla="*/ 238797 w 287899"/>
                  <a:gd name="connsiteY93" fmla="*/ 138351 h 287885"/>
                  <a:gd name="connsiteX94" fmla="*/ 238964 w 287899"/>
                  <a:gd name="connsiteY94" fmla="*/ 143943 h 287885"/>
                  <a:gd name="connsiteX95" fmla="*/ 227203 w 287899"/>
                  <a:gd name="connsiteY95" fmla="*/ 189772 h 287885"/>
                  <a:gd name="connsiteX96" fmla="*/ 223714 w 287899"/>
                  <a:gd name="connsiteY96" fmla="*/ 191833 h 287885"/>
                  <a:gd name="connsiteX97" fmla="*/ 221792 w 287899"/>
                  <a:gd name="connsiteY97" fmla="*/ 191339 h 287885"/>
                  <a:gd name="connsiteX98" fmla="*/ 219891 w 287899"/>
                  <a:gd name="connsiteY98" fmla="*/ 188957 h 287885"/>
                  <a:gd name="connsiteX99" fmla="*/ 220232 w 287899"/>
                  <a:gd name="connsiteY99" fmla="*/ 185928 h 287885"/>
                  <a:gd name="connsiteX100" fmla="*/ 231005 w 287899"/>
                  <a:gd name="connsiteY100" fmla="*/ 143943 h 287885"/>
                  <a:gd name="connsiteX101" fmla="*/ 210127 w 287899"/>
                  <a:gd name="connsiteY101" fmla="*/ 87396 h 287885"/>
                  <a:gd name="connsiteX102" fmla="*/ 208727 w 287899"/>
                  <a:gd name="connsiteY102" fmla="*/ 85753 h 287885"/>
                  <a:gd name="connsiteX103" fmla="*/ 170127 w 287899"/>
                  <a:gd name="connsiteY103" fmla="*/ 138393 h 287885"/>
                  <a:gd name="connsiteX104" fmla="*/ 170259 w 287899"/>
                  <a:gd name="connsiteY104" fmla="*/ 139117 h 287885"/>
                  <a:gd name="connsiteX105" fmla="*/ 170698 w 287899"/>
                  <a:gd name="connsiteY105" fmla="*/ 143943 h 287885"/>
                  <a:gd name="connsiteX106" fmla="*/ 143957 w 287899"/>
                  <a:gd name="connsiteY106" fmla="*/ 170684 h 287885"/>
                  <a:gd name="connsiteX107" fmla="*/ 117216 w 287899"/>
                  <a:gd name="connsiteY107" fmla="*/ 143943 h 287885"/>
                  <a:gd name="connsiteX108" fmla="*/ 143957 w 287899"/>
                  <a:gd name="connsiteY108" fmla="*/ 117202 h 287885"/>
                  <a:gd name="connsiteX109" fmla="*/ 148783 w 287899"/>
                  <a:gd name="connsiteY109" fmla="*/ 117640 h 287885"/>
                  <a:gd name="connsiteX110" fmla="*/ 149507 w 287899"/>
                  <a:gd name="connsiteY110" fmla="*/ 117773 h 287885"/>
                  <a:gd name="connsiteX111" fmla="*/ 202147 w 287899"/>
                  <a:gd name="connsiteY111" fmla="*/ 79165 h 287885"/>
                  <a:gd name="connsiteX112" fmla="*/ 200510 w 287899"/>
                  <a:gd name="connsiteY112" fmla="*/ 77765 h 287885"/>
                  <a:gd name="connsiteX113" fmla="*/ 143950 w 287899"/>
                  <a:gd name="connsiteY113" fmla="*/ 56895 h 287885"/>
                  <a:gd name="connsiteX114" fmla="*/ 56902 w 287899"/>
                  <a:gd name="connsiteY114" fmla="*/ 143943 h 287885"/>
                  <a:gd name="connsiteX115" fmla="*/ 143950 w 287899"/>
                  <a:gd name="connsiteY115" fmla="*/ 230991 h 287885"/>
                  <a:gd name="connsiteX116" fmla="*/ 185935 w 287899"/>
                  <a:gd name="connsiteY116" fmla="*/ 220218 h 287885"/>
                  <a:gd name="connsiteX117" fmla="*/ 187850 w 287899"/>
                  <a:gd name="connsiteY117" fmla="*/ 219723 h 287885"/>
                  <a:gd name="connsiteX118" fmla="*/ 191346 w 287899"/>
                  <a:gd name="connsiteY118" fmla="*/ 221785 h 287885"/>
                  <a:gd name="connsiteX119" fmla="*/ 191687 w 287899"/>
                  <a:gd name="connsiteY119" fmla="*/ 224814 h 287885"/>
                  <a:gd name="connsiteX120" fmla="*/ 189786 w 287899"/>
                  <a:gd name="connsiteY120" fmla="*/ 227196 h 287885"/>
                  <a:gd name="connsiteX121" fmla="*/ 143957 w 287899"/>
                  <a:gd name="connsiteY121" fmla="*/ 238958 h 287885"/>
                  <a:gd name="connsiteX122" fmla="*/ 48942 w 287899"/>
                  <a:gd name="connsiteY122" fmla="*/ 143943 h 287885"/>
                  <a:gd name="connsiteX123" fmla="*/ 49109 w 287899"/>
                  <a:gd name="connsiteY123" fmla="*/ 138344 h 287885"/>
                  <a:gd name="connsiteX124" fmla="*/ 49213 w 287899"/>
                  <a:gd name="connsiteY124" fmla="*/ 136540 h 287885"/>
                  <a:gd name="connsiteX125" fmla="*/ 8183 w 287899"/>
                  <a:gd name="connsiteY125" fmla="*/ 136540 h 287885"/>
                  <a:gd name="connsiteX126" fmla="*/ 8113 w 287899"/>
                  <a:gd name="connsiteY126" fmla="*/ 138170 h 287885"/>
                  <a:gd name="connsiteX127" fmla="*/ 7981 w 287899"/>
                  <a:gd name="connsiteY127" fmla="*/ 143943 h 287885"/>
                  <a:gd name="connsiteX128" fmla="*/ 7981 w 287899"/>
                  <a:gd name="connsiteY128" fmla="*/ 151338 h 287885"/>
                  <a:gd name="connsiteX129" fmla="*/ 30745 w 287899"/>
                  <a:gd name="connsiteY129" fmla="*/ 151338 h 287885"/>
                  <a:gd name="connsiteX130" fmla="*/ 34708 w 287899"/>
                  <a:gd name="connsiteY130" fmla="*/ 154925 h 287885"/>
                  <a:gd name="connsiteX131" fmla="*/ 43914 w 287899"/>
                  <a:gd name="connsiteY131" fmla="*/ 189027 h 287885"/>
                  <a:gd name="connsiteX132" fmla="*/ 42278 w 287899"/>
                  <a:gd name="connsiteY132" fmla="*/ 194117 h 287885"/>
                  <a:gd name="connsiteX133" fmla="*/ 25460 w 287899"/>
                  <a:gd name="connsiteY133" fmla="*/ 203825 h 287885"/>
                  <a:gd name="connsiteX134" fmla="*/ 32856 w 287899"/>
                  <a:gd name="connsiteY134" fmla="*/ 216638 h 287885"/>
                  <a:gd name="connsiteX135" fmla="*/ 49701 w 287899"/>
                  <a:gd name="connsiteY135" fmla="*/ 206917 h 287885"/>
                  <a:gd name="connsiteX136" fmla="*/ 51693 w 287899"/>
                  <a:gd name="connsiteY136" fmla="*/ 206381 h 287885"/>
                  <a:gd name="connsiteX137" fmla="*/ 54924 w 287899"/>
                  <a:gd name="connsiteY137" fmla="*/ 208031 h 287885"/>
                  <a:gd name="connsiteX138" fmla="*/ 79882 w 287899"/>
                  <a:gd name="connsiteY138" fmla="*/ 232990 h 287885"/>
                  <a:gd name="connsiteX139" fmla="*/ 81004 w 287899"/>
                  <a:gd name="connsiteY139" fmla="*/ 238212 h 287885"/>
                  <a:gd name="connsiteX140" fmla="*/ 71282 w 287899"/>
                  <a:gd name="connsiteY140" fmla="*/ 255058 h 287885"/>
                  <a:gd name="connsiteX141" fmla="*/ 84088 w 287899"/>
                  <a:gd name="connsiteY141" fmla="*/ 262454 h 287885"/>
                  <a:gd name="connsiteX142" fmla="*/ 93796 w 287899"/>
                  <a:gd name="connsiteY142" fmla="*/ 245636 h 287885"/>
                  <a:gd name="connsiteX143" fmla="*/ 97250 w 287899"/>
                  <a:gd name="connsiteY143" fmla="*/ 243644 h 287885"/>
                  <a:gd name="connsiteX144" fmla="*/ 143936 w 287899"/>
                  <a:gd name="connsiteY144" fmla="*/ 125168 h 287885"/>
                  <a:gd name="connsiteX145" fmla="*/ 125161 w 287899"/>
                  <a:gd name="connsiteY145" fmla="*/ 143943 h 287885"/>
                  <a:gd name="connsiteX146" fmla="*/ 143936 w 287899"/>
                  <a:gd name="connsiteY146" fmla="*/ 162717 h 287885"/>
                  <a:gd name="connsiteX147" fmla="*/ 162710 w 287899"/>
                  <a:gd name="connsiteY147" fmla="*/ 143943 h 287885"/>
                  <a:gd name="connsiteX148" fmla="*/ 161958 w 287899"/>
                  <a:gd name="connsiteY148" fmla="*/ 138671 h 287885"/>
                  <a:gd name="connsiteX149" fmla="*/ 162571 w 287899"/>
                  <a:gd name="connsiteY149" fmla="*/ 135196 h 287885"/>
                  <a:gd name="connsiteX150" fmla="*/ 183219 w 287899"/>
                  <a:gd name="connsiteY150" fmla="*/ 107041 h 287885"/>
                  <a:gd name="connsiteX151" fmla="*/ 180830 w 287899"/>
                  <a:gd name="connsiteY151" fmla="*/ 104653 h 287885"/>
                  <a:gd name="connsiteX152" fmla="*/ 152676 w 287899"/>
                  <a:gd name="connsiteY152" fmla="*/ 125301 h 287885"/>
                  <a:gd name="connsiteX153" fmla="*/ 150322 w 287899"/>
                  <a:gd name="connsiteY153" fmla="*/ 126073 h 287885"/>
                  <a:gd name="connsiteX154" fmla="*/ 149208 w 287899"/>
                  <a:gd name="connsiteY154" fmla="*/ 125913 h 287885"/>
                  <a:gd name="connsiteX155" fmla="*/ 143936 w 287899"/>
                  <a:gd name="connsiteY155" fmla="*/ 125161 h 287885"/>
                  <a:gd name="connsiteX156" fmla="*/ 143936 w 287899"/>
                  <a:gd name="connsiteY156" fmla="*/ 48928 h 287885"/>
                  <a:gd name="connsiteX157" fmla="*/ 237467 w 287899"/>
                  <a:gd name="connsiteY157" fmla="*/ 127174 h 287885"/>
                  <a:gd name="connsiteX158" fmla="*/ 237718 w 287899"/>
                  <a:gd name="connsiteY158" fmla="*/ 128581 h 287885"/>
                  <a:gd name="connsiteX159" fmla="*/ 279000 w 287899"/>
                  <a:gd name="connsiteY159" fmla="*/ 128581 h 287885"/>
                  <a:gd name="connsiteX160" fmla="*/ 278735 w 287899"/>
                  <a:gd name="connsiteY160" fmla="*/ 126645 h 287885"/>
                  <a:gd name="connsiteX161" fmla="*/ 263860 w 287899"/>
                  <a:gd name="connsiteY161" fmla="*/ 81331 h 287885"/>
                  <a:gd name="connsiteX162" fmla="*/ 263025 w 287899"/>
                  <a:gd name="connsiteY162" fmla="*/ 79785 h 287885"/>
                  <a:gd name="connsiteX163" fmla="*/ 244473 w 287899"/>
                  <a:gd name="connsiteY163" fmla="*/ 90495 h 287885"/>
                  <a:gd name="connsiteX164" fmla="*/ 242488 w 287899"/>
                  <a:gd name="connsiteY164" fmla="*/ 91032 h 287885"/>
                  <a:gd name="connsiteX165" fmla="*/ 239034 w 287899"/>
                  <a:gd name="connsiteY165" fmla="*/ 89040 h 287885"/>
                  <a:gd name="connsiteX166" fmla="*/ 238637 w 287899"/>
                  <a:gd name="connsiteY166" fmla="*/ 86017 h 287885"/>
                  <a:gd name="connsiteX167" fmla="*/ 240490 w 287899"/>
                  <a:gd name="connsiteY167" fmla="*/ 83601 h 287885"/>
                  <a:gd name="connsiteX168" fmla="*/ 258944 w 287899"/>
                  <a:gd name="connsiteY168" fmla="*/ 72946 h 287885"/>
                  <a:gd name="connsiteX169" fmla="*/ 257962 w 287899"/>
                  <a:gd name="connsiteY169" fmla="*/ 71435 h 287885"/>
                  <a:gd name="connsiteX170" fmla="*/ 216423 w 287899"/>
                  <a:gd name="connsiteY170" fmla="*/ 29952 h 287885"/>
                  <a:gd name="connsiteX171" fmla="*/ 214911 w 287899"/>
                  <a:gd name="connsiteY171" fmla="*/ 28970 h 287885"/>
                  <a:gd name="connsiteX172" fmla="*/ 204278 w 287899"/>
                  <a:gd name="connsiteY172" fmla="*/ 47389 h 287885"/>
                  <a:gd name="connsiteX173" fmla="*/ 200823 w 287899"/>
                  <a:gd name="connsiteY173" fmla="*/ 49381 h 287885"/>
                  <a:gd name="connsiteX174" fmla="*/ 198839 w 287899"/>
                  <a:gd name="connsiteY174" fmla="*/ 48844 h 287885"/>
                  <a:gd name="connsiteX175" fmla="*/ 196987 w 287899"/>
                  <a:gd name="connsiteY175" fmla="*/ 46428 h 287885"/>
                  <a:gd name="connsiteX176" fmla="*/ 197383 w 287899"/>
                  <a:gd name="connsiteY176" fmla="*/ 43406 h 287885"/>
                  <a:gd name="connsiteX177" fmla="*/ 208066 w 287899"/>
                  <a:gd name="connsiteY177" fmla="*/ 24896 h 287885"/>
                  <a:gd name="connsiteX178" fmla="*/ 206520 w 287899"/>
                  <a:gd name="connsiteY178" fmla="*/ 24060 h 287885"/>
                  <a:gd name="connsiteX179" fmla="*/ 149702 w 287899"/>
                  <a:gd name="connsiteY179" fmla="*/ 8099 h 287885"/>
                  <a:gd name="connsiteX180" fmla="*/ 147919 w 287899"/>
                  <a:gd name="connsiteY180" fmla="*/ 8015 h 287885"/>
                  <a:gd name="connsiteX181" fmla="*/ 147919 w 287899"/>
                  <a:gd name="connsiteY181" fmla="*/ 30146 h 287885"/>
                  <a:gd name="connsiteX182" fmla="*/ 143936 w 287899"/>
                  <a:gd name="connsiteY182" fmla="*/ 34130 h 287885"/>
                  <a:gd name="connsiteX183" fmla="*/ 139953 w 287899"/>
                  <a:gd name="connsiteY183" fmla="*/ 30146 h 287885"/>
                  <a:gd name="connsiteX184" fmla="*/ 139953 w 287899"/>
                  <a:gd name="connsiteY184" fmla="*/ 8015 h 287885"/>
                  <a:gd name="connsiteX185" fmla="*/ 138170 w 287899"/>
                  <a:gd name="connsiteY185" fmla="*/ 8099 h 287885"/>
                  <a:gd name="connsiteX186" fmla="*/ 81352 w 287899"/>
                  <a:gd name="connsiteY186" fmla="*/ 24060 h 287885"/>
                  <a:gd name="connsiteX187" fmla="*/ 79806 w 287899"/>
                  <a:gd name="connsiteY187" fmla="*/ 24896 h 287885"/>
                  <a:gd name="connsiteX188" fmla="*/ 90488 w 287899"/>
                  <a:gd name="connsiteY188" fmla="*/ 43399 h 287885"/>
                  <a:gd name="connsiteX189" fmla="*/ 90885 w 287899"/>
                  <a:gd name="connsiteY189" fmla="*/ 46421 h 287885"/>
                  <a:gd name="connsiteX190" fmla="*/ 89033 w 287899"/>
                  <a:gd name="connsiteY190" fmla="*/ 48837 h 287885"/>
                  <a:gd name="connsiteX191" fmla="*/ 87048 w 287899"/>
                  <a:gd name="connsiteY191" fmla="*/ 49374 h 287885"/>
                  <a:gd name="connsiteX192" fmla="*/ 83594 w 287899"/>
                  <a:gd name="connsiteY192" fmla="*/ 47382 h 287885"/>
                  <a:gd name="connsiteX193" fmla="*/ 72960 w 287899"/>
                  <a:gd name="connsiteY193" fmla="*/ 28963 h 287885"/>
                  <a:gd name="connsiteX194" fmla="*/ 71449 w 287899"/>
                  <a:gd name="connsiteY194" fmla="*/ 29945 h 287885"/>
                  <a:gd name="connsiteX195" fmla="*/ 29910 w 287899"/>
                  <a:gd name="connsiteY195" fmla="*/ 71428 h 287885"/>
                  <a:gd name="connsiteX196" fmla="*/ 28928 w 287899"/>
                  <a:gd name="connsiteY196" fmla="*/ 72939 h 287885"/>
                  <a:gd name="connsiteX197" fmla="*/ 47389 w 287899"/>
                  <a:gd name="connsiteY197" fmla="*/ 83594 h 287885"/>
                  <a:gd name="connsiteX198" fmla="*/ 49241 w 287899"/>
                  <a:gd name="connsiteY198" fmla="*/ 86010 h 287885"/>
                  <a:gd name="connsiteX199" fmla="*/ 48845 w 287899"/>
                  <a:gd name="connsiteY199" fmla="*/ 89033 h 287885"/>
                  <a:gd name="connsiteX200" fmla="*/ 45390 w 287899"/>
                  <a:gd name="connsiteY200" fmla="*/ 91025 h 287885"/>
                  <a:gd name="connsiteX201" fmla="*/ 43406 w 287899"/>
                  <a:gd name="connsiteY201" fmla="*/ 90488 h 287885"/>
                  <a:gd name="connsiteX202" fmla="*/ 24854 w 287899"/>
                  <a:gd name="connsiteY202" fmla="*/ 79778 h 287885"/>
                  <a:gd name="connsiteX203" fmla="*/ 24018 w 287899"/>
                  <a:gd name="connsiteY203" fmla="*/ 81324 h 287885"/>
                  <a:gd name="connsiteX204" fmla="*/ 9143 w 287899"/>
                  <a:gd name="connsiteY204" fmla="*/ 126638 h 287885"/>
                  <a:gd name="connsiteX205" fmla="*/ 8879 w 287899"/>
                  <a:gd name="connsiteY205" fmla="*/ 128574 h 287885"/>
                  <a:gd name="connsiteX206" fmla="*/ 50161 w 287899"/>
                  <a:gd name="connsiteY206" fmla="*/ 128574 h 287885"/>
                  <a:gd name="connsiteX207" fmla="*/ 50411 w 287899"/>
                  <a:gd name="connsiteY207" fmla="*/ 127167 h 287885"/>
                  <a:gd name="connsiteX208" fmla="*/ 82863 w 287899"/>
                  <a:gd name="connsiteY208" fmla="*/ 71191 h 287885"/>
                  <a:gd name="connsiteX209" fmla="*/ 143950 w 287899"/>
                  <a:gd name="connsiteY209" fmla="*/ 48921 h 28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</a:cxnLst>
                <a:rect l="l" t="t" r="r" b="b"/>
                <a:pathLst>
                  <a:path w="287899" h="287885">
                    <a:moveTo>
                      <a:pt x="132557" y="287886"/>
                    </a:moveTo>
                    <a:cubicBezTo>
                      <a:pt x="130363" y="287886"/>
                      <a:pt x="128573" y="286096"/>
                      <a:pt x="128573" y="283902"/>
                    </a:cubicBezTo>
                    <a:lnTo>
                      <a:pt x="128573" y="260713"/>
                    </a:lnTo>
                    <a:lnTo>
                      <a:pt x="127111" y="260504"/>
                    </a:lnTo>
                    <a:cubicBezTo>
                      <a:pt x="117995" y="259188"/>
                      <a:pt x="108964" y="256743"/>
                      <a:pt x="100259" y="253247"/>
                    </a:cubicBezTo>
                    <a:lnTo>
                      <a:pt x="98887" y="252697"/>
                    </a:lnTo>
                    <a:lnTo>
                      <a:pt x="88970" y="269877"/>
                    </a:lnTo>
                    <a:cubicBezTo>
                      <a:pt x="88260" y="271103"/>
                      <a:pt x="86937" y="271869"/>
                      <a:pt x="85516" y="271869"/>
                    </a:cubicBezTo>
                    <a:cubicBezTo>
                      <a:pt x="84820" y="271869"/>
                      <a:pt x="84137" y="271681"/>
                      <a:pt x="83532" y="271333"/>
                    </a:cubicBezTo>
                    <a:lnTo>
                      <a:pt x="63824" y="259954"/>
                    </a:lnTo>
                    <a:cubicBezTo>
                      <a:pt x="61923" y="258853"/>
                      <a:pt x="61268" y="256416"/>
                      <a:pt x="62368" y="254515"/>
                    </a:cubicBezTo>
                    <a:lnTo>
                      <a:pt x="72306" y="237293"/>
                    </a:lnTo>
                    <a:lnTo>
                      <a:pt x="71143" y="236381"/>
                    </a:lnTo>
                    <a:cubicBezTo>
                      <a:pt x="63852" y="230636"/>
                      <a:pt x="57243" y="224027"/>
                      <a:pt x="51498" y="216736"/>
                    </a:cubicBezTo>
                    <a:lnTo>
                      <a:pt x="50586" y="215573"/>
                    </a:lnTo>
                    <a:lnTo>
                      <a:pt x="33364" y="225510"/>
                    </a:lnTo>
                    <a:cubicBezTo>
                      <a:pt x="32758" y="225859"/>
                      <a:pt x="32069" y="226047"/>
                      <a:pt x="31379" y="226047"/>
                    </a:cubicBezTo>
                    <a:cubicBezTo>
                      <a:pt x="29958" y="226047"/>
                      <a:pt x="28635" y="225280"/>
                      <a:pt x="27925" y="224055"/>
                    </a:cubicBezTo>
                    <a:lnTo>
                      <a:pt x="16546" y="204347"/>
                    </a:lnTo>
                    <a:cubicBezTo>
                      <a:pt x="16017" y="203428"/>
                      <a:pt x="15871" y="202349"/>
                      <a:pt x="16149" y="201325"/>
                    </a:cubicBezTo>
                    <a:cubicBezTo>
                      <a:pt x="16428" y="200294"/>
                      <a:pt x="17083" y="199438"/>
                      <a:pt x="18008" y="198908"/>
                    </a:cubicBezTo>
                    <a:lnTo>
                      <a:pt x="35189" y="188992"/>
                    </a:lnTo>
                    <a:lnTo>
                      <a:pt x="34638" y="187620"/>
                    </a:lnTo>
                    <a:cubicBezTo>
                      <a:pt x="31142" y="178915"/>
                      <a:pt x="28698" y="169876"/>
                      <a:pt x="27382" y="160767"/>
                    </a:cubicBezTo>
                    <a:lnTo>
                      <a:pt x="27173" y="159305"/>
                    </a:lnTo>
                    <a:lnTo>
                      <a:pt x="3983" y="159305"/>
                    </a:lnTo>
                    <a:cubicBezTo>
                      <a:pt x="1790" y="159305"/>
                      <a:pt x="0" y="157515"/>
                      <a:pt x="0" y="155322"/>
                    </a:cubicBezTo>
                    <a:lnTo>
                      <a:pt x="0" y="143943"/>
                    </a:lnTo>
                    <a:cubicBezTo>
                      <a:pt x="0" y="124980"/>
                      <a:pt x="3893" y="106380"/>
                      <a:pt x="11574" y="88671"/>
                    </a:cubicBezTo>
                    <a:cubicBezTo>
                      <a:pt x="18970" y="71609"/>
                      <a:pt x="29499" y="56184"/>
                      <a:pt x="42877" y="42821"/>
                    </a:cubicBezTo>
                    <a:cubicBezTo>
                      <a:pt x="56247" y="29464"/>
                      <a:pt x="71672" y="18942"/>
                      <a:pt x="88733" y="11553"/>
                    </a:cubicBezTo>
                    <a:cubicBezTo>
                      <a:pt x="106436" y="3886"/>
                      <a:pt x="125008" y="0"/>
                      <a:pt x="143950" y="0"/>
                    </a:cubicBezTo>
                    <a:cubicBezTo>
                      <a:pt x="162892" y="0"/>
                      <a:pt x="181527" y="3900"/>
                      <a:pt x="199250" y="11581"/>
                    </a:cubicBezTo>
                    <a:cubicBezTo>
                      <a:pt x="216311" y="18983"/>
                      <a:pt x="231736" y="29520"/>
                      <a:pt x="245100" y="42897"/>
                    </a:cubicBezTo>
                    <a:cubicBezTo>
                      <a:pt x="258456" y="56268"/>
                      <a:pt x="268972" y="71700"/>
                      <a:pt x="276354" y="88761"/>
                    </a:cubicBezTo>
                    <a:cubicBezTo>
                      <a:pt x="284014" y="106456"/>
                      <a:pt x="287899" y="125022"/>
                      <a:pt x="287899" y="143943"/>
                    </a:cubicBezTo>
                    <a:lnTo>
                      <a:pt x="287899" y="155322"/>
                    </a:lnTo>
                    <a:cubicBezTo>
                      <a:pt x="287899" y="157515"/>
                      <a:pt x="286110" y="159305"/>
                      <a:pt x="283916" y="159305"/>
                    </a:cubicBezTo>
                    <a:lnTo>
                      <a:pt x="260734" y="159305"/>
                    </a:lnTo>
                    <a:lnTo>
                      <a:pt x="260525" y="160767"/>
                    </a:lnTo>
                    <a:cubicBezTo>
                      <a:pt x="259209" y="169883"/>
                      <a:pt x="256764" y="178915"/>
                      <a:pt x="253268" y="187620"/>
                    </a:cubicBezTo>
                    <a:lnTo>
                      <a:pt x="252718" y="188992"/>
                    </a:lnTo>
                    <a:lnTo>
                      <a:pt x="269898" y="198908"/>
                    </a:lnTo>
                    <a:cubicBezTo>
                      <a:pt x="270817" y="199438"/>
                      <a:pt x="271479" y="200301"/>
                      <a:pt x="271750" y="201325"/>
                    </a:cubicBezTo>
                    <a:cubicBezTo>
                      <a:pt x="272022" y="202356"/>
                      <a:pt x="271883" y="203428"/>
                      <a:pt x="271353" y="204347"/>
                    </a:cubicBezTo>
                    <a:lnTo>
                      <a:pt x="259975" y="224055"/>
                    </a:lnTo>
                    <a:cubicBezTo>
                      <a:pt x="259264" y="225280"/>
                      <a:pt x="257941" y="226047"/>
                      <a:pt x="256520" y="226047"/>
                    </a:cubicBezTo>
                    <a:cubicBezTo>
                      <a:pt x="255824" y="226047"/>
                      <a:pt x="255141" y="225859"/>
                      <a:pt x="254536" y="225510"/>
                    </a:cubicBezTo>
                    <a:lnTo>
                      <a:pt x="237314" y="215573"/>
                    </a:lnTo>
                    <a:lnTo>
                      <a:pt x="236402" y="216736"/>
                    </a:lnTo>
                    <a:cubicBezTo>
                      <a:pt x="230657" y="224027"/>
                      <a:pt x="224048" y="230636"/>
                      <a:pt x="216757" y="236381"/>
                    </a:cubicBezTo>
                    <a:lnTo>
                      <a:pt x="215594" y="237293"/>
                    </a:lnTo>
                    <a:lnTo>
                      <a:pt x="225531" y="254515"/>
                    </a:lnTo>
                    <a:cubicBezTo>
                      <a:pt x="226631" y="256416"/>
                      <a:pt x="225977" y="258860"/>
                      <a:pt x="224076" y="259954"/>
                    </a:cubicBezTo>
                    <a:lnTo>
                      <a:pt x="204368" y="271333"/>
                    </a:lnTo>
                    <a:cubicBezTo>
                      <a:pt x="203762" y="271681"/>
                      <a:pt x="203073" y="271869"/>
                      <a:pt x="202383" y="271869"/>
                    </a:cubicBezTo>
                    <a:cubicBezTo>
                      <a:pt x="200963" y="271869"/>
                      <a:pt x="199640" y="271103"/>
                      <a:pt x="198929" y="269877"/>
                    </a:cubicBezTo>
                    <a:lnTo>
                      <a:pt x="189013" y="252697"/>
                    </a:lnTo>
                    <a:lnTo>
                      <a:pt x="187641" y="253247"/>
                    </a:lnTo>
                    <a:cubicBezTo>
                      <a:pt x="178936" y="256743"/>
                      <a:pt x="169897" y="259188"/>
                      <a:pt x="160788" y="260504"/>
                    </a:cubicBezTo>
                    <a:lnTo>
                      <a:pt x="159326" y="260713"/>
                    </a:lnTo>
                    <a:lnTo>
                      <a:pt x="159326" y="283902"/>
                    </a:lnTo>
                    <a:cubicBezTo>
                      <a:pt x="159326" y="286096"/>
                      <a:pt x="157536" y="287886"/>
                      <a:pt x="155343" y="287886"/>
                    </a:cubicBezTo>
                    <a:lnTo>
                      <a:pt x="132585" y="287886"/>
                    </a:lnTo>
                    <a:close/>
                    <a:moveTo>
                      <a:pt x="97215" y="243637"/>
                    </a:moveTo>
                    <a:cubicBezTo>
                      <a:pt x="97780" y="243637"/>
                      <a:pt x="98330" y="243756"/>
                      <a:pt x="98852" y="243992"/>
                    </a:cubicBezTo>
                    <a:cubicBezTo>
                      <a:pt x="109820" y="248944"/>
                      <a:pt x="121296" y="252036"/>
                      <a:pt x="132954" y="253199"/>
                    </a:cubicBezTo>
                    <a:cubicBezTo>
                      <a:pt x="135001" y="253401"/>
                      <a:pt x="136547" y="255107"/>
                      <a:pt x="136547" y="257161"/>
                    </a:cubicBezTo>
                    <a:lnTo>
                      <a:pt x="136547" y="279926"/>
                    </a:lnTo>
                    <a:lnTo>
                      <a:pt x="151339" y="279926"/>
                    </a:lnTo>
                    <a:lnTo>
                      <a:pt x="151339" y="257161"/>
                    </a:lnTo>
                    <a:cubicBezTo>
                      <a:pt x="151339" y="255107"/>
                      <a:pt x="152884" y="253401"/>
                      <a:pt x="154925" y="253199"/>
                    </a:cubicBezTo>
                    <a:cubicBezTo>
                      <a:pt x="166582" y="252043"/>
                      <a:pt x="178052" y="248944"/>
                      <a:pt x="189027" y="243992"/>
                    </a:cubicBezTo>
                    <a:cubicBezTo>
                      <a:pt x="189549" y="243756"/>
                      <a:pt x="190099" y="243637"/>
                      <a:pt x="190663" y="243637"/>
                    </a:cubicBezTo>
                    <a:cubicBezTo>
                      <a:pt x="192084" y="243637"/>
                      <a:pt x="193407" y="244403"/>
                      <a:pt x="194117" y="245629"/>
                    </a:cubicBezTo>
                    <a:lnTo>
                      <a:pt x="203825" y="262447"/>
                    </a:lnTo>
                    <a:lnTo>
                      <a:pt x="216632" y="255051"/>
                    </a:lnTo>
                    <a:lnTo>
                      <a:pt x="206910" y="238205"/>
                    </a:lnTo>
                    <a:cubicBezTo>
                      <a:pt x="205886" y="236430"/>
                      <a:pt x="206367" y="234187"/>
                      <a:pt x="208031" y="232983"/>
                    </a:cubicBezTo>
                    <a:cubicBezTo>
                      <a:pt x="217655" y="226040"/>
                      <a:pt x="226047" y="217641"/>
                      <a:pt x="232990" y="208024"/>
                    </a:cubicBezTo>
                    <a:cubicBezTo>
                      <a:pt x="233735" y="206986"/>
                      <a:pt x="234946" y="206374"/>
                      <a:pt x="236221" y="206374"/>
                    </a:cubicBezTo>
                    <a:cubicBezTo>
                      <a:pt x="236917" y="206374"/>
                      <a:pt x="237607" y="206562"/>
                      <a:pt x="238213" y="206910"/>
                    </a:cubicBezTo>
                    <a:lnTo>
                      <a:pt x="255058" y="216631"/>
                    </a:lnTo>
                    <a:lnTo>
                      <a:pt x="262454" y="203818"/>
                    </a:lnTo>
                    <a:lnTo>
                      <a:pt x="245636" y="194110"/>
                    </a:lnTo>
                    <a:cubicBezTo>
                      <a:pt x="243853" y="193087"/>
                      <a:pt x="243150" y="190893"/>
                      <a:pt x="243999" y="189020"/>
                    </a:cubicBezTo>
                    <a:cubicBezTo>
                      <a:pt x="248951" y="178052"/>
                      <a:pt x="252043" y="166582"/>
                      <a:pt x="253206" y="154925"/>
                    </a:cubicBezTo>
                    <a:cubicBezTo>
                      <a:pt x="253408" y="152877"/>
                      <a:pt x="255114" y="151338"/>
                      <a:pt x="257168" y="151338"/>
                    </a:cubicBezTo>
                    <a:lnTo>
                      <a:pt x="279933" y="151338"/>
                    </a:lnTo>
                    <a:lnTo>
                      <a:pt x="279933" y="143943"/>
                    </a:lnTo>
                    <a:cubicBezTo>
                      <a:pt x="279933" y="142056"/>
                      <a:pt x="279884" y="140113"/>
                      <a:pt x="279801" y="138177"/>
                    </a:cubicBezTo>
                    <a:lnTo>
                      <a:pt x="279724" y="136547"/>
                    </a:lnTo>
                    <a:lnTo>
                      <a:pt x="238693" y="136547"/>
                    </a:lnTo>
                    <a:lnTo>
                      <a:pt x="238797" y="138351"/>
                    </a:lnTo>
                    <a:cubicBezTo>
                      <a:pt x="238909" y="140259"/>
                      <a:pt x="238964" y="142146"/>
                      <a:pt x="238964" y="143943"/>
                    </a:cubicBezTo>
                    <a:cubicBezTo>
                      <a:pt x="238964" y="159974"/>
                      <a:pt x="234898" y="175823"/>
                      <a:pt x="227203" y="189772"/>
                    </a:cubicBezTo>
                    <a:cubicBezTo>
                      <a:pt x="226499" y="191039"/>
                      <a:pt x="225162" y="191833"/>
                      <a:pt x="223714" y="191833"/>
                    </a:cubicBezTo>
                    <a:cubicBezTo>
                      <a:pt x="223045" y="191833"/>
                      <a:pt x="222384" y="191659"/>
                      <a:pt x="221792" y="191339"/>
                    </a:cubicBezTo>
                    <a:cubicBezTo>
                      <a:pt x="220858" y="190823"/>
                      <a:pt x="220183" y="189981"/>
                      <a:pt x="219891" y="188957"/>
                    </a:cubicBezTo>
                    <a:cubicBezTo>
                      <a:pt x="219598" y="187933"/>
                      <a:pt x="219717" y="186861"/>
                      <a:pt x="220232" y="185928"/>
                    </a:cubicBezTo>
                    <a:cubicBezTo>
                      <a:pt x="227279" y="173149"/>
                      <a:pt x="231005" y="158636"/>
                      <a:pt x="231005" y="143943"/>
                    </a:cubicBezTo>
                    <a:cubicBezTo>
                      <a:pt x="231005" y="123253"/>
                      <a:pt x="223589" y="103176"/>
                      <a:pt x="210127" y="87396"/>
                    </a:cubicBezTo>
                    <a:lnTo>
                      <a:pt x="208727" y="85753"/>
                    </a:lnTo>
                    <a:lnTo>
                      <a:pt x="170127" y="138393"/>
                    </a:lnTo>
                    <a:lnTo>
                      <a:pt x="170259" y="139117"/>
                    </a:lnTo>
                    <a:cubicBezTo>
                      <a:pt x="170552" y="140698"/>
                      <a:pt x="170698" y="142327"/>
                      <a:pt x="170698" y="143943"/>
                    </a:cubicBezTo>
                    <a:cubicBezTo>
                      <a:pt x="170698" y="158685"/>
                      <a:pt x="158699" y="170684"/>
                      <a:pt x="143957" y="170684"/>
                    </a:cubicBezTo>
                    <a:cubicBezTo>
                      <a:pt x="129214" y="170684"/>
                      <a:pt x="117216" y="158685"/>
                      <a:pt x="117216" y="143943"/>
                    </a:cubicBezTo>
                    <a:cubicBezTo>
                      <a:pt x="117216" y="129200"/>
                      <a:pt x="129214" y="117202"/>
                      <a:pt x="143957" y="117202"/>
                    </a:cubicBezTo>
                    <a:cubicBezTo>
                      <a:pt x="145579" y="117202"/>
                      <a:pt x="147202" y="117348"/>
                      <a:pt x="148783" y="117640"/>
                    </a:cubicBezTo>
                    <a:lnTo>
                      <a:pt x="149507" y="117773"/>
                    </a:lnTo>
                    <a:lnTo>
                      <a:pt x="202147" y="79165"/>
                    </a:lnTo>
                    <a:lnTo>
                      <a:pt x="200510" y="77765"/>
                    </a:lnTo>
                    <a:cubicBezTo>
                      <a:pt x="184807" y="64304"/>
                      <a:pt x="164723" y="56895"/>
                      <a:pt x="143950" y="56895"/>
                    </a:cubicBezTo>
                    <a:cubicBezTo>
                      <a:pt x="95948" y="56895"/>
                      <a:pt x="56902" y="95948"/>
                      <a:pt x="56902" y="143943"/>
                    </a:cubicBezTo>
                    <a:cubicBezTo>
                      <a:pt x="56902" y="191938"/>
                      <a:pt x="95955" y="230991"/>
                      <a:pt x="143950" y="230991"/>
                    </a:cubicBezTo>
                    <a:cubicBezTo>
                      <a:pt x="158637" y="230991"/>
                      <a:pt x="173156" y="227265"/>
                      <a:pt x="185935" y="220218"/>
                    </a:cubicBezTo>
                    <a:cubicBezTo>
                      <a:pt x="186520" y="219890"/>
                      <a:pt x="187188" y="219723"/>
                      <a:pt x="187850" y="219723"/>
                    </a:cubicBezTo>
                    <a:cubicBezTo>
                      <a:pt x="189306" y="219723"/>
                      <a:pt x="190643" y="220510"/>
                      <a:pt x="191346" y="221785"/>
                    </a:cubicBezTo>
                    <a:cubicBezTo>
                      <a:pt x="191861" y="222718"/>
                      <a:pt x="191980" y="223790"/>
                      <a:pt x="191687" y="224814"/>
                    </a:cubicBezTo>
                    <a:cubicBezTo>
                      <a:pt x="191395" y="225838"/>
                      <a:pt x="190719" y="226680"/>
                      <a:pt x="189786" y="227196"/>
                    </a:cubicBezTo>
                    <a:cubicBezTo>
                      <a:pt x="175830" y="234891"/>
                      <a:pt x="159988" y="238958"/>
                      <a:pt x="143957" y="238958"/>
                    </a:cubicBezTo>
                    <a:cubicBezTo>
                      <a:pt x="91568" y="238958"/>
                      <a:pt x="48942" y="196332"/>
                      <a:pt x="48942" y="143943"/>
                    </a:cubicBezTo>
                    <a:cubicBezTo>
                      <a:pt x="48942" y="142153"/>
                      <a:pt x="48998" y="140266"/>
                      <a:pt x="49109" y="138344"/>
                    </a:cubicBezTo>
                    <a:lnTo>
                      <a:pt x="49213" y="136540"/>
                    </a:lnTo>
                    <a:lnTo>
                      <a:pt x="8183" y="136540"/>
                    </a:lnTo>
                    <a:lnTo>
                      <a:pt x="8113" y="138170"/>
                    </a:lnTo>
                    <a:cubicBezTo>
                      <a:pt x="8022" y="140127"/>
                      <a:pt x="7981" y="142069"/>
                      <a:pt x="7981" y="143943"/>
                    </a:cubicBezTo>
                    <a:lnTo>
                      <a:pt x="7981" y="151338"/>
                    </a:lnTo>
                    <a:lnTo>
                      <a:pt x="30745" y="151338"/>
                    </a:lnTo>
                    <a:cubicBezTo>
                      <a:pt x="32800" y="151338"/>
                      <a:pt x="34506" y="152884"/>
                      <a:pt x="34708" y="154925"/>
                    </a:cubicBezTo>
                    <a:cubicBezTo>
                      <a:pt x="35864" y="166582"/>
                      <a:pt x="38963" y="178059"/>
                      <a:pt x="43914" y="189027"/>
                    </a:cubicBezTo>
                    <a:cubicBezTo>
                      <a:pt x="44757" y="190900"/>
                      <a:pt x="44053" y="193087"/>
                      <a:pt x="42278" y="194117"/>
                    </a:cubicBezTo>
                    <a:lnTo>
                      <a:pt x="25460" y="203825"/>
                    </a:lnTo>
                    <a:lnTo>
                      <a:pt x="32856" y="216638"/>
                    </a:lnTo>
                    <a:lnTo>
                      <a:pt x="49701" y="206917"/>
                    </a:lnTo>
                    <a:cubicBezTo>
                      <a:pt x="50307" y="206569"/>
                      <a:pt x="50996" y="206381"/>
                      <a:pt x="51693" y="206381"/>
                    </a:cubicBezTo>
                    <a:cubicBezTo>
                      <a:pt x="52967" y="206381"/>
                      <a:pt x="54179" y="207000"/>
                      <a:pt x="54924" y="208031"/>
                    </a:cubicBezTo>
                    <a:cubicBezTo>
                      <a:pt x="61867" y="217648"/>
                      <a:pt x="70265" y="226047"/>
                      <a:pt x="79882" y="232990"/>
                    </a:cubicBezTo>
                    <a:cubicBezTo>
                      <a:pt x="81547" y="234187"/>
                      <a:pt x="82027" y="236437"/>
                      <a:pt x="81004" y="238212"/>
                    </a:cubicBezTo>
                    <a:lnTo>
                      <a:pt x="71282" y="255058"/>
                    </a:lnTo>
                    <a:lnTo>
                      <a:pt x="84088" y="262454"/>
                    </a:lnTo>
                    <a:lnTo>
                      <a:pt x="93796" y="245636"/>
                    </a:lnTo>
                    <a:cubicBezTo>
                      <a:pt x="94506" y="244410"/>
                      <a:pt x="95829" y="243644"/>
                      <a:pt x="97250" y="243644"/>
                    </a:cubicBezTo>
                    <a:close/>
                    <a:moveTo>
                      <a:pt x="143936" y="125168"/>
                    </a:moveTo>
                    <a:cubicBezTo>
                      <a:pt x="133581" y="125168"/>
                      <a:pt x="125161" y="133588"/>
                      <a:pt x="125161" y="143943"/>
                    </a:cubicBezTo>
                    <a:cubicBezTo>
                      <a:pt x="125161" y="154298"/>
                      <a:pt x="133581" y="162717"/>
                      <a:pt x="143936" y="162717"/>
                    </a:cubicBezTo>
                    <a:cubicBezTo>
                      <a:pt x="154291" y="162717"/>
                      <a:pt x="162710" y="154298"/>
                      <a:pt x="162710" y="143943"/>
                    </a:cubicBezTo>
                    <a:cubicBezTo>
                      <a:pt x="162710" y="142153"/>
                      <a:pt x="162460" y="140377"/>
                      <a:pt x="161958" y="138671"/>
                    </a:cubicBezTo>
                    <a:cubicBezTo>
                      <a:pt x="161610" y="137487"/>
                      <a:pt x="161840" y="136192"/>
                      <a:pt x="162571" y="135196"/>
                    </a:cubicBezTo>
                    <a:lnTo>
                      <a:pt x="183219" y="107041"/>
                    </a:lnTo>
                    <a:lnTo>
                      <a:pt x="180830" y="104653"/>
                    </a:lnTo>
                    <a:lnTo>
                      <a:pt x="152676" y="125301"/>
                    </a:lnTo>
                    <a:cubicBezTo>
                      <a:pt x="151986" y="125802"/>
                      <a:pt x="151171" y="126073"/>
                      <a:pt x="150322" y="126073"/>
                    </a:cubicBezTo>
                    <a:cubicBezTo>
                      <a:pt x="149946" y="126073"/>
                      <a:pt x="149570" y="126018"/>
                      <a:pt x="149208" y="125913"/>
                    </a:cubicBezTo>
                    <a:cubicBezTo>
                      <a:pt x="147501" y="125412"/>
                      <a:pt x="145726" y="125161"/>
                      <a:pt x="143936" y="125161"/>
                    </a:cubicBezTo>
                    <a:close/>
                    <a:moveTo>
                      <a:pt x="143936" y="48928"/>
                    </a:moveTo>
                    <a:cubicBezTo>
                      <a:pt x="190002" y="48928"/>
                      <a:pt x="229341" y="81839"/>
                      <a:pt x="237467" y="127174"/>
                    </a:cubicBezTo>
                    <a:lnTo>
                      <a:pt x="237718" y="128581"/>
                    </a:lnTo>
                    <a:lnTo>
                      <a:pt x="279000" y="128581"/>
                    </a:lnTo>
                    <a:lnTo>
                      <a:pt x="278735" y="126645"/>
                    </a:lnTo>
                    <a:cubicBezTo>
                      <a:pt x="276597" y="110885"/>
                      <a:pt x="271590" y="95642"/>
                      <a:pt x="263860" y="81331"/>
                    </a:cubicBezTo>
                    <a:lnTo>
                      <a:pt x="263025" y="79785"/>
                    </a:lnTo>
                    <a:lnTo>
                      <a:pt x="244473" y="90495"/>
                    </a:lnTo>
                    <a:cubicBezTo>
                      <a:pt x="243867" y="90843"/>
                      <a:pt x="243178" y="91032"/>
                      <a:pt x="242488" y="91032"/>
                    </a:cubicBezTo>
                    <a:cubicBezTo>
                      <a:pt x="241068" y="91032"/>
                      <a:pt x="239744" y="90265"/>
                      <a:pt x="239034" y="89040"/>
                    </a:cubicBezTo>
                    <a:cubicBezTo>
                      <a:pt x="238505" y="88121"/>
                      <a:pt x="238359" y="87048"/>
                      <a:pt x="238637" y="86017"/>
                    </a:cubicBezTo>
                    <a:cubicBezTo>
                      <a:pt x="238916" y="84987"/>
                      <a:pt x="239570" y="84130"/>
                      <a:pt x="240490" y="83601"/>
                    </a:cubicBezTo>
                    <a:lnTo>
                      <a:pt x="258944" y="72946"/>
                    </a:lnTo>
                    <a:lnTo>
                      <a:pt x="257962" y="71435"/>
                    </a:lnTo>
                    <a:cubicBezTo>
                      <a:pt x="247252" y="55021"/>
                      <a:pt x="232885" y="40676"/>
                      <a:pt x="216423" y="29952"/>
                    </a:cubicBezTo>
                    <a:lnTo>
                      <a:pt x="214911" y="28970"/>
                    </a:lnTo>
                    <a:lnTo>
                      <a:pt x="204278" y="47389"/>
                    </a:lnTo>
                    <a:cubicBezTo>
                      <a:pt x="203567" y="48615"/>
                      <a:pt x="202244" y="49381"/>
                      <a:pt x="200823" y="49381"/>
                    </a:cubicBezTo>
                    <a:cubicBezTo>
                      <a:pt x="200127" y="49381"/>
                      <a:pt x="199445" y="49193"/>
                      <a:pt x="198839" y="48844"/>
                    </a:cubicBezTo>
                    <a:cubicBezTo>
                      <a:pt x="197920" y="48315"/>
                      <a:pt x="197258" y="47452"/>
                      <a:pt x="196987" y="46428"/>
                    </a:cubicBezTo>
                    <a:cubicBezTo>
                      <a:pt x="196708" y="45397"/>
                      <a:pt x="196854" y="44325"/>
                      <a:pt x="197383" y="43406"/>
                    </a:cubicBezTo>
                    <a:lnTo>
                      <a:pt x="208066" y="24896"/>
                    </a:lnTo>
                    <a:lnTo>
                      <a:pt x="206520" y="24060"/>
                    </a:lnTo>
                    <a:cubicBezTo>
                      <a:pt x="188567" y="14366"/>
                      <a:pt x="169451" y="8997"/>
                      <a:pt x="149702" y="8099"/>
                    </a:cubicBezTo>
                    <a:lnTo>
                      <a:pt x="147919" y="8015"/>
                    </a:lnTo>
                    <a:lnTo>
                      <a:pt x="147919" y="30146"/>
                    </a:lnTo>
                    <a:cubicBezTo>
                      <a:pt x="147919" y="32340"/>
                      <a:pt x="146130" y="34130"/>
                      <a:pt x="143936" y="34130"/>
                    </a:cubicBezTo>
                    <a:cubicBezTo>
                      <a:pt x="141742" y="34130"/>
                      <a:pt x="139953" y="32340"/>
                      <a:pt x="139953" y="30146"/>
                    </a:cubicBezTo>
                    <a:lnTo>
                      <a:pt x="139953" y="8015"/>
                    </a:lnTo>
                    <a:lnTo>
                      <a:pt x="138170" y="8099"/>
                    </a:lnTo>
                    <a:cubicBezTo>
                      <a:pt x="118699" y="8983"/>
                      <a:pt x="99047" y="14506"/>
                      <a:pt x="81352" y="24060"/>
                    </a:cubicBezTo>
                    <a:lnTo>
                      <a:pt x="79806" y="24896"/>
                    </a:lnTo>
                    <a:lnTo>
                      <a:pt x="90488" y="43399"/>
                    </a:lnTo>
                    <a:cubicBezTo>
                      <a:pt x="91018" y="44318"/>
                      <a:pt x="91164" y="45390"/>
                      <a:pt x="90885" y="46421"/>
                    </a:cubicBezTo>
                    <a:cubicBezTo>
                      <a:pt x="90614" y="47452"/>
                      <a:pt x="89952" y="48308"/>
                      <a:pt x="89033" y="48837"/>
                    </a:cubicBezTo>
                    <a:cubicBezTo>
                      <a:pt x="88427" y="49186"/>
                      <a:pt x="87738" y="49374"/>
                      <a:pt x="87048" y="49374"/>
                    </a:cubicBezTo>
                    <a:cubicBezTo>
                      <a:pt x="85627" y="49374"/>
                      <a:pt x="84304" y="48608"/>
                      <a:pt x="83594" y="47382"/>
                    </a:cubicBezTo>
                    <a:lnTo>
                      <a:pt x="72960" y="28963"/>
                    </a:lnTo>
                    <a:lnTo>
                      <a:pt x="71449" y="29945"/>
                    </a:lnTo>
                    <a:cubicBezTo>
                      <a:pt x="54987" y="40669"/>
                      <a:pt x="40620" y="55014"/>
                      <a:pt x="29910" y="71428"/>
                    </a:cubicBezTo>
                    <a:lnTo>
                      <a:pt x="28928" y="72939"/>
                    </a:lnTo>
                    <a:lnTo>
                      <a:pt x="47389" y="83594"/>
                    </a:lnTo>
                    <a:cubicBezTo>
                      <a:pt x="48308" y="84123"/>
                      <a:pt x="48970" y="84987"/>
                      <a:pt x="49241" y="86010"/>
                    </a:cubicBezTo>
                    <a:cubicBezTo>
                      <a:pt x="49520" y="87041"/>
                      <a:pt x="49374" y="88114"/>
                      <a:pt x="48845" y="89033"/>
                    </a:cubicBezTo>
                    <a:cubicBezTo>
                      <a:pt x="48134" y="90258"/>
                      <a:pt x="46811" y="91025"/>
                      <a:pt x="45390" y="91025"/>
                    </a:cubicBezTo>
                    <a:cubicBezTo>
                      <a:pt x="44694" y="91025"/>
                      <a:pt x="44012" y="90837"/>
                      <a:pt x="43406" y="90488"/>
                    </a:cubicBezTo>
                    <a:lnTo>
                      <a:pt x="24854" y="79778"/>
                    </a:lnTo>
                    <a:lnTo>
                      <a:pt x="24018" y="81324"/>
                    </a:lnTo>
                    <a:cubicBezTo>
                      <a:pt x="16289" y="95635"/>
                      <a:pt x="11282" y="110878"/>
                      <a:pt x="9143" y="126638"/>
                    </a:cubicBezTo>
                    <a:lnTo>
                      <a:pt x="8879" y="128574"/>
                    </a:lnTo>
                    <a:lnTo>
                      <a:pt x="50161" y="128574"/>
                    </a:lnTo>
                    <a:lnTo>
                      <a:pt x="50411" y="127167"/>
                    </a:lnTo>
                    <a:cubicBezTo>
                      <a:pt x="54283" y="105384"/>
                      <a:pt x="65808" y="85502"/>
                      <a:pt x="82863" y="71191"/>
                    </a:cubicBezTo>
                    <a:cubicBezTo>
                      <a:pt x="99973" y="56832"/>
                      <a:pt x="121665" y="48921"/>
                      <a:pt x="143950" y="48921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64">
                <a:extLst>
                  <a:ext uri="{FF2B5EF4-FFF2-40B4-BE49-F238E27FC236}">
                    <a16:creationId xmlns:a16="http://schemas.microsoft.com/office/drawing/2014/main" id="{FF8B2B48-4643-AC8A-4E6B-FAB9C2B92D0F}"/>
                  </a:ext>
                </a:extLst>
              </p:cNvPr>
              <p:cNvSpPr/>
              <p:nvPr/>
            </p:nvSpPr>
            <p:spPr>
              <a:xfrm>
                <a:off x="7893153" y="1559519"/>
                <a:ext cx="7966" cy="7966"/>
              </a:xfrm>
              <a:custGeom>
                <a:avLst/>
                <a:gdLst>
                  <a:gd name="connsiteX0" fmla="*/ 7967 w 7966"/>
                  <a:gd name="connsiteY0" fmla="*/ 3983 h 7966"/>
                  <a:gd name="connsiteX1" fmla="*/ 3983 w 7966"/>
                  <a:gd name="connsiteY1" fmla="*/ 7967 h 7966"/>
                  <a:gd name="connsiteX2" fmla="*/ 0 w 7966"/>
                  <a:gd name="connsiteY2" fmla="*/ 3983 h 7966"/>
                  <a:gd name="connsiteX3" fmla="*/ 3983 w 7966"/>
                  <a:gd name="connsiteY3" fmla="*/ 0 h 7966"/>
                  <a:gd name="connsiteX4" fmla="*/ 7967 w 7966"/>
                  <a:gd name="connsiteY4" fmla="*/ 3983 h 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6" h="7966">
                    <a:moveTo>
                      <a:pt x="7967" y="3983"/>
                    </a:moveTo>
                    <a:cubicBezTo>
                      <a:pt x="7967" y="6183"/>
                      <a:pt x="6183" y="7967"/>
                      <a:pt x="3983" y="7967"/>
                    </a:cubicBezTo>
                    <a:cubicBezTo>
                      <a:pt x="1783" y="7967"/>
                      <a:pt x="0" y="6183"/>
                      <a:pt x="0" y="3983"/>
                    </a:cubicBezTo>
                    <a:cubicBezTo>
                      <a:pt x="0" y="1783"/>
                      <a:pt x="1783" y="0"/>
                      <a:pt x="3983" y="0"/>
                    </a:cubicBezTo>
                    <a:cubicBezTo>
                      <a:pt x="6183" y="0"/>
                      <a:pt x="7967" y="1783"/>
                      <a:pt x="7967" y="3983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078CAC96-AE62-C2F7-575C-4D79314F8717}"/>
              </a:ext>
            </a:extLst>
          </p:cNvPr>
          <p:cNvGrpSpPr/>
          <p:nvPr/>
        </p:nvGrpSpPr>
        <p:grpSpPr>
          <a:xfrm>
            <a:off x="7518006" y="2759852"/>
            <a:ext cx="1452738" cy="1757164"/>
            <a:chOff x="6340134" y="2759852"/>
            <a:chExt cx="1452738" cy="1757164"/>
          </a:xfrm>
        </p:grpSpPr>
        <p:sp>
          <p:nvSpPr>
            <p:cNvPr id="28" name="Content Placeholder 18">
              <a:extLst>
                <a:ext uri="{FF2B5EF4-FFF2-40B4-BE49-F238E27FC236}">
                  <a16:creationId xmlns:a16="http://schemas.microsoft.com/office/drawing/2014/main" id="{8D8D5452-6910-DE91-DCE0-FE9A324C37CB}"/>
                </a:ext>
              </a:extLst>
            </p:cNvPr>
            <p:cNvSpPr txBox="1">
              <a:spLocks/>
            </p:cNvSpPr>
            <p:nvPr/>
          </p:nvSpPr>
          <p:spPr>
            <a:xfrm>
              <a:off x="6340134" y="3439798"/>
              <a:ext cx="1452738" cy="107721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Fulfilling the needs with a click of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a button</a:t>
              </a:r>
            </a:p>
          </p:txBody>
        </p:sp>
        <p:cxnSp>
          <p:nvCxnSpPr>
            <p:cNvPr id="29" name="Straight Connector 44">
              <a:extLst>
                <a:ext uri="{FF2B5EF4-FFF2-40B4-BE49-F238E27FC236}">
                  <a16:creationId xmlns:a16="http://schemas.microsoft.com/office/drawing/2014/main" id="{92625F0F-F7D7-133D-E6B8-2EB4D6BE1DED}"/>
                </a:ext>
              </a:extLst>
            </p:cNvPr>
            <p:cNvCxnSpPr>
              <a:cxnSpLocks/>
            </p:cNvCxnSpPr>
            <p:nvPr/>
          </p:nvCxnSpPr>
          <p:spPr>
            <a:xfrm>
              <a:off x="6787103" y="3419921"/>
              <a:ext cx="558800" cy="0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65">
              <a:extLst>
                <a:ext uri="{FF2B5EF4-FFF2-40B4-BE49-F238E27FC236}">
                  <a16:creationId xmlns:a16="http://schemas.microsoft.com/office/drawing/2014/main" id="{BF620091-FB01-969A-33AC-51FE3A60D937}"/>
                </a:ext>
              </a:extLst>
            </p:cNvPr>
            <p:cNvGrpSpPr/>
            <p:nvPr/>
          </p:nvGrpSpPr>
          <p:grpSpPr>
            <a:xfrm>
              <a:off x="6856904" y="2759852"/>
              <a:ext cx="419198" cy="490399"/>
              <a:chOff x="3828344" y="4132236"/>
              <a:chExt cx="243045" cy="284328"/>
            </a:xfrm>
          </p:grpSpPr>
          <p:sp>
            <p:nvSpPr>
              <p:cNvPr id="31" name="Freeform: Shape 66">
                <a:extLst>
                  <a:ext uri="{FF2B5EF4-FFF2-40B4-BE49-F238E27FC236}">
                    <a16:creationId xmlns:a16="http://schemas.microsoft.com/office/drawing/2014/main" id="{532B8C76-6B2F-D6C8-163B-F64F61BE2B40}"/>
                  </a:ext>
                </a:extLst>
              </p:cNvPr>
              <p:cNvSpPr/>
              <p:nvPr/>
            </p:nvSpPr>
            <p:spPr>
              <a:xfrm>
                <a:off x="3828344" y="4132250"/>
                <a:ext cx="243045" cy="284314"/>
              </a:xfrm>
              <a:custGeom>
                <a:avLst/>
                <a:gdLst>
                  <a:gd name="connsiteX0" fmla="*/ 233132 w 243045"/>
                  <a:gd name="connsiteY0" fmla="*/ 155615 h 284314"/>
                  <a:gd name="connsiteX1" fmla="*/ 215639 w 243045"/>
                  <a:gd name="connsiteY1" fmla="*/ 150831 h 284314"/>
                  <a:gd name="connsiteX2" fmla="*/ 215026 w 243045"/>
                  <a:gd name="connsiteY2" fmla="*/ 150915 h 284314"/>
                  <a:gd name="connsiteX3" fmla="*/ 205708 w 243045"/>
                  <a:gd name="connsiteY3" fmla="*/ 126402 h 284314"/>
                  <a:gd name="connsiteX4" fmla="*/ 188494 w 243045"/>
                  <a:gd name="connsiteY4" fmla="*/ 121604 h 284314"/>
                  <a:gd name="connsiteX5" fmla="*/ 179657 w 243045"/>
                  <a:gd name="connsiteY5" fmla="*/ 95350 h 284314"/>
                  <a:gd name="connsiteX6" fmla="*/ 164030 w 243045"/>
                  <a:gd name="connsiteY6" fmla="*/ 90441 h 284314"/>
                  <a:gd name="connsiteX7" fmla="*/ 203431 w 243045"/>
                  <a:gd name="connsiteY7" fmla="*/ 37648 h 284314"/>
                  <a:gd name="connsiteX8" fmla="*/ 197909 w 243045"/>
                  <a:gd name="connsiteY8" fmla="*/ 4932 h 284314"/>
                  <a:gd name="connsiteX9" fmla="*/ 164984 w 243045"/>
                  <a:gd name="connsiteY9" fmla="*/ 8929 h 284314"/>
                  <a:gd name="connsiteX10" fmla="*/ 125847 w 243045"/>
                  <a:gd name="connsiteY10" fmla="*/ 60747 h 284314"/>
                  <a:gd name="connsiteX11" fmla="*/ 126683 w 243045"/>
                  <a:gd name="connsiteY11" fmla="*/ 66722 h 284314"/>
                  <a:gd name="connsiteX12" fmla="*/ 132658 w 243045"/>
                  <a:gd name="connsiteY12" fmla="*/ 65886 h 284314"/>
                  <a:gd name="connsiteX13" fmla="*/ 171808 w 243045"/>
                  <a:gd name="connsiteY13" fmla="*/ 14047 h 284314"/>
                  <a:gd name="connsiteX14" fmla="*/ 192804 w 243045"/>
                  <a:gd name="connsiteY14" fmla="*/ 11763 h 284314"/>
                  <a:gd name="connsiteX15" fmla="*/ 196586 w 243045"/>
                  <a:gd name="connsiteY15" fmla="*/ 32536 h 284314"/>
                  <a:gd name="connsiteX16" fmla="*/ 135840 w 243045"/>
                  <a:gd name="connsiteY16" fmla="*/ 113930 h 284314"/>
                  <a:gd name="connsiteX17" fmla="*/ 135840 w 243045"/>
                  <a:gd name="connsiteY17" fmla="*/ 113930 h 284314"/>
                  <a:gd name="connsiteX18" fmla="*/ 133069 w 243045"/>
                  <a:gd name="connsiteY18" fmla="*/ 117642 h 284314"/>
                  <a:gd name="connsiteX19" fmla="*/ 133939 w 243045"/>
                  <a:gd name="connsiteY19" fmla="*/ 123617 h 284314"/>
                  <a:gd name="connsiteX20" fmla="*/ 139914 w 243045"/>
                  <a:gd name="connsiteY20" fmla="*/ 122746 h 284314"/>
                  <a:gd name="connsiteX21" fmla="*/ 153445 w 243045"/>
                  <a:gd name="connsiteY21" fmla="*/ 104612 h 284314"/>
                  <a:gd name="connsiteX22" fmla="*/ 153556 w 243045"/>
                  <a:gd name="connsiteY22" fmla="*/ 104459 h 284314"/>
                  <a:gd name="connsiteX23" fmla="*/ 174552 w 243045"/>
                  <a:gd name="connsiteY23" fmla="*/ 102175 h 284314"/>
                  <a:gd name="connsiteX24" fmla="*/ 178334 w 243045"/>
                  <a:gd name="connsiteY24" fmla="*/ 122948 h 284314"/>
                  <a:gd name="connsiteX25" fmla="*/ 172776 w 243045"/>
                  <a:gd name="connsiteY25" fmla="*/ 130392 h 284314"/>
                  <a:gd name="connsiteX26" fmla="*/ 172776 w 243045"/>
                  <a:gd name="connsiteY26" fmla="*/ 130392 h 284314"/>
                  <a:gd name="connsiteX27" fmla="*/ 153995 w 243045"/>
                  <a:gd name="connsiteY27" fmla="*/ 155560 h 284314"/>
                  <a:gd name="connsiteX28" fmla="*/ 154865 w 243045"/>
                  <a:gd name="connsiteY28" fmla="*/ 161535 h 284314"/>
                  <a:gd name="connsiteX29" fmla="*/ 160840 w 243045"/>
                  <a:gd name="connsiteY29" fmla="*/ 160664 h 284314"/>
                  <a:gd name="connsiteX30" fmla="*/ 173981 w 243045"/>
                  <a:gd name="connsiteY30" fmla="*/ 143060 h 284314"/>
                  <a:gd name="connsiteX31" fmla="*/ 173981 w 243045"/>
                  <a:gd name="connsiteY31" fmla="*/ 143060 h 284314"/>
                  <a:gd name="connsiteX32" fmla="*/ 179629 w 243045"/>
                  <a:gd name="connsiteY32" fmla="*/ 135490 h 284314"/>
                  <a:gd name="connsiteX33" fmla="*/ 200618 w 243045"/>
                  <a:gd name="connsiteY33" fmla="*/ 133213 h 284314"/>
                  <a:gd name="connsiteX34" fmla="*/ 204399 w 243045"/>
                  <a:gd name="connsiteY34" fmla="*/ 153986 h 284314"/>
                  <a:gd name="connsiteX35" fmla="*/ 189866 w 243045"/>
                  <a:gd name="connsiteY35" fmla="*/ 173464 h 284314"/>
                  <a:gd name="connsiteX36" fmla="*/ 180269 w 243045"/>
                  <a:gd name="connsiteY36" fmla="*/ 186319 h 284314"/>
                  <a:gd name="connsiteX37" fmla="*/ 181140 w 243045"/>
                  <a:gd name="connsiteY37" fmla="*/ 192294 h 284314"/>
                  <a:gd name="connsiteX38" fmla="*/ 187115 w 243045"/>
                  <a:gd name="connsiteY38" fmla="*/ 191424 h 284314"/>
                  <a:gd name="connsiteX39" fmla="*/ 192115 w 243045"/>
                  <a:gd name="connsiteY39" fmla="*/ 184724 h 284314"/>
                  <a:gd name="connsiteX40" fmla="*/ 192115 w 243045"/>
                  <a:gd name="connsiteY40" fmla="*/ 184724 h 284314"/>
                  <a:gd name="connsiteX41" fmla="*/ 200235 w 243045"/>
                  <a:gd name="connsiteY41" fmla="*/ 173840 h 284314"/>
                  <a:gd name="connsiteX42" fmla="*/ 207052 w 243045"/>
                  <a:gd name="connsiteY42" fmla="*/ 164703 h 284314"/>
                  <a:gd name="connsiteX43" fmla="*/ 216649 w 243045"/>
                  <a:gd name="connsiteY43" fmla="*/ 159271 h 284314"/>
                  <a:gd name="connsiteX44" fmla="*/ 228048 w 243045"/>
                  <a:gd name="connsiteY44" fmla="*/ 162419 h 284314"/>
                  <a:gd name="connsiteX45" fmla="*/ 231830 w 243045"/>
                  <a:gd name="connsiteY45" fmla="*/ 183192 h 284314"/>
                  <a:gd name="connsiteX46" fmla="*/ 188912 w 243045"/>
                  <a:gd name="connsiteY46" fmla="*/ 240706 h 284314"/>
                  <a:gd name="connsiteX47" fmla="*/ 91390 w 243045"/>
                  <a:gd name="connsiteY47" fmla="*/ 271208 h 284314"/>
                  <a:gd name="connsiteX48" fmla="*/ 34878 w 243045"/>
                  <a:gd name="connsiteY48" fmla="*/ 210985 h 284314"/>
                  <a:gd name="connsiteX49" fmla="*/ 8945 w 243045"/>
                  <a:gd name="connsiteY49" fmla="*/ 113421 h 284314"/>
                  <a:gd name="connsiteX50" fmla="*/ 8903 w 243045"/>
                  <a:gd name="connsiteY50" fmla="*/ 113275 h 284314"/>
                  <a:gd name="connsiteX51" fmla="*/ 20045 w 243045"/>
                  <a:gd name="connsiteY51" fmla="*/ 91214 h 284314"/>
                  <a:gd name="connsiteX52" fmla="*/ 30867 w 243045"/>
                  <a:gd name="connsiteY52" fmla="*/ 94048 h 284314"/>
                  <a:gd name="connsiteX53" fmla="*/ 61654 w 243045"/>
                  <a:gd name="connsiteY53" fmla="*/ 135901 h 284314"/>
                  <a:gd name="connsiteX54" fmla="*/ 70749 w 243045"/>
                  <a:gd name="connsiteY54" fmla="*/ 140588 h 284314"/>
                  <a:gd name="connsiteX55" fmla="*/ 70874 w 243045"/>
                  <a:gd name="connsiteY55" fmla="*/ 140588 h 284314"/>
                  <a:gd name="connsiteX56" fmla="*/ 79384 w 243045"/>
                  <a:gd name="connsiteY56" fmla="*/ 136430 h 284314"/>
                  <a:gd name="connsiteX57" fmla="*/ 115443 w 243045"/>
                  <a:gd name="connsiteY57" fmla="*/ 88686 h 284314"/>
                  <a:gd name="connsiteX58" fmla="*/ 114607 w 243045"/>
                  <a:gd name="connsiteY58" fmla="*/ 82711 h 284314"/>
                  <a:gd name="connsiteX59" fmla="*/ 108632 w 243045"/>
                  <a:gd name="connsiteY59" fmla="*/ 83547 h 284314"/>
                  <a:gd name="connsiteX60" fmla="*/ 72594 w 243045"/>
                  <a:gd name="connsiteY60" fmla="*/ 131263 h 284314"/>
                  <a:gd name="connsiteX61" fmla="*/ 70840 w 243045"/>
                  <a:gd name="connsiteY61" fmla="*/ 132064 h 284314"/>
                  <a:gd name="connsiteX62" fmla="*/ 68528 w 243045"/>
                  <a:gd name="connsiteY62" fmla="*/ 130852 h 284314"/>
                  <a:gd name="connsiteX63" fmla="*/ 37706 w 243045"/>
                  <a:gd name="connsiteY63" fmla="*/ 88950 h 284314"/>
                  <a:gd name="connsiteX64" fmla="*/ 37636 w 243045"/>
                  <a:gd name="connsiteY64" fmla="*/ 88860 h 284314"/>
                  <a:gd name="connsiteX65" fmla="*/ 16118 w 243045"/>
                  <a:gd name="connsiteY65" fmla="*/ 83651 h 284314"/>
                  <a:gd name="connsiteX66" fmla="*/ 714 w 243045"/>
                  <a:gd name="connsiteY66" fmla="*/ 115699 h 284314"/>
                  <a:gd name="connsiteX67" fmla="*/ 26633 w 243045"/>
                  <a:gd name="connsiteY67" fmla="*/ 213192 h 284314"/>
                  <a:gd name="connsiteX68" fmla="*/ 88681 w 243045"/>
                  <a:gd name="connsiteY68" fmla="*/ 279321 h 284314"/>
                  <a:gd name="connsiteX69" fmla="*/ 119169 w 243045"/>
                  <a:gd name="connsiteY69" fmla="*/ 284314 h 284314"/>
                  <a:gd name="connsiteX70" fmla="*/ 195750 w 243045"/>
                  <a:gd name="connsiteY70" fmla="*/ 245832 h 284314"/>
                  <a:gd name="connsiteX71" fmla="*/ 238668 w 243045"/>
                  <a:gd name="connsiteY71" fmla="*/ 188317 h 284314"/>
                  <a:gd name="connsiteX72" fmla="*/ 233153 w 243045"/>
                  <a:gd name="connsiteY72" fmla="*/ 155601 h 28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43045" h="284314">
                    <a:moveTo>
                      <a:pt x="233132" y="155615"/>
                    </a:moveTo>
                    <a:cubicBezTo>
                      <a:pt x="228035" y="151806"/>
                      <a:pt x="221816" y="150107"/>
                      <a:pt x="215639" y="150831"/>
                    </a:cubicBezTo>
                    <a:cubicBezTo>
                      <a:pt x="215430" y="150852"/>
                      <a:pt x="215228" y="150887"/>
                      <a:pt x="215026" y="150915"/>
                    </a:cubicBezTo>
                    <a:cubicBezTo>
                      <a:pt x="217053" y="142127"/>
                      <a:pt x="213682" y="132349"/>
                      <a:pt x="205708" y="126402"/>
                    </a:cubicBezTo>
                    <a:cubicBezTo>
                      <a:pt x="200520" y="122530"/>
                      <a:pt x="194343" y="120991"/>
                      <a:pt x="188494" y="121604"/>
                    </a:cubicBezTo>
                    <a:cubicBezTo>
                      <a:pt x="191426" y="112391"/>
                      <a:pt x="188160" y="101701"/>
                      <a:pt x="179657" y="95350"/>
                    </a:cubicBezTo>
                    <a:cubicBezTo>
                      <a:pt x="174942" y="91833"/>
                      <a:pt x="169399" y="90239"/>
                      <a:pt x="164030" y="90441"/>
                    </a:cubicBezTo>
                    <a:lnTo>
                      <a:pt x="203431" y="37648"/>
                    </a:lnTo>
                    <a:cubicBezTo>
                      <a:pt x="210987" y="27522"/>
                      <a:pt x="208515" y="12842"/>
                      <a:pt x="197909" y="4932"/>
                    </a:cubicBezTo>
                    <a:cubicBezTo>
                      <a:pt x="187310" y="-2979"/>
                      <a:pt x="172533" y="-1176"/>
                      <a:pt x="164984" y="8929"/>
                    </a:cubicBezTo>
                    <a:lnTo>
                      <a:pt x="125847" y="60747"/>
                    </a:lnTo>
                    <a:cubicBezTo>
                      <a:pt x="124426" y="62627"/>
                      <a:pt x="124802" y="65301"/>
                      <a:pt x="126683" y="66722"/>
                    </a:cubicBezTo>
                    <a:cubicBezTo>
                      <a:pt x="128563" y="68142"/>
                      <a:pt x="131237" y="67766"/>
                      <a:pt x="132658" y="65886"/>
                    </a:cubicBezTo>
                    <a:lnTo>
                      <a:pt x="171808" y="14047"/>
                    </a:lnTo>
                    <a:cubicBezTo>
                      <a:pt x="176551" y="7689"/>
                      <a:pt x="185973" y="6666"/>
                      <a:pt x="192804" y="11763"/>
                    </a:cubicBezTo>
                    <a:cubicBezTo>
                      <a:pt x="199636" y="16861"/>
                      <a:pt x="201335" y="26178"/>
                      <a:pt x="196586" y="32536"/>
                    </a:cubicBezTo>
                    <a:lnTo>
                      <a:pt x="135840" y="113930"/>
                    </a:lnTo>
                    <a:cubicBezTo>
                      <a:pt x="135840" y="113930"/>
                      <a:pt x="135840" y="113930"/>
                      <a:pt x="135840" y="113930"/>
                    </a:cubicBezTo>
                    <a:lnTo>
                      <a:pt x="133069" y="117642"/>
                    </a:lnTo>
                    <a:cubicBezTo>
                      <a:pt x="131662" y="119529"/>
                      <a:pt x="132045" y="122203"/>
                      <a:pt x="133939" y="123617"/>
                    </a:cubicBezTo>
                    <a:cubicBezTo>
                      <a:pt x="135826" y="125023"/>
                      <a:pt x="138500" y="124640"/>
                      <a:pt x="139914" y="122746"/>
                    </a:cubicBezTo>
                    <a:lnTo>
                      <a:pt x="153445" y="104612"/>
                    </a:lnTo>
                    <a:lnTo>
                      <a:pt x="153556" y="104459"/>
                    </a:lnTo>
                    <a:cubicBezTo>
                      <a:pt x="158299" y="98101"/>
                      <a:pt x="167721" y="97077"/>
                      <a:pt x="174552" y="102175"/>
                    </a:cubicBezTo>
                    <a:cubicBezTo>
                      <a:pt x="181384" y="107272"/>
                      <a:pt x="183083" y="116590"/>
                      <a:pt x="178334" y="122948"/>
                    </a:cubicBezTo>
                    <a:lnTo>
                      <a:pt x="172776" y="130392"/>
                    </a:lnTo>
                    <a:cubicBezTo>
                      <a:pt x="172776" y="130392"/>
                      <a:pt x="172776" y="130392"/>
                      <a:pt x="172776" y="130392"/>
                    </a:cubicBezTo>
                    <a:lnTo>
                      <a:pt x="153995" y="155560"/>
                    </a:lnTo>
                    <a:cubicBezTo>
                      <a:pt x="152588" y="157447"/>
                      <a:pt x="152971" y="160121"/>
                      <a:pt x="154865" y="161535"/>
                    </a:cubicBezTo>
                    <a:cubicBezTo>
                      <a:pt x="156753" y="162941"/>
                      <a:pt x="159427" y="162558"/>
                      <a:pt x="160840" y="160664"/>
                    </a:cubicBezTo>
                    <a:lnTo>
                      <a:pt x="173981" y="143060"/>
                    </a:lnTo>
                    <a:lnTo>
                      <a:pt x="173981" y="143060"/>
                    </a:lnTo>
                    <a:cubicBezTo>
                      <a:pt x="173981" y="143060"/>
                      <a:pt x="179629" y="135490"/>
                      <a:pt x="179629" y="135490"/>
                    </a:cubicBezTo>
                    <a:cubicBezTo>
                      <a:pt x="184378" y="129139"/>
                      <a:pt x="193786" y="128115"/>
                      <a:pt x="200618" y="133213"/>
                    </a:cubicBezTo>
                    <a:cubicBezTo>
                      <a:pt x="207449" y="138310"/>
                      <a:pt x="209149" y="147628"/>
                      <a:pt x="204399" y="153986"/>
                    </a:cubicBezTo>
                    <a:lnTo>
                      <a:pt x="189866" y="173464"/>
                    </a:lnTo>
                    <a:lnTo>
                      <a:pt x="180269" y="186319"/>
                    </a:lnTo>
                    <a:cubicBezTo>
                      <a:pt x="178863" y="188206"/>
                      <a:pt x="179246" y="190880"/>
                      <a:pt x="181140" y="192294"/>
                    </a:cubicBezTo>
                    <a:cubicBezTo>
                      <a:pt x="183027" y="193700"/>
                      <a:pt x="185701" y="193318"/>
                      <a:pt x="187115" y="191424"/>
                    </a:cubicBezTo>
                    <a:lnTo>
                      <a:pt x="192115" y="184724"/>
                    </a:lnTo>
                    <a:cubicBezTo>
                      <a:pt x="192115" y="184724"/>
                      <a:pt x="192115" y="184724"/>
                      <a:pt x="192115" y="184724"/>
                    </a:cubicBezTo>
                    <a:lnTo>
                      <a:pt x="200235" y="173840"/>
                    </a:lnTo>
                    <a:lnTo>
                      <a:pt x="207052" y="164703"/>
                    </a:lnTo>
                    <a:cubicBezTo>
                      <a:pt x="209323" y="161660"/>
                      <a:pt x="212728" y="159731"/>
                      <a:pt x="216649" y="159271"/>
                    </a:cubicBezTo>
                    <a:cubicBezTo>
                      <a:pt x="220653" y="158805"/>
                      <a:pt x="224699" y="159919"/>
                      <a:pt x="228048" y="162419"/>
                    </a:cubicBezTo>
                    <a:cubicBezTo>
                      <a:pt x="234880" y="167517"/>
                      <a:pt x="236579" y="176841"/>
                      <a:pt x="231830" y="183192"/>
                    </a:cubicBezTo>
                    <a:lnTo>
                      <a:pt x="188912" y="240706"/>
                    </a:lnTo>
                    <a:cubicBezTo>
                      <a:pt x="166349" y="270937"/>
                      <a:pt x="127163" y="283200"/>
                      <a:pt x="91390" y="271208"/>
                    </a:cubicBezTo>
                    <a:cubicBezTo>
                      <a:pt x="63548" y="261877"/>
                      <a:pt x="42420" y="239363"/>
                      <a:pt x="34878" y="210985"/>
                    </a:cubicBezTo>
                    <a:lnTo>
                      <a:pt x="8945" y="113421"/>
                    </a:lnTo>
                    <a:cubicBezTo>
                      <a:pt x="8931" y="113373"/>
                      <a:pt x="8917" y="113324"/>
                      <a:pt x="8903" y="113275"/>
                    </a:cubicBezTo>
                    <a:cubicBezTo>
                      <a:pt x="6863" y="106569"/>
                      <a:pt x="12691" y="95023"/>
                      <a:pt x="20045" y="91214"/>
                    </a:cubicBezTo>
                    <a:cubicBezTo>
                      <a:pt x="24217" y="89048"/>
                      <a:pt x="27657" y="89953"/>
                      <a:pt x="30867" y="94048"/>
                    </a:cubicBezTo>
                    <a:lnTo>
                      <a:pt x="61654" y="135901"/>
                    </a:lnTo>
                    <a:cubicBezTo>
                      <a:pt x="63785" y="138798"/>
                      <a:pt x="67184" y="140546"/>
                      <a:pt x="70749" y="140588"/>
                    </a:cubicBezTo>
                    <a:cubicBezTo>
                      <a:pt x="70791" y="140588"/>
                      <a:pt x="70833" y="140588"/>
                      <a:pt x="70874" y="140588"/>
                    </a:cubicBezTo>
                    <a:cubicBezTo>
                      <a:pt x="74252" y="140588"/>
                      <a:pt x="77344" y="139090"/>
                      <a:pt x="79384" y="136430"/>
                    </a:cubicBezTo>
                    <a:lnTo>
                      <a:pt x="115443" y="88686"/>
                    </a:lnTo>
                    <a:cubicBezTo>
                      <a:pt x="116864" y="86805"/>
                      <a:pt x="116488" y="84131"/>
                      <a:pt x="114607" y="82711"/>
                    </a:cubicBezTo>
                    <a:cubicBezTo>
                      <a:pt x="112727" y="81290"/>
                      <a:pt x="110053" y="81666"/>
                      <a:pt x="108632" y="83547"/>
                    </a:cubicBezTo>
                    <a:lnTo>
                      <a:pt x="72594" y="131263"/>
                    </a:lnTo>
                    <a:cubicBezTo>
                      <a:pt x="72051" y="131966"/>
                      <a:pt x="71264" y="132057"/>
                      <a:pt x="70840" y="132064"/>
                    </a:cubicBezTo>
                    <a:cubicBezTo>
                      <a:pt x="70408" y="132064"/>
                      <a:pt x="69321" y="131931"/>
                      <a:pt x="68528" y="130852"/>
                    </a:cubicBezTo>
                    <a:lnTo>
                      <a:pt x="37706" y="88950"/>
                    </a:lnTo>
                    <a:cubicBezTo>
                      <a:pt x="37706" y="88950"/>
                      <a:pt x="37657" y="88888"/>
                      <a:pt x="37636" y="88860"/>
                    </a:cubicBezTo>
                    <a:cubicBezTo>
                      <a:pt x="31953" y="81555"/>
                      <a:pt x="23910" y="79605"/>
                      <a:pt x="16118" y="83651"/>
                    </a:cubicBezTo>
                    <a:cubicBezTo>
                      <a:pt x="5177" y="89326"/>
                      <a:pt x="-2427" y="105169"/>
                      <a:pt x="714" y="115699"/>
                    </a:cubicBezTo>
                    <a:lnTo>
                      <a:pt x="26633" y="213192"/>
                    </a:lnTo>
                    <a:cubicBezTo>
                      <a:pt x="34920" y="244349"/>
                      <a:pt x="58110" y="269071"/>
                      <a:pt x="88681" y="279321"/>
                    </a:cubicBezTo>
                    <a:cubicBezTo>
                      <a:pt x="98723" y="282685"/>
                      <a:pt x="109008" y="284314"/>
                      <a:pt x="119169" y="284314"/>
                    </a:cubicBezTo>
                    <a:cubicBezTo>
                      <a:pt x="148758" y="284314"/>
                      <a:pt x="177310" y="270540"/>
                      <a:pt x="195750" y="245832"/>
                    </a:cubicBezTo>
                    <a:lnTo>
                      <a:pt x="238668" y="188317"/>
                    </a:lnTo>
                    <a:cubicBezTo>
                      <a:pt x="246224" y="178192"/>
                      <a:pt x="243752" y="163512"/>
                      <a:pt x="233153" y="155601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67">
                <a:extLst>
                  <a:ext uri="{FF2B5EF4-FFF2-40B4-BE49-F238E27FC236}">
                    <a16:creationId xmlns:a16="http://schemas.microsoft.com/office/drawing/2014/main" id="{D2341B43-8673-E2CB-36C6-3BC9EE68741C}"/>
                  </a:ext>
                </a:extLst>
              </p:cNvPr>
              <p:cNvSpPr/>
              <p:nvPr/>
            </p:nvSpPr>
            <p:spPr>
              <a:xfrm>
                <a:off x="3924810" y="4132236"/>
                <a:ext cx="10292" cy="29966"/>
              </a:xfrm>
              <a:custGeom>
                <a:avLst/>
                <a:gdLst>
                  <a:gd name="connsiteX0" fmla="*/ 1769 w 10292"/>
                  <a:gd name="connsiteY0" fmla="*/ 26046 h 29966"/>
                  <a:gd name="connsiteX1" fmla="*/ 6017 w 10292"/>
                  <a:gd name="connsiteY1" fmla="*/ 29966 h 29966"/>
                  <a:gd name="connsiteX2" fmla="*/ 6372 w 10292"/>
                  <a:gd name="connsiteY2" fmla="*/ 29953 h 29966"/>
                  <a:gd name="connsiteX3" fmla="*/ 10279 w 10292"/>
                  <a:gd name="connsiteY3" fmla="*/ 25350 h 29966"/>
                  <a:gd name="connsiteX4" fmla="*/ 8524 w 10292"/>
                  <a:gd name="connsiteY4" fmla="*/ 3922 h 29966"/>
                  <a:gd name="connsiteX5" fmla="*/ 3921 w 10292"/>
                  <a:gd name="connsiteY5" fmla="*/ 15 h 29966"/>
                  <a:gd name="connsiteX6" fmla="*/ 14 w 10292"/>
                  <a:gd name="connsiteY6" fmla="*/ 4618 h 29966"/>
                  <a:gd name="connsiteX7" fmla="*/ 1769 w 10292"/>
                  <a:gd name="connsiteY7" fmla="*/ 26046 h 2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92" h="29966">
                    <a:moveTo>
                      <a:pt x="1769" y="26046"/>
                    </a:moveTo>
                    <a:cubicBezTo>
                      <a:pt x="1950" y="28274"/>
                      <a:pt x="3816" y="29966"/>
                      <a:pt x="6017" y="29966"/>
                    </a:cubicBezTo>
                    <a:cubicBezTo>
                      <a:pt x="6135" y="29966"/>
                      <a:pt x="6253" y="29966"/>
                      <a:pt x="6372" y="29953"/>
                    </a:cubicBezTo>
                    <a:cubicBezTo>
                      <a:pt x="8719" y="29757"/>
                      <a:pt x="10467" y="27703"/>
                      <a:pt x="10279" y="25350"/>
                    </a:cubicBezTo>
                    <a:lnTo>
                      <a:pt x="8524" y="3922"/>
                    </a:lnTo>
                    <a:cubicBezTo>
                      <a:pt x="8329" y="1575"/>
                      <a:pt x="6274" y="-180"/>
                      <a:pt x="3921" y="15"/>
                    </a:cubicBezTo>
                    <a:cubicBezTo>
                      <a:pt x="1574" y="210"/>
                      <a:pt x="-174" y="2264"/>
                      <a:pt x="14" y="4618"/>
                    </a:cubicBezTo>
                    <a:lnTo>
                      <a:pt x="1769" y="26046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68">
                <a:extLst>
                  <a:ext uri="{FF2B5EF4-FFF2-40B4-BE49-F238E27FC236}">
                    <a16:creationId xmlns:a16="http://schemas.microsoft.com/office/drawing/2014/main" id="{06B9D086-A763-B441-A24B-50B1BBB23E86}"/>
                  </a:ext>
                </a:extLst>
              </p:cNvPr>
              <p:cNvSpPr/>
              <p:nvPr/>
            </p:nvSpPr>
            <p:spPr>
              <a:xfrm>
                <a:off x="3878570" y="4184973"/>
                <a:ext cx="29965" cy="10293"/>
              </a:xfrm>
              <a:custGeom>
                <a:avLst/>
                <a:gdLst>
                  <a:gd name="connsiteX0" fmla="*/ 4262 w 29965"/>
                  <a:gd name="connsiteY0" fmla="*/ 10294 h 10293"/>
                  <a:gd name="connsiteX1" fmla="*/ 4617 w 29965"/>
                  <a:gd name="connsiteY1" fmla="*/ 10280 h 10293"/>
                  <a:gd name="connsiteX2" fmla="*/ 26045 w 29965"/>
                  <a:gd name="connsiteY2" fmla="*/ 8525 h 10293"/>
                  <a:gd name="connsiteX3" fmla="*/ 29951 w 29965"/>
                  <a:gd name="connsiteY3" fmla="*/ 3922 h 10293"/>
                  <a:gd name="connsiteX4" fmla="*/ 25348 w 29965"/>
                  <a:gd name="connsiteY4" fmla="*/ 15 h 10293"/>
                  <a:gd name="connsiteX5" fmla="*/ 3921 w 29965"/>
                  <a:gd name="connsiteY5" fmla="*/ 1770 h 10293"/>
                  <a:gd name="connsiteX6" fmla="*/ 14 w 29965"/>
                  <a:gd name="connsiteY6" fmla="*/ 6373 h 10293"/>
                  <a:gd name="connsiteX7" fmla="*/ 4262 w 29965"/>
                  <a:gd name="connsiteY7" fmla="*/ 10294 h 1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65" h="10293">
                    <a:moveTo>
                      <a:pt x="4262" y="10294"/>
                    </a:moveTo>
                    <a:cubicBezTo>
                      <a:pt x="4380" y="10294"/>
                      <a:pt x="4499" y="10294"/>
                      <a:pt x="4617" y="10280"/>
                    </a:cubicBezTo>
                    <a:lnTo>
                      <a:pt x="26045" y="8525"/>
                    </a:lnTo>
                    <a:cubicBezTo>
                      <a:pt x="28392" y="8330"/>
                      <a:pt x="30139" y="6275"/>
                      <a:pt x="29951" y="3922"/>
                    </a:cubicBezTo>
                    <a:cubicBezTo>
                      <a:pt x="29756" y="1575"/>
                      <a:pt x="27695" y="-180"/>
                      <a:pt x="25348" y="15"/>
                    </a:cubicBezTo>
                    <a:lnTo>
                      <a:pt x="3921" y="1770"/>
                    </a:lnTo>
                    <a:cubicBezTo>
                      <a:pt x="1574" y="1965"/>
                      <a:pt x="-174" y="4019"/>
                      <a:pt x="14" y="6373"/>
                    </a:cubicBezTo>
                    <a:cubicBezTo>
                      <a:pt x="195" y="8601"/>
                      <a:pt x="2061" y="10294"/>
                      <a:pt x="4262" y="10294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69">
                <a:extLst>
                  <a:ext uri="{FF2B5EF4-FFF2-40B4-BE49-F238E27FC236}">
                    <a16:creationId xmlns:a16="http://schemas.microsoft.com/office/drawing/2014/main" id="{D49168DA-DBF6-87D9-7B7C-C66CD8D8406E}"/>
                  </a:ext>
                </a:extLst>
              </p:cNvPr>
              <p:cNvSpPr/>
              <p:nvPr/>
            </p:nvSpPr>
            <p:spPr>
              <a:xfrm>
                <a:off x="3889751" y="4149365"/>
                <a:ext cx="27994" cy="25045"/>
              </a:xfrm>
              <a:custGeom>
                <a:avLst/>
                <a:gdLst>
                  <a:gd name="connsiteX0" fmla="*/ 1514 w 27994"/>
                  <a:gd name="connsiteY0" fmla="*/ 7517 h 25045"/>
                  <a:gd name="connsiteX1" fmla="*/ 20971 w 27994"/>
                  <a:gd name="connsiteY1" fmla="*/ 24028 h 25045"/>
                  <a:gd name="connsiteX2" fmla="*/ 23729 w 27994"/>
                  <a:gd name="connsiteY2" fmla="*/ 25045 h 25045"/>
                  <a:gd name="connsiteX3" fmla="*/ 26981 w 27994"/>
                  <a:gd name="connsiteY3" fmla="*/ 23541 h 25045"/>
                  <a:gd name="connsiteX4" fmla="*/ 26487 w 27994"/>
                  <a:gd name="connsiteY4" fmla="*/ 17524 h 25045"/>
                  <a:gd name="connsiteX5" fmla="*/ 7030 w 27994"/>
                  <a:gd name="connsiteY5" fmla="*/ 1013 h 25045"/>
                  <a:gd name="connsiteX6" fmla="*/ 1013 w 27994"/>
                  <a:gd name="connsiteY6" fmla="*/ 1507 h 25045"/>
                  <a:gd name="connsiteX7" fmla="*/ 1507 w 27994"/>
                  <a:gd name="connsiteY7" fmla="*/ 7524 h 25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94" h="25045">
                    <a:moveTo>
                      <a:pt x="1514" y="7517"/>
                    </a:moveTo>
                    <a:lnTo>
                      <a:pt x="20971" y="24028"/>
                    </a:lnTo>
                    <a:cubicBezTo>
                      <a:pt x="21772" y="24711"/>
                      <a:pt x="22754" y="25045"/>
                      <a:pt x="23729" y="25045"/>
                    </a:cubicBezTo>
                    <a:cubicBezTo>
                      <a:pt x="24941" y="25045"/>
                      <a:pt x="26139" y="24537"/>
                      <a:pt x="26981" y="23541"/>
                    </a:cubicBezTo>
                    <a:cubicBezTo>
                      <a:pt x="28506" y="21744"/>
                      <a:pt x="28283" y="19049"/>
                      <a:pt x="26487" y="17524"/>
                    </a:cubicBezTo>
                    <a:lnTo>
                      <a:pt x="7030" y="1013"/>
                    </a:lnTo>
                    <a:cubicBezTo>
                      <a:pt x="5233" y="-512"/>
                      <a:pt x="2538" y="-289"/>
                      <a:pt x="1013" y="1507"/>
                    </a:cubicBezTo>
                    <a:cubicBezTo>
                      <a:pt x="-512" y="3304"/>
                      <a:pt x="-289" y="5999"/>
                      <a:pt x="1507" y="7524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70">
            <a:extLst>
              <a:ext uri="{FF2B5EF4-FFF2-40B4-BE49-F238E27FC236}">
                <a16:creationId xmlns:a16="http://schemas.microsoft.com/office/drawing/2014/main" id="{76AEEA9B-7645-DC68-7FE6-25CF7770420A}"/>
              </a:ext>
            </a:extLst>
          </p:cNvPr>
          <p:cNvGrpSpPr/>
          <p:nvPr/>
        </p:nvGrpSpPr>
        <p:grpSpPr>
          <a:xfrm>
            <a:off x="1221241" y="2753584"/>
            <a:ext cx="360118" cy="502935"/>
            <a:chOff x="4266783" y="4928254"/>
            <a:chExt cx="208791" cy="291597"/>
          </a:xfrm>
        </p:grpSpPr>
        <p:sp>
          <p:nvSpPr>
            <p:cNvPr id="36" name="Freeform: Shape 71">
              <a:extLst>
                <a:ext uri="{FF2B5EF4-FFF2-40B4-BE49-F238E27FC236}">
                  <a16:creationId xmlns:a16="http://schemas.microsoft.com/office/drawing/2014/main" id="{EC5EAA0C-406C-6542-AA59-791B325FF03E}"/>
                </a:ext>
              </a:extLst>
            </p:cNvPr>
            <p:cNvSpPr/>
            <p:nvPr/>
          </p:nvSpPr>
          <p:spPr>
            <a:xfrm>
              <a:off x="4368815" y="4947676"/>
              <a:ext cx="87302" cy="116498"/>
            </a:xfrm>
            <a:custGeom>
              <a:avLst/>
              <a:gdLst>
                <a:gd name="connsiteX0" fmla="*/ 38806 w 87302"/>
                <a:gd name="connsiteY0" fmla="*/ 116491 h 116498"/>
                <a:gd name="connsiteX1" fmla="*/ 19439 w 87302"/>
                <a:gd name="connsiteY1" fmla="*/ 97125 h 116498"/>
                <a:gd name="connsiteX2" fmla="*/ 19439 w 87302"/>
                <a:gd name="connsiteY2" fmla="*/ 87292 h 116498"/>
                <a:gd name="connsiteX3" fmla="*/ 15547 w 87302"/>
                <a:gd name="connsiteY3" fmla="*/ 78740 h 116498"/>
                <a:gd name="connsiteX4" fmla="*/ 219 w 87302"/>
                <a:gd name="connsiteY4" fmla="*/ 40188 h 116498"/>
                <a:gd name="connsiteX5" fmla="*/ 12427 w 87302"/>
                <a:gd name="connsiteY5" fmla="*/ 13461 h 116498"/>
                <a:gd name="connsiteX6" fmla="*/ 38688 w 87302"/>
                <a:gd name="connsiteY6" fmla="*/ 300 h 116498"/>
                <a:gd name="connsiteX7" fmla="*/ 43764 w 87302"/>
                <a:gd name="connsiteY7" fmla="*/ 0 h 116498"/>
                <a:gd name="connsiteX8" fmla="*/ 72379 w 87302"/>
                <a:gd name="connsiteY8" fmla="*/ 11031 h 116498"/>
                <a:gd name="connsiteX9" fmla="*/ 76320 w 87302"/>
                <a:gd name="connsiteY9" fmla="*/ 15056 h 116498"/>
                <a:gd name="connsiteX10" fmla="*/ 71661 w 87302"/>
                <a:gd name="connsiteY10" fmla="*/ 78845 h 116498"/>
                <a:gd name="connsiteX11" fmla="*/ 67887 w 87302"/>
                <a:gd name="connsiteY11" fmla="*/ 87292 h 116498"/>
                <a:gd name="connsiteX12" fmla="*/ 67887 w 87302"/>
                <a:gd name="connsiteY12" fmla="*/ 97132 h 116498"/>
                <a:gd name="connsiteX13" fmla="*/ 48520 w 87302"/>
                <a:gd name="connsiteY13" fmla="*/ 116498 h 116498"/>
                <a:gd name="connsiteX14" fmla="*/ 38806 w 87302"/>
                <a:gd name="connsiteY14" fmla="*/ 116498 h 116498"/>
                <a:gd name="connsiteX15" fmla="*/ 30609 w 87302"/>
                <a:gd name="connsiteY15" fmla="*/ 102396 h 116498"/>
                <a:gd name="connsiteX16" fmla="*/ 38806 w 87302"/>
                <a:gd name="connsiteY16" fmla="*/ 106916 h 116498"/>
                <a:gd name="connsiteX17" fmla="*/ 48520 w 87302"/>
                <a:gd name="connsiteY17" fmla="*/ 106916 h 116498"/>
                <a:gd name="connsiteX18" fmla="*/ 56717 w 87302"/>
                <a:gd name="connsiteY18" fmla="*/ 102396 h 116498"/>
                <a:gd name="connsiteX19" fmla="*/ 57023 w 87302"/>
                <a:gd name="connsiteY19" fmla="*/ 101916 h 116498"/>
                <a:gd name="connsiteX20" fmla="*/ 30296 w 87302"/>
                <a:gd name="connsiteY20" fmla="*/ 101916 h 116498"/>
                <a:gd name="connsiteX21" fmla="*/ 30602 w 87302"/>
                <a:gd name="connsiteY21" fmla="*/ 102396 h 116498"/>
                <a:gd name="connsiteX22" fmla="*/ 29022 w 87302"/>
                <a:gd name="connsiteY22" fmla="*/ 92334 h 116498"/>
                <a:gd name="connsiteX23" fmla="*/ 58312 w 87302"/>
                <a:gd name="connsiteY23" fmla="*/ 92334 h 116498"/>
                <a:gd name="connsiteX24" fmla="*/ 58312 w 87302"/>
                <a:gd name="connsiteY24" fmla="*/ 87334 h 116498"/>
                <a:gd name="connsiteX25" fmla="*/ 29022 w 87302"/>
                <a:gd name="connsiteY25" fmla="*/ 87334 h 116498"/>
                <a:gd name="connsiteX26" fmla="*/ 29022 w 87302"/>
                <a:gd name="connsiteY26" fmla="*/ 92334 h 116498"/>
                <a:gd name="connsiteX27" fmla="*/ 31167 w 87302"/>
                <a:gd name="connsiteY27" fmla="*/ 43698 h 116498"/>
                <a:gd name="connsiteX28" fmla="*/ 29781 w 87302"/>
                <a:gd name="connsiteY28" fmla="*/ 44214 h 116498"/>
                <a:gd name="connsiteX29" fmla="*/ 29029 w 87302"/>
                <a:gd name="connsiteY29" fmla="*/ 45683 h 116498"/>
                <a:gd name="connsiteX30" fmla="*/ 29029 w 87302"/>
                <a:gd name="connsiteY30" fmla="*/ 49959 h 116498"/>
                <a:gd name="connsiteX31" fmla="*/ 29857 w 87302"/>
                <a:gd name="connsiteY31" fmla="*/ 51623 h 116498"/>
                <a:gd name="connsiteX32" fmla="*/ 46543 w 87302"/>
                <a:gd name="connsiteY32" fmla="*/ 64144 h 116498"/>
                <a:gd name="connsiteX33" fmla="*/ 48458 w 87302"/>
                <a:gd name="connsiteY33" fmla="*/ 67974 h 116498"/>
                <a:gd name="connsiteX34" fmla="*/ 48458 w 87302"/>
                <a:gd name="connsiteY34" fmla="*/ 77758 h 116498"/>
                <a:gd name="connsiteX35" fmla="*/ 60665 w 87302"/>
                <a:gd name="connsiteY35" fmla="*/ 77758 h 116498"/>
                <a:gd name="connsiteX36" fmla="*/ 60749 w 87302"/>
                <a:gd name="connsiteY36" fmla="*/ 77584 h 116498"/>
                <a:gd name="connsiteX37" fmla="*/ 65436 w 87302"/>
                <a:gd name="connsiteY37" fmla="*/ 71554 h 116498"/>
                <a:gd name="connsiteX38" fmla="*/ 68548 w 87302"/>
                <a:gd name="connsiteY38" fmla="*/ 68511 h 116498"/>
                <a:gd name="connsiteX39" fmla="*/ 77699 w 87302"/>
                <a:gd name="connsiteY39" fmla="*/ 42814 h 116498"/>
                <a:gd name="connsiteX40" fmla="*/ 66000 w 87302"/>
                <a:gd name="connsiteY40" fmla="*/ 18169 h 116498"/>
                <a:gd name="connsiteX41" fmla="*/ 43722 w 87302"/>
                <a:gd name="connsiteY41" fmla="*/ 9596 h 116498"/>
                <a:gd name="connsiteX42" fmla="*/ 39774 w 87302"/>
                <a:gd name="connsiteY42" fmla="*/ 9819 h 116498"/>
                <a:gd name="connsiteX43" fmla="*/ 9753 w 87302"/>
                <a:gd name="connsiteY43" fmla="*/ 41101 h 116498"/>
                <a:gd name="connsiteX44" fmla="*/ 21793 w 87302"/>
                <a:gd name="connsiteY44" fmla="*/ 71484 h 116498"/>
                <a:gd name="connsiteX45" fmla="*/ 26550 w 87302"/>
                <a:gd name="connsiteY45" fmla="*/ 77592 h 116498"/>
                <a:gd name="connsiteX46" fmla="*/ 26640 w 87302"/>
                <a:gd name="connsiteY46" fmla="*/ 77758 h 116498"/>
                <a:gd name="connsiteX47" fmla="*/ 38876 w 87302"/>
                <a:gd name="connsiteY47" fmla="*/ 77758 h 116498"/>
                <a:gd name="connsiteX48" fmla="*/ 38876 w 87302"/>
                <a:gd name="connsiteY48" fmla="*/ 70363 h 116498"/>
                <a:gd name="connsiteX49" fmla="*/ 24105 w 87302"/>
                <a:gd name="connsiteY49" fmla="*/ 59284 h 116498"/>
                <a:gd name="connsiteX50" fmla="*/ 19439 w 87302"/>
                <a:gd name="connsiteY50" fmla="*/ 49959 h 116498"/>
                <a:gd name="connsiteX51" fmla="*/ 19439 w 87302"/>
                <a:gd name="connsiteY51" fmla="*/ 45690 h 116498"/>
                <a:gd name="connsiteX52" fmla="*/ 22852 w 87302"/>
                <a:gd name="connsiteY52" fmla="*/ 37445 h 116498"/>
                <a:gd name="connsiteX53" fmla="*/ 31097 w 87302"/>
                <a:gd name="connsiteY53" fmla="*/ 34032 h 116498"/>
                <a:gd name="connsiteX54" fmla="*/ 39342 w 87302"/>
                <a:gd name="connsiteY54" fmla="*/ 37445 h 116498"/>
                <a:gd name="connsiteX55" fmla="*/ 42190 w 87302"/>
                <a:gd name="connsiteY55" fmla="*/ 40293 h 116498"/>
                <a:gd name="connsiteX56" fmla="*/ 43667 w 87302"/>
                <a:gd name="connsiteY56" fmla="*/ 40899 h 116498"/>
                <a:gd name="connsiteX57" fmla="*/ 45136 w 87302"/>
                <a:gd name="connsiteY57" fmla="*/ 40293 h 116498"/>
                <a:gd name="connsiteX58" fmla="*/ 47984 w 87302"/>
                <a:gd name="connsiteY58" fmla="*/ 37445 h 116498"/>
                <a:gd name="connsiteX59" fmla="*/ 56229 w 87302"/>
                <a:gd name="connsiteY59" fmla="*/ 34032 h 116498"/>
                <a:gd name="connsiteX60" fmla="*/ 67887 w 87302"/>
                <a:gd name="connsiteY60" fmla="*/ 45690 h 116498"/>
                <a:gd name="connsiteX61" fmla="*/ 67887 w 87302"/>
                <a:gd name="connsiteY61" fmla="*/ 49959 h 116498"/>
                <a:gd name="connsiteX62" fmla="*/ 63221 w 87302"/>
                <a:gd name="connsiteY62" fmla="*/ 59290 h 116498"/>
                <a:gd name="connsiteX63" fmla="*/ 56313 w 87302"/>
                <a:gd name="connsiteY63" fmla="*/ 64471 h 116498"/>
                <a:gd name="connsiteX64" fmla="*/ 50568 w 87302"/>
                <a:gd name="connsiteY64" fmla="*/ 56811 h 116498"/>
                <a:gd name="connsiteX65" fmla="*/ 57476 w 87302"/>
                <a:gd name="connsiteY65" fmla="*/ 51623 h 116498"/>
                <a:gd name="connsiteX66" fmla="*/ 58312 w 87302"/>
                <a:gd name="connsiteY66" fmla="*/ 49959 h 116498"/>
                <a:gd name="connsiteX67" fmla="*/ 58312 w 87302"/>
                <a:gd name="connsiteY67" fmla="*/ 45690 h 116498"/>
                <a:gd name="connsiteX68" fmla="*/ 57803 w 87302"/>
                <a:gd name="connsiteY68" fmla="*/ 44464 h 116498"/>
                <a:gd name="connsiteX69" fmla="*/ 56153 w 87302"/>
                <a:gd name="connsiteY69" fmla="*/ 43705 h 116498"/>
                <a:gd name="connsiteX70" fmla="*/ 54760 w 87302"/>
                <a:gd name="connsiteY70" fmla="*/ 44214 h 116498"/>
                <a:gd name="connsiteX71" fmla="*/ 51905 w 87302"/>
                <a:gd name="connsiteY71" fmla="*/ 47069 h 116498"/>
                <a:gd name="connsiteX72" fmla="*/ 43660 w 87302"/>
                <a:gd name="connsiteY72" fmla="*/ 50377 h 116498"/>
                <a:gd name="connsiteX73" fmla="*/ 35415 w 87302"/>
                <a:gd name="connsiteY73" fmla="*/ 47069 h 116498"/>
                <a:gd name="connsiteX74" fmla="*/ 32566 w 87302"/>
                <a:gd name="connsiteY74" fmla="*/ 44220 h 116498"/>
                <a:gd name="connsiteX75" fmla="*/ 31341 w 87302"/>
                <a:gd name="connsiteY75" fmla="*/ 43712 h 116498"/>
                <a:gd name="connsiteX76" fmla="*/ 31153 w 87302"/>
                <a:gd name="connsiteY76" fmla="*/ 43705 h 11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7302" h="116498">
                  <a:moveTo>
                    <a:pt x="38806" y="116491"/>
                  </a:moveTo>
                  <a:cubicBezTo>
                    <a:pt x="28137" y="116478"/>
                    <a:pt x="19453" y="107793"/>
                    <a:pt x="19439" y="97125"/>
                  </a:cubicBezTo>
                  <a:lnTo>
                    <a:pt x="19439" y="87292"/>
                  </a:lnTo>
                  <a:cubicBezTo>
                    <a:pt x="19453" y="84005"/>
                    <a:pt x="18033" y="80892"/>
                    <a:pt x="15547" y="78740"/>
                  </a:cubicBezTo>
                  <a:cubicBezTo>
                    <a:pt x="4509" y="69151"/>
                    <a:pt x="-1222" y="54743"/>
                    <a:pt x="219" y="40188"/>
                  </a:cubicBezTo>
                  <a:cubicBezTo>
                    <a:pt x="1118" y="30182"/>
                    <a:pt x="5456" y="20690"/>
                    <a:pt x="12427" y="13461"/>
                  </a:cubicBezTo>
                  <a:cubicBezTo>
                    <a:pt x="19398" y="6233"/>
                    <a:pt x="28729" y="1560"/>
                    <a:pt x="38688" y="300"/>
                  </a:cubicBezTo>
                  <a:cubicBezTo>
                    <a:pt x="40366" y="98"/>
                    <a:pt x="42072" y="0"/>
                    <a:pt x="43764" y="0"/>
                  </a:cubicBezTo>
                  <a:cubicBezTo>
                    <a:pt x="54356" y="0"/>
                    <a:pt x="64516" y="3914"/>
                    <a:pt x="72379" y="11031"/>
                  </a:cubicBezTo>
                  <a:cubicBezTo>
                    <a:pt x="73771" y="12284"/>
                    <a:pt x="75095" y="13635"/>
                    <a:pt x="76320" y="15056"/>
                  </a:cubicBezTo>
                  <a:cubicBezTo>
                    <a:pt x="92623" y="33928"/>
                    <a:pt x="90533" y="62542"/>
                    <a:pt x="71661" y="78845"/>
                  </a:cubicBezTo>
                  <a:cubicBezTo>
                    <a:pt x="69224" y="80976"/>
                    <a:pt x="67845" y="84054"/>
                    <a:pt x="67887" y="87292"/>
                  </a:cubicBezTo>
                  <a:lnTo>
                    <a:pt x="67887" y="97132"/>
                  </a:lnTo>
                  <a:cubicBezTo>
                    <a:pt x="67873" y="107801"/>
                    <a:pt x="59189" y="116484"/>
                    <a:pt x="48520" y="116498"/>
                  </a:cubicBezTo>
                  <a:lnTo>
                    <a:pt x="38806" y="116498"/>
                  </a:lnTo>
                  <a:close/>
                  <a:moveTo>
                    <a:pt x="30609" y="102396"/>
                  </a:moveTo>
                  <a:cubicBezTo>
                    <a:pt x="32378" y="105175"/>
                    <a:pt x="35519" y="106902"/>
                    <a:pt x="38806" y="106916"/>
                  </a:cubicBezTo>
                  <a:lnTo>
                    <a:pt x="48520" y="106916"/>
                  </a:lnTo>
                  <a:cubicBezTo>
                    <a:pt x="51807" y="106909"/>
                    <a:pt x="54955" y="105175"/>
                    <a:pt x="56717" y="102396"/>
                  </a:cubicBezTo>
                  <a:lnTo>
                    <a:pt x="57023" y="101916"/>
                  </a:lnTo>
                  <a:lnTo>
                    <a:pt x="30296" y="101916"/>
                  </a:lnTo>
                  <a:lnTo>
                    <a:pt x="30602" y="102396"/>
                  </a:lnTo>
                  <a:close/>
                  <a:moveTo>
                    <a:pt x="29022" y="92334"/>
                  </a:moveTo>
                  <a:lnTo>
                    <a:pt x="58312" y="92334"/>
                  </a:lnTo>
                  <a:lnTo>
                    <a:pt x="58312" y="87334"/>
                  </a:lnTo>
                  <a:lnTo>
                    <a:pt x="29022" y="87334"/>
                  </a:lnTo>
                  <a:lnTo>
                    <a:pt x="29022" y="92334"/>
                  </a:lnTo>
                  <a:close/>
                  <a:moveTo>
                    <a:pt x="31167" y="43698"/>
                  </a:moveTo>
                  <a:cubicBezTo>
                    <a:pt x="30665" y="43698"/>
                    <a:pt x="30171" y="43879"/>
                    <a:pt x="29781" y="44214"/>
                  </a:cubicBezTo>
                  <a:cubicBezTo>
                    <a:pt x="29342" y="44590"/>
                    <a:pt x="29070" y="45112"/>
                    <a:pt x="29029" y="45683"/>
                  </a:cubicBezTo>
                  <a:lnTo>
                    <a:pt x="29029" y="49959"/>
                  </a:lnTo>
                  <a:cubicBezTo>
                    <a:pt x="29029" y="50607"/>
                    <a:pt x="29342" y="51233"/>
                    <a:pt x="29857" y="51623"/>
                  </a:cubicBezTo>
                  <a:lnTo>
                    <a:pt x="46543" y="64144"/>
                  </a:lnTo>
                  <a:cubicBezTo>
                    <a:pt x="47741" y="65043"/>
                    <a:pt x="48458" y="66477"/>
                    <a:pt x="48458" y="67974"/>
                  </a:cubicBezTo>
                  <a:lnTo>
                    <a:pt x="48458" y="77758"/>
                  </a:lnTo>
                  <a:lnTo>
                    <a:pt x="60665" y="77758"/>
                  </a:lnTo>
                  <a:lnTo>
                    <a:pt x="60749" y="77584"/>
                  </a:lnTo>
                  <a:cubicBezTo>
                    <a:pt x="61919" y="75286"/>
                    <a:pt x="63493" y="73253"/>
                    <a:pt x="65436" y="71554"/>
                  </a:cubicBezTo>
                  <a:cubicBezTo>
                    <a:pt x="66536" y="70600"/>
                    <a:pt x="67581" y="69576"/>
                    <a:pt x="68548" y="68511"/>
                  </a:cubicBezTo>
                  <a:cubicBezTo>
                    <a:pt x="74934" y="61449"/>
                    <a:pt x="78180" y="52320"/>
                    <a:pt x="77699" y="42814"/>
                  </a:cubicBezTo>
                  <a:cubicBezTo>
                    <a:pt x="77218" y="33308"/>
                    <a:pt x="73061" y="24555"/>
                    <a:pt x="66000" y="18169"/>
                  </a:cubicBezTo>
                  <a:cubicBezTo>
                    <a:pt x="59886" y="12640"/>
                    <a:pt x="51968" y="9596"/>
                    <a:pt x="43722" y="9596"/>
                  </a:cubicBezTo>
                  <a:cubicBezTo>
                    <a:pt x="42385" y="9596"/>
                    <a:pt x="41069" y="9673"/>
                    <a:pt x="39774" y="9819"/>
                  </a:cubicBezTo>
                  <a:cubicBezTo>
                    <a:pt x="23673" y="12062"/>
                    <a:pt x="11334" y="24924"/>
                    <a:pt x="9753" y="41101"/>
                  </a:cubicBezTo>
                  <a:cubicBezTo>
                    <a:pt x="8611" y="52563"/>
                    <a:pt x="13109" y="63921"/>
                    <a:pt x="21793" y="71484"/>
                  </a:cubicBezTo>
                  <a:cubicBezTo>
                    <a:pt x="23757" y="73211"/>
                    <a:pt x="25359" y="75265"/>
                    <a:pt x="26550" y="77592"/>
                  </a:cubicBezTo>
                  <a:lnTo>
                    <a:pt x="26640" y="77758"/>
                  </a:lnTo>
                  <a:lnTo>
                    <a:pt x="38876" y="77758"/>
                  </a:lnTo>
                  <a:lnTo>
                    <a:pt x="38876" y="70363"/>
                  </a:lnTo>
                  <a:lnTo>
                    <a:pt x="24105" y="59284"/>
                  </a:lnTo>
                  <a:cubicBezTo>
                    <a:pt x="21194" y="57090"/>
                    <a:pt x="19446" y="53601"/>
                    <a:pt x="19439" y="49959"/>
                  </a:cubicBezTo>
                  <a:lnTo>
                    <a:pt x="19439" y="45690"/>
                  </a:lnTo>
                  <a:cubicBezTo>
                    <a:pt x="19439" y="42577"/>
                    <a:pt x="20651" y="39645"/>
                    <a:pt x="22852" y="37445"/>
                  </a:cubicBezTo>
                  <a:cubicBezTo>
                    <a:pt x="25052" y="35244"/>
                    <a:pt x="27977" y="34032"/>
                    <a:pt x="31097" y="34032"/>
                  </a:cubicBezTo>
                  <a:cubicBezTo>
                    <a:pt x="34217" y="34032"/>
                    <a:pt x="37142" y="35244"/>
                    <a:pt x="39342" y="37445"/>
                  </a:cubicBezTo>
                  <a:lnTo>
                    <a:pt x="42190" y="40293"/>
                  </a:lnTo>
                  <a:cubicBezTo>
                    <a:pt x="42580" y="40683"/>
                    <a:pt x="43110" y="40899"/>
                    <a:pt x="43667" y="40899"/>
                  </a:cubicBezTo>
                  <a:cubicBezTo>
                    <a:pt x="44224" y="40899"/>
                    <a:pt x="44746" y="40683"/>
                    <a:pt x="45136" y="40293"/>
                  </a:cubicBezTo>
                  <a:lnTo>
                    <a:pt x="47984" y="37445"/>
                  </a:lnTo>
                  <a:cubicBezTo>
                    <a:pt x="50185" y="35244"/>
                    <a:pt x="53117" y="34032"/>
                    <a:pt x="56229" y="34032"/>
                  </a:cubicBezTo>
                  <a:cubicBezTo>
                    <a:pt x="62657" y="34032"/>
                    <a:pt x="67887" y="39262"/>
                    <a:pt x="67887" y="45690"/>
                  </a:cubicBezTo>
                  <a:lnTo>
                    <a:pt x="67887" y="49959"/>
                  </a:lnTo>
                  <a:cubicBezTo>
                    <a:pt x="67880" y="53608"/>
                    <a:pt x="66132" y="57097"/>
                    <a:pt x="63221" y="59290"/>
                  </a:cubicBezTo>
                  <a:lnTo>
                    <a:pt x="56313" y="64471"/>
                  </a:lnTo>
                  <a:lnTo>
                    <a:pt x="50568" y="56811"/>
                  </a:lnTo>
                  <a:lnTo>
                    <a:pt x="57476" y="51623"/>
                  </a:lnTo>
                  <a:cubicBezTo>
                    <a:pt x="57998" y="51233"/>
                    <a:pt x="58312" y="50607"/>
                    <a:pt x="58312" y="49959"/>
                  </a:cubicBezTo>
                  <a:lnTo>
                    <a:pt x="58312" y="45690"/>
                  </a:lnTo>
                  <a:cubicBezTo>
                    <a:pt x="58277" y="45230"/>
                    <a:pt x="58096" y="44806"/>
                    <a:pt x="57803" y="44464"/>
                  </a:cubicBezTo>
                  <a:cubicBezTo>
                    <a:pt x="57392" y="43984"/>
                    <a:pt x="56794" y="43705"/>
                    <a:pt x="56153" y="43705"/>
                  </a:cubicBezTo>
                  <a:cubicBezTo>
                    <a:pt x="55645" y="43705"/>
                    <a:pt x="55150" y="43886"/>
                    <a:pt x="54760" y="44214"/>
                  </a:cubicBezTo>
                  <a:lnTo>
                    <a:pt x="51905" y="47069"/>
                  </a:lnTo>
                  <a:cubicBezTo>
                    <a:pt x="49670" y="49200"/>
                    <a:pt x="46745" y="50377"/>
                    <a:pt x="43660" y="50377"/>
                  </a:cubicBezTo>
                  <a:cubicBezTo>
                    <a:pt x="40575" y="50377"/>
                    <a:pt x="37650" y="49200"/>
                    <a:pt x="35415" y="47069"/>
                  </a:cubicBezTo>
                  <a:lnTo>
                    <a:pt x="32566" y="44220"/>
                  </a:lnTo>
                  <a:cubicBezTo>
                    <a:pt x="32218" y="43921"/>
                    <a:pt x="31786" y="43747"/>
                    <a:pt x="31341" y="43712"/>
                  </a:cubicBezTo>
                  <a:cubicBezTo>
                    <a:pt x="31278" y="43712"/>
                    <a:pt x="31215" y="43705"/>
                    <a:pt x="31153" y="43705"/>
                  </a:cubicBez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7" name="Freeform: Shape 72">
              <a:extLst>
                <a:ext uri="{FF2B5EF4-FFF2-40B4-BE49-F238E27FC236}">
                  <a16:creationId xmlns:a16="http://schemas.microsoft.com/office/drawing/2014/main" id="{C0884D31-2AB9-0EEA-48F3-3D7842CBB6E3}"/>
                </a:ext>
              </a:extLst>
            </p:cNvPr>
            <p:cNvSpPr/>
            <p:nvPr/>
          </p:nvSpPr>
          <p:spPr>
            <a:xfrm>
              <a:off x="4407691" y="4928254"/>
              <a:ext cx="9582" cy="14442"/>
            </a:xfrm>
            <a:custGeom>
              <a:avLst/>
              <a:gdLst>
                <a:gd name="connsiteX0" fmla="*/ 0 w 9582"/>
                <a:gd name="connsiteY0" fmla="*/ 14443 h 14442"/>
                <a:gd name="connsiteX1" fmla="*/ 0 w 9582"/>
                <a:gd name="connsiteY1" fmla="*/ 4791 h 14442"/>
                <a:gd name="connsiteX2" fmla="*/ 4791 w 9582"/>
                <a:gd name="connsiteY2" fmla="*/ 0 h 14442"/>
                <a:gd name="connsiteX3" fmla="*/ 9582 w 9582"/>
                <a:gd name="connsiteY3" fmla="*/ 4791 h 14442"/>
                <a:gd name="connsiteX4" fmla="*/ 9582 w 9582"/>
                <a:gd name="connsiteY4" fmla="*/ 14443 h 14442"/>
                <a:gd name="connsiteX5" fmla="*/ 7 w 9582"/>
                <a:gd name="connsiteY5" fmla="*/ 14443 h 1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2" h="14442">
                  <a:moveTo>
                    <a:pt x="0" y="14443"/>
                  </a:moveTo>
                  <a:lnTo>
                    <a:pt x="0" y="4791"/>
                  </a:lnTo>
                  <a:cubicBezTo>
                    <a:pt x="0" y="2152"/>
                    <a:pt x="2145" y="0"/>
                    <a:pt x="4791" y="0"/>
                  </a:cubicBezTo>
                  <a:cubicBezTo>
                    <a:pt x="7437" y="0"/>
                    <a:pt x="9582" y="2145"/>
                    <a:pt x="9582" y="4791"/>
                  </a:cubicBezTo>
                  <a:lnTo>
                    <a:pt x="9582" y="14443"/>
                  </a:lnTo>
                  <a:lnTo>
                    <a:pt x="7" y="14443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8" name="Freeform: Shape 73">
              <a:extLst>
                <a:ext uri="{FF2B5EF4-FFF2-40B4-BE49-F238E27FC236}">
                  <a16:creationId xmlns:a16="http://schemas.microsoft.com/office/drawing/2014/main" id="{1ACA2A34-CF75-2694-1C5F-062F8617D866}"/>
                </a:ext>
              </a:extLst>
            </p:cNvPr>
            <p:cNvSpPr/>
            <p:nvPr/>
          </p:nvSpPr>
          <p:spPr>
            <a:xfrm>
              <a:off x="4461138" y="4986569"/>
              <a:ext cx="14436" cy="9582"/>
            </a:xfrm>
            <a:custGeom>
              <a:avLst/>
              <a:gdLst>
                <a:gd name="connsiteX0" fmla="*/ 0 w 14436"/>
                <a:gd name="connsiteY0" fmla="*/ 9575 h 9582"/>
                <a:gd name="connsiteX1" fmla="*/ 0 w 14436"/>
                <a:gd name="connsiteY1" fmla="*/ 0 h 9582"/>
                <a:gd name="connsiteX2" fmla="*/ 9645 w 14436"/>
                <a:gd name="connsiteY2" fmla="*/ 0 h 9582"/>
                <a:gd name="connsiteX3" fmla="*/ 14436 w 14436"/>
                <a:gd name="connsiteY3" fmla="*/ 4791 h 9582"/>
                <a:gd name="connsiteX4" fmla="*/ 9645 w 14436"/>
                <a:gd name="connsiteY4" fmla="*/ 9582 h 9582"/>
                <a:gd name="connsiteX5" fmla="*/ 0 w 14436"/>
                <a:gd name="connsiteY5" fmla="*/ 9582 h 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36" h="9582">
                  <a:moveTo>
                    <a:pt x="0" y="9575"/>
                  </a:moveTo>
                  <a:lnTo>
                    <a:pt x="0" y="0"/>
                  </a:lnTo>
                  <a:lnTo>
                    <a:pt x="9645" y="0"/>
                  </a:lnTo>
                  <a:cubicBezTo>
                    <a:pt x="12284" y="0"/>
                    <a:pt x="14436" y="2145"/>
                    <a:pt x="14436" y="4791"/>
                  </a:cubicBezTo>
                  <a:cubicBezTo>
                    <a:pt x="14436" y="7438"/>
                    <a:pt x="12291" y="9582"/>
                    <a:pt x="9645" y="9582"/>
                  </a:cubicBezTo>
                  <a:lnTo>
                    <a:pt x="0" y="9582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9" name="Freeform: Shape 74">
              <a:extLst>
                <a:ext uri="{FF2B5EF4-FFF2-40B4-BE49-F238E27FC236}">
                  <a16:creationId xmlns:a16="http://schemas.microsoft.com/office/drawing/2014/main" id="{1C66FDD6-072E-10A1-876C-CFBC1C838EDA}"/>
                </a:ext>
              </a:extLst>
            </p:cNvPr>
            <p:cNvSpPr/>
            <p:nvPr/>
          </p:nvSpPr>
          <p:spPr>
            <a:xfrm>
              <a:off x="4349382" y="4986562"/>
              <a:ext cx="14436" cy="9582"/>
            </a:xfrm>
            <a:custGeom>
              <a:avLst/>
              <a:gdLst>
                <a:gd name="connsiteX0" fmla="*/ 4791 w 14436"/>
                <a:gd name="connsiteY0" fmla="*/ 9582 h 9582"/>
                <a:gd name="connsiteX1" fmla="*/ 0 w 14436"/>
                <a:gd name="connsiteY1" fmla="*/ 4791 h 9582"/>
                <a:gd name="connsiteX2" fmla="*/ 4791 w 14436"/>
                <a:gd name="connsiteY2" fmla="*/ 0 h 9582"/>
                <a:gd name="connsiteX3" fmla="*/ 14436 w 14436"/>
                <a:gd name="connsiteY3" fmla="*/ 0 h 9582"/>
                <a:gd name="connsiteX4" fmla="*/ 14436 w 14436"/>
                <a:gd name="connsiteY4" fmla="*/ 9575 h 9582"/>
                <a:gd name="connsiteX5" fmla="*/ 4791 w 14436"/>
                <a:gd name="connsiteY5" fmla="*/ 9575 h 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36" h="9582">
                  <a:moveTo>
                    <a:pt x="4791" y="9582"/>
                  </a:moveTo>
                  <a:cubicBezTo>
                    <a:pt x="2152" y="9582"/>
                    <a:pt x="0" y="7437"/>
                    <a:pt x="0" y="4791"/>
                  </a:cubicBezTo>
                  <a:cubicBezTo>
                    <a:pt x="0" y="2145"/>
                    <a:pt x="2145" y="0"/>
                    <a:pt x="4791" y="0"/>
                  </a:cubicBezTo>
                  <a:lnTo>
                    <a:pt x="14436" y="0"/>
                  </a:lnTo>
                  <a:lnTo>
                    <a:pt x="14436" y="9575"/>
                  </a:lnTo>
                  <a:lnTo>
                    <a:pt x="4791" y="9575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0" name="Freeform: Shape 75">
              <a:extLst>
                <a:ext uri="{FF2B5EF4-FFF2-40B4-BE49-F238E27FC236}">
                  <a16:creationId xmlns:a16="http://schemas.microsoft.com/office/drawing/2014/main" id="{BAB3E726-FBDA-1333-25BC-F751F9E5630F}"/>
                </a:ext>
              </a:extLst>
            </p:cNvPr>
            <p:cNvSpPr/>
            <p:nvPr/>
          </p:nvSpPr>
          <p:spPr>
            <a:xfrm>
              <a:off x="4366472" y="4945336"/>
              <a:ext cx="14993" cy="14993"/>
            </a:xfrm>
            <a:custGeom>
              <a:avLst/>
              <a:gdLst>
                <a:gd name="connsiteX0" fmla="*/ 1400 w 14993"/>
                <a:gd name="connsiteY0" fmla="*/ 8176 h 14993"/>
                <a:gd name="connsiteX1" fmla="*/ 1400 w 14993"/>
                <a:gd name="connsiteY1" fmla="*/ 1400 h 14993"/>
                <a:gd name="connsiteX2" fmla="*/ 4784 w 14993"/>
                <a:gd name="connsiteY2" fmla="*/ 0 h 14993"/>
                <a:gd name="connsiteX3" fmla="*/ 8169 w 14993"/>
                <a:gd name="connsiteY3" fmla="*/ 1400 h 14993"/>
                <a:gd name="connsiteX4" fmla="*/ 14993 w 14993"/>
                <a:gd name="connsiteY4" fmla="*/ 8224 h 14993"/>
                <a:gd name="connsiteX5" fmla="*/ 8224 w 14993"/>
                <a:gd name="connsiteY5" fmla="*/ 14993 h 14993"/>
                <a:gd name="connsiteX6" fmla="*/ 1400 w 14993"/>
                <a:gd name="connsiteY6" fmla="*/ 8176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93" h="14993">
                  <a:moveTo>
                    <a:pt x="1400" y="8176"/>
                  </a:moveTo>
                  <a:cubicBezTo>
                    <a:pt x="-467" y="6309"/>
                    <a:pt x="-467" y="3273"/>
                    <a:pt x="1400" y="1400"/>
                  </a:cubicBezTo>
                  <a:cubicBezTo>
                    <a:pt x="2305" y="494"/>
                    <a:pt x="3510" y="0"/>
                    <a:pt x="4784" y="0"/>
                  </a:cubicBezTo>
                  <a:cubicBezTo>
                    <a:pt x="6059" y="0"/>
                    <a:pt x="7263" y="502"/>
                    <a:pt x="8169" y="1400"/>
                  </a:cubicBezTo>
                  <a:lnTo>
                    <a:pt x="14993" y="8224"/>
                  </a:lnTo>
                  <a:lnTo>
                    <a:pt x="8224" y="14993"/>
                  </a:lnTo>
                  <a:lnTo>
                    <a:pt x="1400" y="8176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Freeform: Shape 76">
              <a:extLst>
                <a:ext uri="{FF2B5EF4-FFF2-40B4-BE49-F238E27FC236}">
                  <a16:creationId xmlns:a16="http://schemas.microsoft.com/office/drawing/2014/main" id="{4E770540-4CDB-8530-7A54-38911124E821}"/>
                </a:ext>
              </a:extLst>
            </p:cNvPr>
            <p:cNvSpPr/>
            <p:nvPr/>
          </p:nvSpPr>
          <p:spPr>
            <a:xfrm>
              <a:off x="4443506" y="4945336"/>
              <a:ext cx="14986" cy="14993"/>
            </a:xfrm>
            <a:custGeom>
              <a:avLst/>
              <a:gdLst>
                <a:gd name="connsiteX0" fmla="*/ 0 w 14986"/>
                <a:gd name="connsiteY0" fmla="*/ 8224 h 14993"/>
                <a:gd name="connsiteX1" fmla="*/ 6818 w 14986"/>
                <a:gd name="connsiteY1" fmla="*/ 1400 h 14993"/>
                <a:gd name="connsiteX2" fmla="*/ 10202 w 14986"/>
                <a:gd name="connsiteY2" fmla="*/ 0 h 14993"/>
                <a:gd name="connsiteX3" fmla="*/ 13586 w 14986"/>
                <a:gd name="connsiteY3" fmla="*/ 1400 h 14993"/>
                <a:gd name="connsiteX4" fmla="*/ 13586 w 14986"/>
                <a:gd name="connsiteY4" fmla="*/ 8176 h 14993"/>
                <a:gd name="connsiteX5" fmla="*/ 6769 w 14986"/>
                <a:gd name="connsiteY5" fmla="*/ 14993 h 14993"/>
                <a:gd name="connsiteX6" fmla="*/ 0 w 14986"/>
                <a:gd name="connsiteY6" fmla="*/ 8224 h 1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86" h="14993">
                  <a:moveTo>
                    <a:pt x="0" y="8224"/>
                  </a:moveTo>
                  <a:lnTo>
                    <a:pt x="6818" y="1400"/>
                  </a:lnTo>
                  <a:cubicBezTo>
                    <a:pt x="7723" y="494"/>
                    <a:pt x="8928" y="0"/>
                    <a:pt x="10202" y="0"/>
                  </a:cubicBezTo>
                  <a:cubicBezTo>
                    <a:pt x="11476" y="0"/>
                    <a:pt x="12681" y="502"/>
                    <a:pt x="13586" y="1400"/>
                  </a:cubicBezTo>
                  <a:cubicBezTo>
                    <a:pt x="15453" y="3266"/>
                    <a:pt x="15453" y="6302"/>
                    <a:pt x="13586" y="8176"/>
                  </a:cubicBezTo>
                  <a:lnTo>
                    <a:pt x="6769" y="14993"/>
                  </a:lnTo>
                  <a:lnTo>
                    <a:pt x="0" y="8224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2" name="Freeform: Shape 77">
              <a:extLst>
                <a:ext uri="{FF2B5EF4-FFF2-40B4-BE49-F238E27FC236}">
                  <a16:creationId xmlns:a16="http://schemas.microsoft.com/office/drawing/2014/main" id="{FCFBE8BE-5982-42C6-7CEC-0C2CC5348EA3}"/>
                </a:ext>
              </a:extLst>
            </p:cNvPr>
            <p:cNvSpPr/>
            <p:nvPr/>
          </p:nvSpPr>
          <p:spPr>
            <a:xfrm>
              <a:off x="4387886" y="5081848"/>
              <a:ext cx="72534" cy="120342"/>
            </a:xfrm>
            <a:custGeom>
              <a:avLst/>
              <a:gdLst>
                <a:gd name="connsiteX0" fmla="*/ 37555 w 72534"/>
                <a:gd name="connsiteY0" fmla="*/ 120336 h 120342"/>
                <a:gd name="connsiteX1" fmla="*/ 34491 w 72534"/>
                <a:gd name="connsiteY1" fmla="*/ 120022 h 120342"/>
                <a:gd name="connsiteX2" fmla="*/ 3133 w 72534"/>
                <a:gd name="connsiteY2" fmla="*/ 110600 h 120342"/>
                <a:gd name="connsiteX3" fmla="*/ 271 w 72534"/>
                <a:gd name="connsiteY3" fmla="*/ 104479 h 120342"/>
                <a:gd name="connsiteX4" fmla="*/ 6322 w 72534"/>
                <a:gd name="connsiteY4" fmla="*/ 101464 h 120342"/>
                <a:gd name="connsiteX5" fmla="*/ 36462 w 72534"/>
                <a:gd name="connsiteY5" fmla="*/ 110545 h 120342"/>
                <a:gd name="connsiteX6" fmla="*/ 42214 w 72534"/>
                <a:gd name="connsiteY6" fmla="*/ 106673 h 120342"/>
                <a:gd name="connsiteX7" fmla="*/ 42562 w 72534"/>
                <a:gd name="connsiteY7" fmla="*/ 98783 h 120342"/>
                <a:gd name="connsiteX8" fmla="*/ 42284 w 72534"/>
                <a:gd name="connsiteY8" fmla="*/ 90872 h 120342"/>
                <a:gd name="connsiteX9" fmla="*/ 49060 w 72534"/>
                <a:gd name="connsiteY9" fmla="*/ 83031 h 120342"/>
                <a:gd name="connsiteX10" fmla="*/ 48447 w 72534"/>
                <a:gd name="connsiteY10" fmla="*/ 82132 h 120342"/>
                <a:gd name="connsiteX11" fmla="*/ 47493 w 72534"/>
                <a:gd name="connsiteY11" fmla="*/ 78504 h 120342"/>
                <a:gd name="connsiteX12" fmla="*/ 49415 w 72534"/>
                <a:gd name="connsiteY12" fmla="*/ 75280 h 120342"/>
                <a:gd name="connsiteX13" fmla="*/ 52806 w 72534"/>
                <a:gd name="connsiteY13" fmla="*/ 72703 h 120342"/>
                <a:gd name="connsiteX14" fmla="*/ 52806 w 72534"/>
                <a:gd name="connsiteY14" fmla="*/ 72675 h 120342"/>
                <a:gd name="connsiteX15" fmla="*/ 50989 w 72534"/>
                <a:gd name="connsiteY15" fmla="*/ 69221 h 120342"/>
                <a:gd name="connsiteX16" fmla="*/ 49930 w 72534"/>
                <a:gd name="connsiteY16" fmla="*/ 60635 h 120342"/>
                <a:gd name="connsiteX17" fmla="*/ 58642 w 72534"/>
                <a:gd name="connsiteY17" fmla="*/ 51686 h 120342"/>
                <a:gd name="connsiteX18" fmla="*/ 61114 w 72534"/>
                <a:gd name="connsiteY18" fmla="*/ 50307 h 120342"/>
                <a:gd name="connsiteX19" fmla="*/ 62702 w 72534"/>
                <a:gd name="connsiteY19" fmla="*/ 49061 h 120342"/>
                <a:gd name="connsiteX20" fmla="*/ 59965 w 72534"/>
                <a:gd name="connsiteY20" fmla="*/ 45189 h 120342"/>
                <a:gd name="connsiteX21" fmla="*/ 43670 w 72534"/>
                <a:gd name="connsiteY21" fmla="*/ 18768 h 120342"/>
                <a:gd name="connsiteX22" fmla="*/ 42172 w 72534"/>
                <a:gd name="connsiteY22" fmla="*/ 13218 h 120342"/>
                <a:gd name="connsiteX23" fmla="*/ 47674 w 72534"/>
                <a:gd name="connsiteY23" fmla="*/ 3684 h 120342"/>
                <a:gd name="connsiteX24" fmla="*/ 49651 w 72534"/>
                <a:gd name="connsiteY24" fmla="*/ 1707 h 120342"/>
                <a:gd name="connsiteX25" fmla="*/ 56399 w 72534"/>
                <a:gd name="connsiteY25" fmla="*/ 1087 h 120342"/>
                <a:gd name="connsiteX26" fmla="*/ 57165 w 72534"/>
                <a:gd name="connsiteY26" fmla="*/ 7814 h 120342"/>
                <a:gd name="connsiteX27" fmla="*/ 54262 w 72534"/>
                <a:gd name="connsiteY27" fmla="*/ 10788 h 120342"/>
                <a:gd name="connsiteX28" fmla="*/ 51838 w 72534"/>
                <a:gd name="connsiteY28" fmla="*/ 13489 h 120342"/>
                <a:gd name="connsiteX29" fmla="*/ 52291 w 72534"/>
                <a:gd name="connsiteY29" fmla="*/ 14395 h 120342"/>
                <a:gd name="connsiteX30" fmla="*/ 67444 w 72534"/>
                <a:gd name="connsiteY30" fmla="*/ 39082 h 120342"/>
                <a:gd name="connsiteX31" fmla="*/ 72535 w 72534"/>
                <a:gd name="connsiteY31" fmla="*/ 50433 h 120342"/>
                <a:gd name="connsiteX32" fmla="*/ 66880 w 72534"/>
                <a:gd name="connsiteY32" fmla="*/ 58079 h 120342"/>
                <a:gd name="connsiteX33" fmla="*/ 63008 w 72534"/>
                <a:gd name="connsiteY33" fmla="*/ 60321 h 120342"/>
                <a:gd name="connsiteX34" fmla="*/ 59366 w 72534"/>
                <a:gd name="connsiteY34" fmla="*/ 62612 h 120342"/>
                <a:gd name="connsiteX35" fmla="*/ 59707 w 72534"/>
                <a:gd name="connsiteY35" fmla="*/ 65057 h 120342"/>
                <a:gd name="connsiteX36" fmla="*/ 61225 w 72534"/>
                <a:gd name="connsiteY36" fmla="*/ 67961 h 120342"/>
                <a:gd name="connsiteX37" fmla="*/ 60968 w 72534"/>
                <a:gd name="connsiteY37" fmla="*/ 78560 h 120342"/>
                <a:gd name="connsiteX38" fmla="*/ 58656 w 72534"/>
                <a:gd name="connsiteY38" fmla="*/ 80454 h 120342"/>
                <a:gd name="connsiteX39" fmla="*/ 59450 w 72534"/>
                <a:gd name="connsiteY39" fmla="*/ 85370 h 120342"/>
                <a:gd name="connsiteX40" fmla="*/ 56831 w 72534"/>
                <a:gd name="connsiteY40" fmla="*/ 89646 h 120342"/>
                <a:gd name="connsiteX41" fmla="*/ 54262 w 72534"/>
                <a:gd name="connsiteY41" fmla="*/ 91248 h 120342"/>
                <a:gd name="connsiteX42" fmla="*/ 51713 w 72534"/>
                <a:gd name="connsiteY42" fmla="*/ 93281 h 120342"/>
                <a:gd name="connsiteX43" fmla="*/ 52019 w 72534"/>
                <a:gd name="connsiteY43" fmla="*/ 96561 h 120342"/>
                <a:gd name="connsiteX44" fmla="*/ 51399 w 72534"/>
                <a:gd name="connsiteY44" fmla="*/ 109890 h 120342"/>
                <a:gd name="connsiteX45" fmla="*/ 37555 w 72534"/>
                <a:gd name="connsiteY45" fmla="*/ 120343 h 120342"/>
                <a:gd name="connsiteX46" fmla="*/ 37555 w 72534"/>
                <a:gd name="connsiteY46" fmla="*/ 120343 h 120342"/>
                <a:gd name="connsiteX47" fmla="*/ 51191 w 72534"/>
                <a:gd name="connsiteY47" fmla="*/ 81714 h 120342"/>
                <a:gd name="connsiteX48" fmla="*/ 51163 w 72534"/>
                <a:gd name="connsiteY48" fmla="*/ 81714 h 120342"/>
                <a:gd name="connsiteX49" fmla="*/ 51191 w 72534"/>
                <a:gd name="connsiteY49" fmla="*/ 81714 h 120342"/>
                <a:gd name="connsiteX50" fmla="*/ 54638 w 72534"/>
                <a:gd name="connsiteY50" fmla="*/ 71178 h 120342"/>
                <a:gd name="connsiteX51" fmla="*/ 54477 w 72534"/>
                <a:gd name="connsiteY51" fmla="*/ 71317 h 120342"/>
                <a:gd name="connsiteX52" fmla="*/ 54638 w 72534"/>
                <a:gd name="connsiteY52" fmla="*/ 71178 h 120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534" h="120342">
                  <a:moveTo>
                    <a:pt x="37555" y="120336"/>
                  </a:moveTo>
                  <a:cubicBezTo>
                    <a:pt x="36525" y="120336"/>
                    <a:pt x="35501" y="120224"/>
                    <a:pt x="34491" y="120022"/>
                  </a:cubicBezTo>
                  <a:cubicBezTo>
                    <a:pt x="23885" y="117425"/>
                    <a:pt x="13419" y="114284"/>
                    <a:pt x="3133" y="110600"/>
                  </a:cubicBezTo>
                  <a:cubicBezTo>
                    <a:pt x="675" y="109674"/>
                    <a:pt x="-593" y="106958"/>
                    <a:pt x="271" y="104479"/>
                  </a:cubicBezTo>
                  <a:cubicBezTo>
                    <a:pt x="1134" y="102000"/>
                    <a:pt x="3822" y="100663"/>
                    <a:pt x="6322" y="101464"/>
                  </a:cubicBezTo>
                  <a:cubicBezTo>
                    <a:pt x="16211" y="105001"/>
                    <a:pt x="26267" y="108031"/>
                    <a:pt x="36462" y="110545"/>
                  </a:cubicBezTo>
                  <a:cubicBezTo>
                    <a:pt x="39115" y="111025"/>
                    <a:pt x="41664" y="109312"/>
                    <a:pt x="42214" y="106673"/>
                  </a:cubicBezTo>
                  <a:cubicBezTo>
                    <a:pt x="43245" y="104166"/>
                    <a:pt x="43370" y="101373"/>
                    <a:pt x="42562" y="98783"/>
                  </a:cubicBezTo>
                  <a:cubicBezTo>
                    <a:pt x="41782" y="96213"/>
                    <a:pt x="41685" y="93490"/>
                    <a:pt x="42284" y="90872"/>
                  </a:cubicBezTo>
                  <a:cubicBezTo>
                    <a:pt x="43321" y="87411"/>
                    <a:pt x="45787" y="84556"/>
                    <a:pt x="49060" y="83031"/>
                  </a:cubicBezTo>
                  <a:cubicBezTo>
                    <a:pt x="48858" y="82717"/>
                    <a:pt x="48649" y="82404"/>
                    <a:pt x="48447" y="82132"/>
                  </a:cubicBezTo>
                  <a:cubicBezTo>
                    <a:pt x="47653" y="81102"/>
                    <a:pt x="47312" y="79792"/>
                    <a:pt x="47493" y="78504"/>
                  </a:cubicBezTo>
                  <a:cubicBezTo>
                    <a:pt x="47674" y="77216"/>
                    <a:pt x="48370" y="76053"/>
                    <a:pt x="49415" y="75280"/>
                  </a:cubicBezTo>
                  <a:cubicBezTo>
                    <a:pt x="50313" y="74618"/>
                    <a:pt x="51657" y="73602"/>
                    <a:pt x="52806" y="72703"/>
                  </a:cubicBezTo>
                  <a:lnTo>
                    <a:pt x="52806" y="72675"/>
                  </a:lnTo>
                  <a:cubicBezTo>
                    <a:pt x="52249" y="71707"/>
                    <a:pt x="51608" y="70537"/>
                    <a:pt x="50989" y="69221"/>
                  </a:cubicBezTo>
                  <a:cubicBezTo>
                    <a:pt x="49749" y="66540"/>
                    <a:pt x="49380" y="63539"/>
                    <a:pt x="49930" y="60635"/>
                  </a:cubicBezTo>
                  <a:cubicBezTo>
                    <a:pt x="51239" y="56429"/>
                    <a:pt x="54477" y="53107"/>
                    <a:pt x="58642" y="51686"/>
                  </a:cubicBezTo>
                  <a:cubicBezTo>
                    <a:pt x="59498" y="51289"/>
                    <a:pt x="60327" y="50830"/>
                    <a:pt x="61114" y="50307"/>
                  </a:cubicBezTo>
                  <a:cubicBezTo>
                    <a:pt x="61448" y="50057"/>
                    <a:pt x="62200" y="49499"/>
                    <a:pt x="62702" y="49061"/>
                  </a:cubicBezTo>
                  <a:cubicBezTo>
                    <a:pt x="61915" y="47682"/>
                    <a:pt x="60996" y="46387"/>
                    <a:pt x="59965" y="45189"/>
                  </a:cubicBezTo>
                  <a:cubicBezTo>
                    <a:pt x="53586" y="37006"/>
                    <a:pt x="48119" y="28141"/>
                    <a:pt x="43670" y="18768"/>
                  </a:cubicBezTo>
                  <a:cubicBezTo>
                    <a:pt x="42688" y="17083"/>
                    <a:pt x="42172" y="15168"/>
                    <a:pt x="42172" y="13218"/>
                  </a:cubicBezTo>
                  <a:cubicBezTo>
                    <a:pt x="42562" y="9402"/>
                    <a:pt x="44561" y="5934"/>
                    <a:pt x="47674" y="3684"/>
                  </a:cubicBezTo>
                  <a:cubicBezTo>
                    <a:pt x="48377" y="3072"/>
                    <a:pt x="49032" y="2410"/>
                    <a:pt x="49651" y="1707"/>
                  </a:cubicBezTo>
                  <a:cubicBezTo>
                    <a:pt x="51358" y="-299"/>
                    <a:pt x="54352" y="-577"/>
                    <a:pt x="56399" y="1087"/>
                  </a:cubicBezTo>
                  <a:cubicBezTo>
                    <a:pt x="58440" y="2751"/>
                    <a:pt x="58781" y="5739"/>
                    <a:pt x="57165" y="7814"/>
                  </a:cubicBezTo>
                  <a:cubicBezTo>
                    <a:pt x="56267" y="8872"/>
                    <a:pt x="55299" y="9861"/>
                    <a:pt x="54262" y="10788"/>
                  </a:cubicBezTo>
                  <a:cubicBezTo>
                    <a:pt x="53489" y="11512"/>
                    <a:pt x="51838" y="13002"/>
                    <a:pt x="51838" y="13489"/>
                  </a:cubicBezTo>
                  <a:cubicBezTo>
                    <a:pt x="51866" y="13552"/>
                    <a:pt x="52138" y="14102"/>
                    <a:pt x="52291" y="14395"/>
                  </a:cubicBezTo>
                  <a:cubicBezTo>
                    <a:pt x="56434" y="23148"/>
                    <a:pt x="61518" y="31428"/>
                    <a:pt x="67444" y="39082"/>
                  </a:cubicBezTo>
                  <a:cubicBezTo>
                    <a:pt x="70620" y="42007"/>
                    <a:pt x="72465" y="46115"/>
                    <a:pt x="72535" y="50433"/>
                  </a:cubicBezTo>
                  <a:cubicBezTo>
                    <a:pt x="71824" y="53671"/>
                    <a:pt x="69770" y="56449"/>
                    <a:pt x="66880" y="58079"/>
                  </a:cubicBezTo>
                  <a:cubicBezTo>
                    <a:pt x="65654" y="58929"/>
                    <a:pt x="64359" y="59681"/>
                    <a:pt x="63008" y="60321"/>
                  </a:cubicBezTo>
                  <a:cubicBezTo>
                    <a:pt x="61685" y="60893"/>
                    <a:pt x="60452" y="61665"/>
                    <a:pt x="59366" y="62612"/>
                  </a:cubicBezTo>
                  <a:cubicBezTo>
                    <a:pt x="59269" y="63441"/>
                    <a:pt x="59387" y="64284"/>
                    <a:pt x="59707" y="65057"/>
                  </a:cubicBezTo>
                  <a:cubicBezTo>
                    <a:pt x="60244" y="66192"/>
                    <a:pt x="60780" y="67125"/>
                    <a:pt x="61225" y="67961"/>
                  </a:cubicBezTo>
                  <a:cubicBezTo>
                    <a:pt x="62535" y="70273"/>
                    <a:pt x="65237" y="75092"/>
                    <a:pt x="60968" y="78560"/>
                  </a:cubicBezTo>
                  <a:cubicBezTo>
                    <a:pt x="60439" y="79047"/>
                    <a:pt x="59568" y="79744"/>
                    <a:pt x="58656" y="80454"/>
                  </a:cubicBezTo>
                  <a:cubicBezTo>
                    <a:pt x="59366" y="81986"/>
                    <a:pt x="59638" y="83685"/>
                    <a:pt x="59450" y="85370"/>
                  </a:cubicBezTo>
                  <a:cubicBezTo>
                    <a:pt x="59206" y="87097"/>
                    <a:pt x="58259" y="88643"/>
                    <a:pt x="56831" y="89646"/>
                  </a:cubicBezTo>
                  <a:cubicBezTo>
                    <a:pt x="56023" y="90224"/>
                    <a:pt x="55139" y="90740"/>
                    <a:pt x="54262" y="91248"/>
                  </a:cubicBezTo>
                  <a:cubicBezTo>
                    <a:pt x="52423" y="92306"/>
                    <a:pt x="51873" y="92703"/>
                    <a:pt x="51713" y="93281"/>
                  </a:cubicBezTo>
                  <a:cubicBezTo>
                    <a:pt x="51532" y="94382"/>
                    <a:pt x="51636" y="95517"/>
                    <a:pt x="52019" y="96561"/>
                  </a:cubicBezTo>
                  <a:cubicBezTo>
                    <a:pt x="53266" y="100955"/>
                    <a:pt x="53050" y="105628"/>
                    <a:pt x="51399" y="109890"/>
                  </a:cubicBezTo>
                  <a:cubicBezTo>
                    <a:pt x="49568" y="116032"/>
                    <a:pt x="43962" y="120266"/>
                    <a:pt x="37555" y="120343"/>
                  </a:cubicBezTo>
                  <a:lnTo>
                    <a:pt x="37555" y="120343"/>
                  </a:lnTo>
                  <a:close/>
                  <a:moveTo>
                    <a:pt x="51191" y="81714"/>
                  </a:moveTo>
                  <a:lnTo>
                    <a:pt x="51163" y="81714"/>
                  </a:lnTo>
                  <a:lnTo>
                    <a:pt x="51191" y="81714"/>
                  </a:lnTo>
                  <a:close/>
                  <a:moveTo>
                    <a:pt x="54638" y="71178"/>
                  </a:moveTo>
                  <a:cubicBezTo>
                    <a:pt x="54582" y="71220"/>
                    <a:pt x="54526" y="71269"/>
                    <a:pt x="54477" y="71317"/>
                  </a:cubicBezTo>
                  <a:lnTo>
                    <a:pt x="54638" y="71178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3" name="Freeform: Shape 78">
              <a:extLst>
                <a:ext uri="{FF2B5EF4-FFF2-40B4-BE49-F238E27FC236}">
                  <a16:creationId xmlns:a16="http://schemas.microsoft.com/office/drawing/2014/main" id="{7C1B3BD2-7161-686A-3C67-6F73B9081343}"/>
                </a:ext>
              </a:extLst>
            </p:cNvPr>
            <p:cNvSpPr/>
            <p:nvPr/>
          </p:nvSpPr>
          <p:spPr>
            <a:xfrm>
              <a:off x="4266783" y="5008525"/>
              <a:ext cx="130662" cy="211326"/>
            </a:xfrm>
            <a:custGeom>
              <a:avLst/>
              <a:gdLst>
                <a:gd name="connsiteX0" fmla="*/ 104786 w 130662"/>
                <a:gd name="connsiteY0" fmla="*/ 211306 h 211326"/>
                <a:gd name="connsiteX1" fmla="*/ 28170 w 130662"/>
                <a:gd name="connsiteY1" fmla="*/ 211306 h 211326"/>
                <a:gd name="connsiteX2" fmla="*/ 19890 w 130662"/>
                <a:gd name="connsiteY2" fmla="*/ 206598 h 211326"/>
                <a:gd name="connsiteX3" fmla="*/ 19772 w 130662"/>
                <a:gd name="connsiteY3" fmla="*/ 196849 h 211326"/>
                <a:gd name="connsiteX4" fmla="*/ 29194 w 130662"/>
                <a:gd name="connsiteY4" fmla="*/ 163631 h 211326"/>
                <a:gd name="connsiteX5" fmla="*/ 24674 w 130662"/>
                <a:gd name="connsiteY5" fmla="*/ 133380 h 211326"/>
                <a:gd name="connsiteX6" fmla="*/ 15475 w 130662"/>
                <a:gd name="connsiteY6" fmla="*/ 118937 h 211326"/>
                <a:gd name="connsiteX7" fmla="*/ 22 w 130662"/>
                <a:gd name="connsiteY7" fmla="*/ 79919 h 211326"/>
                <a:gd name="connsiteX8" fmla="*/ 3790 w 130662"/>
                <a:gd name="connsiteY8" fmla="*/ 49640 h 211326"/>
                <a:gd name="connsiteX9" fmla="*/ 61395 w 130662"/>
                <a:gd name="connsiteY9" fmla="*/ 1596 h 211326"/>
                <a:gd name="connsiteX10" fmla="*/ 68804 w 130662"/>
                <a:gd name="connsiteY10" fmla="*/ 64 h 211326"/>
                <a:gd name="connsiteX11" fmla="*/ 74361 w 130662"/>
                <a:gd name="connsiteY11" fmla="*/ 4061 h 211326"/>
                <a:gd name="connsiteX12" fmla="*/ 70364 w 130662"/>
                <a:gd name="connsiteY12" fmla="*/ 9619 h 211326"/>
                <a:gd name="connsiteX13" fmla="*/ 63734 w 130662"/>
                <a:gd name="connsiteY13" fmla="*/ 10991 h 211326"/>
                <a:gd name="connsiteX14" fmla="*/ 13100 w 130662"/>
                <a:gd name="connsiteY14" fmla="*/ 52286 h 211326"/>
                <a:gd name="connsiteX15" fmla="*/ 9702 w 130662"/>
                <a:gd name="connsiteY15" fmla="*/ 79772 h 211326"/>
                <a:gd name="connsiteX16" fmla="*/ 23254 w 130662"/>
                <a:gd name="connsiteY16" fmla="*/ 113150 h 211326"/>
                <a:gd name="connsiteX17" fmla="*/ 33539 w 130662"/>
                <a:gd name="connsiteY17" fmla="*/ 129508 h 211326"/>
                <a:gd name="connsiteX18" fmla="*/ 38804 w 130662"/>
                <a:gd name="connsiteY18" fmla="*/ 164843 h 211326"/>
                <a:gd name="connsiteX19" fmla="*/ 28254 w 130662"/>
                <a:gd name="connsiteY19" fmla="*/ 201570 h 211326"/>
                <a:gd name="connsiteX20" fmla="*/ 104779 w 130662"/>
                <a:gd name="connsiteY20" fmla="*/ 201633 h 211326"/>
                <a:gd name="connsiteX21" fmla="*/ 115810 w 130662"/>
                <a:gd name="connsiteY21" fmla="*/ 181013 h 211326"/>
                <a:gd name="connsiteX22" fmla="*/ 115183 w 130662"/>
                <a:gd name="connsiteY22" fmla="*/ 180790 h 211326"/>
                <a:gd name="connsiteX23" fmla="*/ 109550 w 130662"/>
                <a:gd name="connsiteY23" fmla="*/ 178854 h 211326"/>
                <a:gd name="connsiteX24" fmla="*/ 86137 w 130662"/>
                <a:gd name="connsiteY24" fmla="*/ 157190 h 211326"/>
                <a:gd name="connsiteX25" fmla="*/ 87620 w 130662"/>
                <a:gd name="connsiteY25" fmla="*/ 153784 h 211326"/>
                <a:gd name="connsiteX26" fmla="*/ 91088 w 130662"/>
                <a:gd name="connsiteY26" fmla="*/ 152461 h 211326"/>
                <a:gd name="connsiteX27" fmla="*/ 94480 w 130662"/>
                <a:gd name="connsiteY27" fmla="*/ 153958 h 211326"/>
                <a:gd name="connsiteX28" fmla="*/ 95817 w 130662"/>
                <a:gd name="connsiteY28" fmla="*/ 157413 h 211326"/>
                <a:gd name="connsiteX29" fmla="*/ 112461 w 130662"/>
                <a:gd name="connsiteY29" fmla="*/ 169627 h 211326"/>
                <a:gd name="connsiteX30" fmla="*/ 118380 w 130662"/>
                <a:gd name="connsiteY30" fmla="*/ 171667 h 211326"/>
                <a:gd name="connsiteX31" fmla="*/ 127391 w 130662"/>
                <a:gd name="connsiteY31" fmla="*/ 174801 h 211326"/>
                <a:gd name="connsiteX32" fmla="*/ 130657 w 130662"/>
                <a:gd name="connsiteY32" fmla="*/ 179154 h 211326"/>
                <a:gd name="connsiteX33" fmla="*/ 127816 w 130662"/>
                <a:gd name="connsiteY33" fmla="*/ 183792 h 211326"/>
                <a:gd name="connsiteX34" fmla="*/ 113993 w 130662"/>
                <a:gd name="connsiteY34" fmla="*/ 204607 h 211326"/>
                <a:gd name="connsiteX35" fmla="*/ 104779 w 130662"/>
                <a:gd name="connsiteY35" fmla="*/ 211327 h 211326"/>
                <a:gd name="connsiteX36" fmla="*/ 104779 w 130662"/>
                <a:gd name="connsiteY36" fmla="*/ 211327 h 2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30662" h="211326">
                  <a:moveTo>
                    <a:pt x="104786" y="211306"/>
                  </a:moveTo>
                  <a:lnTo>
                    <a:pt x="28170" y="211306"/>
                  </a:lnTo>
                  <a:cubicBezTo>
                    <a:pt x="24765" y="211327"/>
                    <a:pt x="21617" y="209530"/>
                    <a:pt x="19890" y="206598"/>
                  </a:cubicBezTo>
                  <a:cubicBezTo>
                    <a:pt x="18114" y="203604"/>
                    <a:pt x="18072" y="199885"/>
                    <a:pt x="19772" y="196849"/>
                  </a:cubicBezTo>
                  <a:cubicBezTo>
                    <a:pt x="24995" y="186473"/>
                    <a:pt x="28191" y="175198"/>
                    <a:pt x="29194" y="163631"/>
                  </a:cubicBezTo>
                  <a:cubicBezTo>
                    <a:pt x="30405" y="153325"/>
                    <a:pt x="28846" y="142879"/>
                    <a:pt x="24674" y="133380"/>
                  </a:cubicBezTo>
                  <a:cubicBezTo>
                    <a:pt x="22160" y="128234"/>
                    <a:pt x="19075" y="123387"/>
                    <a:pt x="15475" y="118937"/>
                  </a:cubicBezTo>
                  <a:cubicBezTo>
                    <a:pt x="8372" y="109355"/>
                    <a:pt x="301" y="98498"/>
                    <a:pt x="22" y="79919"/>
                  </a:cubicBezTo>
                  <a:cubicBezTo>
                    <a:pt x="-187" y="69696"/>
                    <a:pt x="1081" y="59501"/>
                    <a:pt x="3790" y="49640"/>
                  </a:cubicBezTo>
                  <a:cubicBezTo>
                    <a:pt x="10210" y="26966"/>
                    <a:pt x="31743" y="8978"/>
                    <a:pt x="61395" y="1596"/>
                  </a:cubicBezTo>
                  <a:cubicBezTo>
                    <a:pt x="63846" y="983"/>
                    <a:pt x="66297" y="475"/>
                    <a:pt x="68804" y="64"/>
                  </a:cubicBezTo>
                  <a:cubicBezTo>
                    <a:pt x="71443" y="-368"/>
                    <a:pt x="73930" y="1422"/>
                    <a:pt x="74361" y="4061"/>
                  </a:cubicBezTo>
                  <a:cubicBezTo>
                    <a:pt x="74793" y="6701"/>
                    <a:pt x="73003" y="9187"/>
                    <a:pt x="70364" y="9619"/>
                  </a:cubicBezTo>
                  <a:cubicBezTo>
                    <a:pt x="68122" y="9981"/>
                    <a:pt x="65935" y="10440"/>
                    <a:pt x="63734" y="10991"/>
                  </a:cubicBezTo>
                  <a:cubicBezTo>
                    <a:pt x="53901" y="13442"/>
                    <a:pt x="21199" y="23672"/>
                    <a:pt x="13100" y="52286"/>
                  </a:cubicBezTo>
                  <a:cubicBezTo>
                    <a:pt x="10670" y="61242"/>
                    <a:pt x="9528" y="70497"/>
                    <a:pt x="9702" y="79772"/>
                  </a:cubicBezTo>
                  <a:cubicBezTo>
                    <a:pt x="9932" y="95232"/>
                    <a:pt x="16408" y="103930"/>
                    <a:pt x="23254" y="113150"/>
                  </a:cubicBezTo>
                  <a:cubicBezTo>
                    <a:pt x="27293" y="118192"/>
                    <a:pt x="30747" y="123679"/>
                    <a:pt x="33539" y="129508"/>
                  </a:cubicBezTo>
                  <a:cubicBezTo>
                    <a:pt x="38414" y="140609"/>
                    <a:pt x="40225" y="152809"/>
                    <a:pt x="38804" y="164843"/>
                  </a:cubicBezTo>
                  <a:cubicBezTo>
                    <a:pt x="37669" y="177649"/>
                    <a:pt x="34089" y="190115"/>
                    <a:pt x="28254" y="201570"/>
                  </a:cubicBezTo>
                  <a:lnTo>
                    <a:pt x="104779" y="201633"/>
                  </a:lnTo>
                  <a:cubicBezTo>
                    <a:pt x="107036" y="194091"/>
                    <a:pt x="110789" y="187078"/>
                    <a:pt x="115810" y="181013"/>
                  </a:cubicBezTo>
                  <a:lnTo>
                    <a:pt x="115183" y="180790"/>
                  </a:lnTo>
                  <a:cubicBezTo>
                    <a:pt x="112537" y="179864"/>
                    <a:pt x="110552" y="179168"/>
                    <a:pt x="109550" y="178854"/>
                  </a:cubicBezTo>
                  <a:cubicBezTo>
                    <a:pt x="93804" y="173917"/>
                    <a:pt x="85921" y="166626"/>
                    <a:pt x="86137" y="157190"/>
                  </a:cubicBezTo>
                  <a:cubicBezTo>
                    <a:pt x="86151" y="155901"/>
                    <a:pt x="86687" y="154676"/>
                    <a:pt x="87620" y="153784"/>
                  </a:cubicBezTo>
                  <a:cubicBezTo>
                    <a:pt x="88554" y="152893"/>
                    <a:pt x="89800" y="152419"/>
                    <a:pt x="91088" y="152461"/>
                  </a:cubicBezTo>
                  <a:cubicBezTo>
                    <a:pt x="92370" y="152489"/>
                    <a:pt x="93595" y="153025"/>
                    <a:pt x="94480" y="153958"/>
                  </a:cubicBezTo>
                  <a:cubicBezTo>
                    <a:pt x="95364" y="154884"/>
                    <a:pt x="95852" y="156131"/>
                    <a:pt x="95817" y="157413"/>
                  </a:cubicBezTo>
                  <a:cubicBezTo>
                    <a:pt x="95754" y="160010"/>
                    <a:pt x="97843" y="165038"/>
                    <a:pt x="112461" y="169627"/>
                  </a:cubicBezTo>
                  <a:cubicBezTo>
                    <a:pt x="113526" y="169968"/>
                    <a:pt x="115615" y="170693"/>
                    <a:pt x="118380" y="171667"/>
                  </a:cubicBezTo>
                  <a:cubicBezTo>
                    <a:pt x="120894" y="172552"/>
                    <a:pt x="123993" y="173631"/>
                    <a:pt x="127391" y="174801"/>
                  </a:cubicBezTo>
                  <a:cubicBezTo>
                    <a:pt x="129271" y="175442"/>
                    <a:pt x="130560" y="177169"/>
                    <a:pt x="130657" y="179154"/>
                  </a:cubicBezTo>
                  <a:cubicBezTo>
                    <a:pt x="130748" y="181138"/>
                    <a:pt x="129626" y="182977"/>
                    <a:pt x="127816" y="183792"/>
                  </a:cubicBezTo>
                  <a:cubicBezTo>
                    <a:pt x="122614" y="186139"/>
                    <a:pt x="117454" y="193924"/>
                    <a:pt x="113993" y="204607"/>
                  </a:cubicBezTo>
                  <a:cubicBezTo>
                    <a:pt x="112704" y="208611"/>
                    <a:pt x="108979" y="211327"/>
                    <a:pt x="104779" y="211327"/>
                  </a:cubicBezTo>
                  <a:lnTo>
                    <a:pt x="104779" y="211327"/>
                  </a:lnTo>
                  <a:close/>
                </a:path>
              </a:pathLst>
            </a:custGeom>
            <a:solidFill>
              <a:srgbClr val="01010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10">
            <a:extLst>
              <a:ext uri="{FF2B5EF4-FFF2-40B4-BE49-F238E27FC236}">
                <a16:creationId xmlns:a16="http://schemas.microsoft.com/office/drawing/2014/main" id="{32D3E683-AE46-BF30-D9EA-649C808B4F1B}"/>
              </a:ext>
            </a:extLst>
          </p:cNvPr>
          <p:cNvGrpSpPr/>
          <p:nvPr/>
        </p:nvGrpSpPr>
        <p:grpSpPr>
          <a:xfrm>
            <a:off x="4983759" y="2753973"/>
            <a:ext cx="1722784" cy="1763043"/>
            <a:chOff x="4317336" y="2753973"/>
            <a:chExt cx="1722784" cy="1763043"/>
          </a:xfrm>
        </p:grpSpPr>
        <p:sp>
          <p:nvSpPr>
            <p:cNvPr id="45" name="Content Placeholder 18">
              <a:extLst>
                <a:ext uri="{FF2B5EF4-FFF2-40B4-BE49-F238E27FC236}">
                  <a16:creationId xmlns:a16="http://schemas.microsoft.com/office/drawing/2014/main" id="{4D43AC43-68C9-8B51-491F-59D03DE0DC78}"/>
                </a:ext>
              </a:extLst>
            </p:cNvPr>
            <p:cNvSpPr txBox="1">
              <a:spLocks/>
            </p:cNvSpPr>
            <p:nvPr/>
          </p:nvSpPr>
          <p:spPr>
            <a:xfrm>
              <a:off x="4317336" y="3439798"/>
              <a:ext cx="1722784" cy="107721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Predicting &amp; anticipating customer needs</a:t>
              </a:r>
            </a:p>
          </p:txBody>
        </p:sp>
        <p:cxnSp>
          <p:nvCxnSpPr>
            <p:cNvPr id="46" name="Straight Connector 43">
              <a:extLst>
                <a:ext uri="{FF2B5EF4-FFF2-40B4-BE49-F238E27FC236}">
                  <a16:creationId xmlns:a16="http://schemas.microsoft.com/office/drawing/2014/main" id="{1DD9C60A-0EA3-DE7B-415D-EB80B8DB2523}"/>
                </a:ext>
              </a:extLst>
            </p:cNvPr>
            <p:cNvCxnSpPr>
              <a:cxnSpLocks/>
            </p:cNvCxnSpPr>
            <p:nvPr/>
          </p:nvCxnSpPr>
          <p:spPr>
            <a:xfrm>
              <a:off x="4899328" y="3419921"/>
              <a:ext cx="558800" cy="0"/>
            </a:xfrm>
            <a:prstGeom prst="line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aphic 48">
              <a:extLst>
                <a:ext uri="{FF2B5EF4-FFF2-40B4-BE49-F238E27FC236}">
                  <a16:creationId xmlns:a16="http://schemas.microsoft.com/office/drawing/2014/main" id="{04B18709-F3C4-A420-DDD3-8CB6752D9509}"/>
                </a:ext>
              </a:extLst>
            </p:cNvPr>
            <p:cNvGrpSpPr/>
            <p:nvPr/>
          </p:nvGrpSpPr>
          <p:grpSpPr>
            <a:xfrm>
              <a:off x="4932255" y="2753973"/>
              <a:ext cx="492946" cy="502156"/>
              <a:chOff x="8102166" y="6567106"/>
              <a:chExt cx="285803" cy="291144"/>
            </a:xfrm>
            <a:solidFill>
              <a:srgbClr val="010101"/>
            </a:solidFill>
          </p:grpSpPr>
          <p:sp>
            <p:nvSpPr>
              <p:cNvPr id="48" name="Freeform: Shape 80">
                <a:extLst>
                  <a:ext uri="{FF2B5EF4-FFF2-40B4-BE49-F238E27FC236}">
                    <a16:creationId xmlns:a16="http://schemas.microsoft.com/office/drawing/2014/main" id="{4D9BC7CB-CB59-D0DC-FF2E-813DA895EC80}"/>
                  </a:ext>
                </a:extLst>
              </p:cNvPr>
              <p:cNvSpPr/>
              <p:nvPr/>
            </p:nvSpPr>
            <p:spPr>
              <a:xfrm>
                <a:off x="8138728" y="6616403"/>
                <a:ext cx="226176" cy="226123"/>
              </a:xfrm>
              <a:custGeom>
                <a:avLst/>
                <a:gdLst>
                  <a:gd name="connsiteX0" fmla="*/ 199241 w 226176"/>
                  <a:gd name="connsiteY0" fmla="*/ 226123 h 226123"/>
                  <a:gd name="connsiteX1" fmla="*/ 181233 w 226176"/>
                  <a:gd name="connsiteY1" fmla="*/ 218470 h 226123"/>
                  <a:gd name="connsiteX2" fmla="*/ 135097 w 226176"/>
                  <a:gd name="connsiteY2" fmla="*/ 172334 h 226123"/>
                  <a:gd name="connsiteX3" fmla="*/ 133753 w 226176"/>
                  <a:gd name="connsiteY3" fmla="*/ 169096 h 226123"/>
                  <a:gd name="connsiteX4" fmla="*/ 135097 w 226176"/>
                  <a:gd name="connsiteY4" fmla="*/ 165858 h 226123"/>
                  <a:gd name="connsiteX5" fmla="*/ 137625 w 226176"/>
                  <a:gd name="connsiteY5" fmla="*/ 163330 h 226123"/>
                  <a:gd name="connsiteX6" fmla="*/ 123398 w 226176"/>
                  <a:gd name="connsiteY6" fmla="*/ 149110 h 226123"/>
                  <a:gd name="connsiteX7" fmla="*/ 123210 w 226176"/>
                  <a:gd name="connsiteY7" fmla="*/ 149228 h 226123"/>
                  <a:gd name="connsiteX8" fmla="*/ 80668 w 226176"/>
                  <a:gd name="connsiteY8" fmla="*/ 161415 h 226123"/>
                  <a:gd name="connsiteX9" fmla="*/ 23613 w 226176"/>
                  <a:gd name="connsiteY9" fmla="*/ 137745 h 226123"/>
                  <a:gd name="connsiteX10" fmla="*/ 6398 w 226176"/>
                  <a:gd name="connsiteY10" fmla="*/ 49966 h 226123"/>
                  <a:gd name="connsiteX11" fmla="*/ 80313 w 226176"/>
                  <a:gd name="connsiteY11" fmla="*/ 0 h 226123"/>
                  <a:gd name="connsiteX12" fmla="*/ 80668 w 226176"/>
                  <a:gd name="connsiteY12" fmla="*/ 0 h 226123"/>
                  <a:gd name="connsiteX13" fmla="*/ 81726 w 226176"/>
                  <a:gd name="connsiteY13" fmla="*/ 0 h 226123"/>
                  <a:gd name="connsiteX14" fmla="*/ 151198 w 226176"/>
                  <a:gd name="connsiteY14" fmla="*/ 42082 h 226123"/>
                  <a:gd name="connsiteX15" fmla="*/ 149199 w 226176"/>
                  <a:gd name="connsiteY15" fmla="*/ 123204 h 226123"/>
                  <a:gd name="connsiteX16" fmla="*/ 149081 w 226176"/>
                  <a:gd name="connsiteY16" fmla="*/ 123392 h 226123"/>
                  <a:gd name="connsiteX17" fmla="*/ 163322 w 226176"/>
                  <a:gd name="connsiteY17" fmla="*/ 137633 h 226123"/>
                  <a:gd name="connsiteX18" fmla="*/ 165850 w 226176"/>
                  <a:gd name="connsiteY18" fmla="*/ 135106 h 226123"/>
                  <a:gd name="connsiteX19" fmla="*/ 169088 w 226176"/>
                  <a:gd name="connsiteY19" fmla="*/ 133817 h 226123"/>
                  <a:gd name="connsiteX20" fmla="*/ 172326 w 226176"/>
                  <a:gd name="connsiteY20" fmla="*/ 135106 h 226123"/>
                  <a:gd name="connsiteX21" fmla="*/ 218454 w 226176"/>
                  <a:gd name="connsiteY21" fmla="*/ 181234 h 226123"/>
                  <a:gd name="connsiteX22" fmla="*/ 226170 w 226176"/>
                  <a:gd name="connsiteY22" fmla="*/ 199848 h 226123"/>
                  <a:gd name="connsiteX23" fmla="*/ 219053 w 226176"/>
                  <a:gd name="connsiteY23" fmla="*/ 217801 h 226123"/>
                  <a:gd name="connsiteX24" fmla="*/ 199241 w 226176"/>
                  <a:gd name="connsiteY24" fmla="*/ 226123 h 226123"/>
                  <a:gd name="connsiteX25" fmla="*/ 199241 w 226176"/>
                  <a:gd name="connsiteY25" fmla="*/ 226123 h 226123"/>
                  <a:gd name="connsiteX26" fmla="*/ 144819 w 226176"/>
                  <a:gd name="connsiteY26" fmla="*/ 169103 h 226123"/>
                  <a:gd name="connsiteX27" fmla="*/ 187709 w 226176"/>
                  <a:gd name="connsiteY27" fmla="*/ 211993 h 226123"/>
                  <a:gd name="connsiteX28" fmla="*/ 199847 w 226176"/>
                  <a:gd name="connsiteY28" fmla="*/ 217008 h 226123"/>
                  <a:gd name="connsiteX29" fmla="*/ 211985 w 226176"/>
                  <a:gd name="connsiteY29" fmla="*/ 211993 h 226123"/>
                  <a:gd name="connsiteX30" fmla="*/ 216978 w 226176"/>
                  <a:gd name="connsiteY30" fmla="*/ 199855 h 226123"/>
                  <a:gd name="connsiteX31" fmla="*/ 211978 w 226176"/>
                  <a:gd name="connsiteY31" fmla="*/ 187710 h 226123"/>
                  <a:gd name="connsiteX32" fmla="*/ 169095 w 226176"/>
                  <a:gd name="connsiteY32" fmla="*/ 144827 h 226123"/>
                  <a:gd name="connsiteX33" fmla="*/ 144825 w 226176"/>
                  <a:gd name="connsiteY33" fmla="*/ 169096 h 226123"/>
                  <a:gd name="connsiteX34" fmla="*/ 143551 w 226176"/>
                  <a:gd name="connsiteY34" fmla="*/ 131261 h 226123"/>
                  <a:gd name="connsiteX35" fmla="*/ 131246 w 226176"/>
                  <a:gd name="connsiteY35" fmla="*/ 143567 h 226123"/>
                  <a:gd name="connsiteX36" fmla="*/ 131009 w 226176"/>
                  <a:gd name="connsiteY36" fmla="*/ 143761 h 226123"/>
                  <a:gd name="connsiteX37" fmla="*/ 144108 w 226176"/>
                  <a:gd name="connsiteY37" fmla="*/ 156853 h 226123"/>
                  <a:gd name="connsiteX38" fmla="*/ 156845 w 226176"/>
                  <a:gd name="connsiteY38" fmla="*/ 144116 h 226123"/>
                  <a:gd name="connsiteX39" fmla="*/ 143753 w 226176"/>
                  <a:gd name="connsiteY39" fmla="*/ 131024 h 226123"/>
                  <a:gd name="connsiteX40" fmla="*/ 143558 w 226176"/>
                  <a:gd name="connsiteY40" fmla="*/ 131261 h 226123"/>
                  <a:gd name="connsiteX41" fmla="*/ 80354 w 226176"/>
                  <a:gd name="connsiteY41" fmla="*/ 9165 h 226123"/>
                  <a:gd name="connsiteX42" fmla="*/ 14838 w 226176"/>
                  <a:gd name="connsiteY42" fmla="*/ 53454 h 226123"/>
                  <a:gd name="connsiteX43" fmla="*/ 30096 w 226176"/>
                  <a:gd name="connsiteY43" fmla="*/ 131269 h 226123"/>
                  <a:gd name="connsiteX44" fmla="*/ 80319 w 226176"/>
                  <a:gd name="connsiteY44" fmla="*/ 152098 h 226123"/>
                  <a:gd name="connsiteX45" fmla="*/ 139512 w 226176"/>
                  <a:gd name="connsiteY45" fmla="*/ 121401 h 226123"/>
                  <a:gd name="connsiteX46" fmla="*/ 144039 w 226176"/>
                  <a:gd name="connsiteY46" fmla="*/ 48057 h 226123"/>
                  <a:gd name="connsiteX47" fmla="*/ 81538 w 226176"/>
                  <a:gd name="connsiteY47" fmla="*/ 9165 h 226123"/>
                  <a:gd name="connsiteX48" fmla="*/ 80354 w 226176"/>
                  <a:gd name="connsiteY48" fmla="*/ 9165 h 226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26176" h="226123">
                    <a:moveTo>
                      <a:pt x="199241" y="226123"/>
                    </a:moveTo>
                    <a:cubicBezTo>
                      <a:pt x="192368" y="226123"/>
                      <a:pt x="185968" y="223407"/>
                      <a:pt x="181233" y="218470"/>
                    </a:cubicBezTo>
                    <a:lnTo>
                      <a:pt x="135097" y="172334"/>
                    </a:lnTo>
                    <a:cubicBezTo>
                      <a:pt x="134234" y="171471"/>
                      <a:pt x="133753" y="170314"/>
                      <a:pt x="133753" y="169096"/>
                    </a:cubicBezTo>
                    <a:cubicBezTo>
                      <a:pt x="133753" y="167877"/>
                      <a:pt x="134227" y="166722"/>
                      <a:pt x="135097" y="165858"/>
                    </a:cubicBezTo>
                    <a:lnTo>
                      <a:pt x="137625" y="163330"/>
                    </a:lnTo>
                    <a:lnTo>
                      <a:pt x="123398" y="149110"/>
                    </a:lnTo>
                    <a:lnTo>
                      <a:pt x="123210" y="149228"/>
                    </a:lnTo>
                    <a:cubicBezTo>
                      <a:pt x="110431" y="157201"/>
                      <a:pt x="95724" y="161415"/>
                      <a:pt x="80668" y="161415"/>
                    </a:cubicBezTo>
                    <a:cubicBezTo>
                      <a:pt x="59135" y="161415"/>
                      <a:pt x="38878" y="153010"/>
                      <a:pt x="23613" y="137745"/>
                    </a:cubicBezTo>
                    <a:cubicBezTo>
                      <a:pt x="242" y="114478"/>
                      <a:pt x="-6353" y="80850"/>
                      <a:pt x="6398" y="49966"/>
                    </a:cubicBezTo>
                    <a:cubicBezTo>
                      <a:pt x="19121" y="19143"/>
                      <a:pt x="47443" y="0"/>
                      <a:pt x="80313" y="0"/>
                    </a:cubicBezTo>
                    <a:lnTo>
                      <a:pt x="80668" y="0"/>
                    </a:lnTo>
                    <a:cubicBezTo>
                      <a:pt x="81023" y="0"/>
                      <a:pt x="81371" y="0"/>
                      <a:pt x="81726" y="0"/>
                    </a:cubicBezTo>
                    <a:cubicBezTo>
                      <a:pt x="110807" y="0"/>
                      <a:pt x="136776" y="15731"/>
                      <a:pt x="151198" y="42082"/>
                    </a:cubicBezTo>
                    <a:cubicBezTo>
                      <a:pt x="165606" y="68412"/>
                      <a:pt x="164861" y="98740"/>
                      <a:pt x="149199" y="123204"/>
                    </a:cubicBezTo>
                    <a:lnTo>
                      <a:pt x="149081" y="123392"/>
                    </a:lnTo>
                    <a:lnTo>
                      <a:pt x="163322" y="137633"/>
                    </a:lnTo>
                    <a:lnTo>
                      <a:pt x="165850" y="135106"/>
                    </a:lnTo>
                    <a:cubicBezTo>
                      <a:pt x="166664" y="134291"/>
                      <a:pt x="167848" y="133817"/>
                      <a:pt x="169088" y="133817"/>
                    </a:cubicBezTo>
                    <a:cubicBezTo>
                      <a:pt x="170327" y="133817"/>
                      <a:pt x="171511" y="134284"/>
                      <a:pt x="172326" y="135106"/>
                    </a:cubicBezTo>
                    <a:lnTo>
                      <a:pt x="218454" y="181234"/>
                    </a:lnTo>
                    <a:cubicBezTo>
                      <a:pt x="223427" y="186206"/>
                      <a:pt x="226170" y="192815"/>
                      <a:pt x="226170" y="199848"/>
                    </a:cubicBezTo>
                    <a:cubicBezTo>
                      <a:pt x="226316" y="206694"/>
                      <a:pt x="223851" y="212899"/>
                      <a:pt x="219053" y="217801"/>
                    </a:cubicBezTo>
                    <a:cubicBezTo>
                      <a:pt x="213872" y="223087"/>
                      <a:pt x="206651" y="226123"/>
                      <a:pt x="199241" y="226123"/>
                    </a:cubicBezTo>
                    <a:lnTo>
                      <a:pt x="199241" y="226123"/>
                    </a:lnTo>
                    <a:close/>
                    <a:moveTo>
                      <a:pt x="144819" y="169103"/>
                    </a:moveTo>
                    <a:lnTo>
                      <a:pt x="187709" y="211993"/>
                    </a:lnTo>
                    <a:cubicBezTo>
                      <a:pt x="190947" y="215231"/>
                      <a:pt x="195258" y="217008"/>
                      <a:pt x="199847" y="217008"/>
                    </a:cubicBezTo>
                    <a:cubicBezTo>
                      <a:pt x="204436" y="217008"/>
                      <a:pt x="208747" y="215224"/>
                      <a:pt x="211985" y="211993"/>
                    </a:cubicBezTo>
                    <a:cubicBezTo>
                      <a:pt x="215160" y="208950"/>
                      <a:pt x="216978" y="204521"/>
                      <a:pt x="216978" y="199855"/>
                    </a:cubicBezTo>
                    <a:cubicBezTo>
                      <a:pt x="216978" y="195190"/>
                      <a:pt x="215154" y="190761"/>
                      <a:pt x="211978" y="187710"/>
                    </a:cubicBezTo>
                    <a:lnTo>
                      <a:pt x="169095" y="144827"/>
                    </a:lnTo>
                    <a:lnTo>
                      <a:pt x="144825" y="169096"/>
                    </a:lnTo>
                    <a:close/>
                    <a:moveTo>
                      <a:pt x="143551" y="131261"/>
                    </a:moveTo>
                    <a:cubicBezTo>
                      <a:pt x="139826" y="135830"/>
                      <a:pt x="135800" y="139855"/>
                      <a:pt x="131246" y="143567"/>
                    </a:cubicBezTo>
                    <a:lnTo>
                      <a:pt x="131009" y="143761"/>
                    </a:lnTo>
                    <a:lnTo>
                      <a:pt x="144108" y="156853"/>
                    </a:lnTo>
                    <a:lnTo>
                      <a:pt x="156845" y="144116"/>
                    </a:lnTo>
                    <a:lnTo>
                      <a:pt x="143753" y="131024"/>
                    </a:lnTo>
                    <a:lnTo>
                      <a:pt x="143558" y="131261"/>
                    </a:lnTo>
                    <a:close/>
                    <a:moveTo>
                      <a:pt x="80354" y="9165"/>
                    </a:moveTo>
                    <a:cubicBezTo>
                      <a:pt x="51225" y="9165"/>
                      <a:pt x="26120" y="26135"/>
                      <a:pt x="14838" y="53454"/>
                    </a:cubicBezTo>
                    <a:cubicBezTo>
                      <a:pt x="3536" y="80829"/>
                      <a:pt x="9379" y="110642"/>
                      <a:pt x="30096" y="131269"/>
                    </a:cubicBezTo>
                    <a:cubicBezTo>
                      <a:pt x="43070" y="144702"/>
                      <a:pt x="60911" y="152098"/>
                      <a:pt x="80319" y="152098"/>
                    </a:cubicBezTo>
                    <a:cubicBezTo>
                      <a:pt x="104477" y="152098"/>
                      <a:pt x="126608" y="140621"/>
                      <a:pt x="139512" y="121401"/>
                    </a:cubicBezTo>
                    <a:cubicBezTo>
                      <a:pt x="154888" y="99778"/>
                      <a:pt x="156581" y="72354"/>
                      <a:pt x="144039" y="48057"/>
                    </a:cubicBezTo>
                    <a:cubicBezTo>
                      <a:pt x="131657" y="24067"/>
                      <a:pt x="107708" y="9165"/>
                      <a:pt x="81538" y="9165"/>
                    </a:cubicBezTo>
                    <a:cubicBezTo>
                      <a:pt x="81252" y="9165"/>
                      <a:pt x="80354" y="9165"/>
                      <a:pt x="80354" y="9165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81">
                <a:extLst>
                  <a:ext uri="{FF2B5EF4-FFF2-40B4-BE49-F238E27FC236}">
                    <a16:creationId xmlns:a16="http://schemas.microsoft.com/office/drawing/2014/main" id="{497FDF9C-262B-1001-8A9C-72D7D8192ED2}"/>
                  </a:ext>
                </a:extLst>
              </p:cNvPr>
              <p:cNvSpPr/>
              <p:nvPr/>
            </p:nvSpPr>
            <p:spPr>
              <a:xfrm>
                <a:off x="8189815" y="6648116"/>
                <a:ext cx="58983" cy="76992"/>
              </a:xfrm>
              <a:custGeom>
                <a:avLst/>
                <a:gdLst>
                  <a:gd name="connsiteX0" fmla="*/ 29602 w 58983"/>
                  <a:gd name="connsiteY0" fmla="*/ 76992 h 76992"/>
                  <a:gd name="connsiteX1" fmla="*/ 25012 w 58983"/>
                  <a:gd name="connsiteY1" fmla="*/ 72472 h 76992"/>
                  <a:gd name="connsiteX2" fmla="*/ 25012 w 58983"/>
                  <a:gd name="connsiteY2" fmla="*/ 62382 h 76992"/>
                  <a:gd name="connsiteX3" fmla="*/ 35208 w 58983"/>
                  <a:gd name="connsiteY3" fmla="*/ 49255 h 76992"/>
                  <a:gd name="connsiteX4" fmla="*/ 49664 w 58983"/>
                  <a:gd name="connsiteY4" fmla="*/ 27201 h 76992"/>
                  <a:gd name="connsiteX5" fmla="*/ 29887 w 58983"/>
                  <a:gd name="connsiteY5" fmla="*/ 9178 h 76992"/>
                  <a:gd name="connsiteX6" fmla="*/ 29323 w 58983"/>
                  <a:gd name="connsiteY6" fmla="*/ 9171 h 76992"/>
                  <a:gd name="connsiteX7" fmla="*/ 15249 w 58983"/>
                  <a:gd name="connsiteY7" fmla="*/ 15056 h 76992"/>
                  <a:gd name="connsiteX8" fmla="*/ 9170 w 58983"/>
                  <a:gd name="connsiteY8" fmla="*/ 29603 h 76992"/>
                  <a:gd name="connsiteX9" fmla="*/ 4587 w 58983"/>
                  <a:gd name="connsiteY9" fmla="*/ 34185 h 76992"/>
                  <a:gd name="connsiteX10" fmla="*/ 1349 w 58983"/>
                  <a:gd name="connsiteY10" fmla="*/ 32841 h 76992"/>
                  <a:gd name="connsiteX11" fmla="*/ 5 w 58983"/>
                  <a:gd name="connsiteY11" fmla="*/ 29603 h 76992"/>
                  <a:gd name="connsiteX12" fmla="*/ 8480 w 58983"/>
                  <a:gd name="connsiteY12" fmla="*/ 8941 h 76992"/>
                  <a:gd name="connsiteX13" fmla="*/ 29038 w 58983"/>
                  <a:gd name="connsiteY13" fmla="*/ 0 h 76992"/>
                  <a:gd name="connsiteX14" fmla="*/ 29999 w 58983"/>
                  <a:gd name="connsiteY14" fmla="*/ 14 h 76992"/>
                  <a:gd name="connsiteX15" fmla="*/ 58725 w 58983"/>
                  <a:gd name="connsiteY15" fmla="*/ 25857 h 76992"/>
                  <a:gd name="connsiteX16" fmla="*/ 37707 w 58983"/>
                  <a:gd name="connsiteY16" fmla="*/ 58071 h 76992"/>
                  <a:gd name="connsiteX17" fmla="*/ 34177 w 58983"/>
                  <a:gd name="connsiteY17" fmla="*/ 62382 h 76992"/>
                  <a:gd name="connsiteX18" fmla="*/ 34177 w 58983"/>
                  <a:gd name="connsiteY18" fmla="*/ 72472 h 76992"/>
                  <a:gd name="connsiteX19" fmla="*/ 29602 w 58983"/>
                  <a:gd name="connsiteY19" fmla="*/ 76985 h 76992"/>
                  <a:gd name="connsiteX20" fmla="*/ 29602 w 58983"/>
                  <a:gd name="connsiteY20" fmla="*/ 76985 h 7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8983" h="76992">
                    <a:moveTo>
                      <a:pt x="29602" y="76992"/>
                    </a:moveTo>
                    <a:cubicBezTo>
                      <a:pt x="27422" y="76992"/>
                      <a:pt x="25061" y="75578"/>
                      <a:pt x="25012" y="72472"/>
                    </a:cubicBezTo>
                    <a:lnTo>
                      <a:pt x="25012" y="62382"/>
                    </a:lnTo>
                    <a:cubicBezTo>
                      <a:pt x="25012" y="56261"/>
                      <a:pt x="29107" y="50982"/>
                      <a:pt x="35208" y="49255"/>
                    </a:cubicBezTo>
                    <a:cubicBezTo>
                      <a:pt x="46705" y="45836"/>
                      <a:pt x="50751" y="35718"/>
                      <a:pt x="49664" y="27201"/>
                    </a:cubicBezTo>
                    <a:cubicBezTo>
                      <a:pt x="48557" y="18530"/>
                      <a:pt x="42011" y="9603"/>
                      <a:pt x="29887" y="9178"/>
                    </a:cubicBezTo>
                    <a:cubicBezTo>
                      <a:pt x="29699" y="9178"/>
                      <a:pt x="29511" y="9171"/>
                      <a:pt x="29323" y="9171"/>
                    </a:cubicBezTo>
                    <a:cubicBezTo>
                      <a:pt x="24170" y="9171"/>
                      <a:pt x="19045" y="11316"/>
                      <a:pt x="15249" y="15056"/>
                    </a:cubicBezTo>
                    <a:cubicBezTo>
                      <a:pt x="11329" y="18921"/>
                      <a:pt x="9170" y="24088"/>
                      <a:pt x="9170" y="29603"/>
                    </a:cubicBezTo>
                    <a:cubicBezTo>
                      <a:pt x="9170" y="32131"/>
                      <a:pt x="7116" y="34185"/>
                      <a:pt x="4587" y="34185"/>
                    </a:cubicBezTo>
                    <a:cubicBezTo>
                      <a:pt x="3362" y="34185"/>
                      <a:pt x="2213" y="33711"/>
                      <a:pt x="1349" y="32841"/>
                    </a:cubicBezTo>
                    <a:cubicBezTo>
                      <a:pt x="486" y="31978"/>
                      <a:pt x="5" y="30822"/>
                      <a:pt x="5" y="29603"/>
                    </a:cubicBezTo>
                    <a:cubicBezTo>
                      <a:pt x="-148" y="22131"/>
                      <a:pt x="2937" y="14603"/>
                      <a:pt x="8480" y="8941"/>
                    </a:cubicBezTo>
                    <a:cubicBezTo>
                      <a:pt x="14044" y="3259"/>
                      <a:pt x="21538" y="0"/>
                      <a:pt x="29038" y="0"/>
                    </a:cubicBezTo>
                    <a:cubicBezTo>
                      <a:pt x="29358" y="0"/>
                      <a:pt x="29678" y="0"/>
                      <a:pt x="29999" y="14"/>
                    </a:cubicBezTo>
                    <a:cubicBezTo>
                      <a:pt x="47575" y="585"/>
                      <a:pt x="57095" y="13405"/>
                      <a:pt x="58725" y="25857"/>
                    </a:cubicBezTo>
                    <a:cubicBezTo>
                      <a:pt x="60347" y="38245"/>
                      <a:pt x="54477" y="53016"/>
                      <a:pt x="37707" y="58071"/>
                    </a:cubicBezTo>
                    <a:cubicBezTo>
                      <a:pt x="35598" y="58670"/>
                      <a:pt x="34177" y="60404"/>
                      <a:pt x="34177" y="62382"/>
                    </a:cubicBezTo>
                    <a:lnTo>
                      <a:pt x="34177" y="72472"/>
                    </a:lnTo>
                    <a:cubicBezTo>
                      <a:pt x="34121" y="75571"/>
                      <a:pt x="31767" y="76985"/>
                      <a:pt x="29602" y="76985"/>
                    </a:cubicBezTo>
                    <a:lnTo>
                      <a:pt x="29602" y="76985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82">
                <a:extLst>
                  <a:ext uri="{FF2B5EF4-FFF2-40B4-BE49-F238E27FC236}">
                    <a16:creationId xmlns:a16="http://schemas.microsoft.com/office/drawing/2014/main" id="{804C9255-A484-5C1A-7412-AC298B8D0DD1}"/>
                  </a:ext>
                </a:extLst>
              </p:cNvPr>
              <p:cNvSpPr/>
              <p:nvPr/>
            </p:nvSpPr>
            <p:spPr>
              <a:xfrm>
                <a:off x="8214827" y="6731675"/>
                <a:ext cx="9164" cy="14387"/>
              </a:xfrm>
              <a:custGeom>
                <a:avLst/>
                <a:gdLst>
                  <a:gd name="connsiteX0" fmla="*/ 4582 w 9164"/>
                  <a:gd name="connsiteY0" fmla="*/ 14387 h 14387"/>
                  <a:gd name="connsiteX1" fmla="*/ 0 w 9164"/>
                  <a:gd name="connsiteY1" fmla="*/ 9805 h 14387"/>
                  <a:gd name="connsiteX2" fmla="*/ 0 w 9164"/>
                  <a:gd name="connsiteY2" fmla="*/ 4582 h 14387"/>
                  <a:gd name="connsiteX3" fmla="*/ 4582 w 9164"/>
                  <a:gd name="connsiteY3" fmla="*/ 0 h 14387"/>
                  <a:gd name="connsiteX4" fmla="*/ 9165 w 9164"/>
                  <a:gd name="connsiteY4" fmla="*/ 4582 h 14387"/>
                  <a:gd name="connsiteX5" fmla="*/ 9165 w 9164"/>
                  <a:gd name="connsiteY5" fmla="*/ 9805 h 14387"/>
                  <a:gd name="connsiteX6" fmla="*/ 4582 w 9164"/>
                  <a:gd name="connsiteY6" fmla="*/ 14387 h 14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64" h="14387">
                    <a:moveTo>
                      <a:pt x="4582" y="14387"/>
                    </a:moveTo>
                    <a:cubicBezTo>
                      <a:pt x="2054" y="14387"/>
                      <a:pt x="0" y="12333"/>
                      <a:pt x="0" y="9805"/>
                    </a:cubicBezTo>
                    <a:lnTo>
                      <a:pt x="0" y="4582"/>
                    </a:lnTo>
                    <a:cubicBezTo>
                      <a:pt x="0" y="2054"/>
                      <a:pt x="2054" y="0"/>
                      <a:pt x="4582" y="0"/>
                    </a:cubicBezTo>
                    <a:cubicBezTo>
                      <a:pt x="7110" y="0"/>
                      <a:pt x="9165" y="2054"/>
                      <a:pt x="9165" y="4582"/>
                    </a:cubicBezTo>
                    <a:lnTo>
                      <a:pt x="9165" y="9805"/>
                    </a:lnTo>
                    <a:cubicBezTo>
                      <a:pt x="9165" y="12333"/>
                      <a:pt x="7110" y="14387"/>
                      <a:pt x="4582" y="14387"/>
                    </a:cubicBez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83">
                <a:extLst>
                  <a:ext uri="{FF2B5EF4-FFF2-40B4-BE49-F238E27FC236}">
                    <a16:creationId xmlns:a16="http://schemas.microsoft.com/office/drawing/2014/main" id="{FFEC3A0D-6125-F89C-12AD-687431D3D126}"/>
                  </a:ext>
                </a:extLst>
              </p:cNvPr>
              <p:cNvSpPr/>
              <p:nvPr/>
            </p:nvSpPr>
            <p:spPr>
              <a:xfrm>
                <a:off x="8185725" y="6567106"/>
                <a:ext cx="155370" cy="113601"/>
              </a:xfrm>
              <a:custGeom>
                <a:avLst/>
                <a:gdLst>
                  <a:gd name="connsiteX0" fmla="*/ 124674 w 155370"/>
                  <a:gd name="connsiteY0" fmla="*/ 113601 h 113601"/>
                  <a:gd name="connsiteX1" fmla="*/ 120161 w 155370"/>
                  <a:gd name="connsiteY1" fmla="*/ 109019 h 113601"/>
                  <a:gd name="connsiteX2" fmla="*/ 124681 w 155370"/>
                  <a:gd name="connsiteY2" fmla="*/ 104437 h 113601"/>
                  <a:gd name="connsiteX3" fmla="*/ 146199 w 155370"/>
                  <a:gd name="connsiteY3" fmla="*/ 104437 h 113601"/>
                  <a:gd name="connsiteX4" fmla="*/ 146199 w 155370"/>
                  <a:gd name="connsiteY4" fmla="*/ 56163 h 113601"/>
                  <a:gd name="connsiteX5" fmla="*/ 129256 w 155370"/>
                  <a:gd name="connsiteY5" fmla="*/ 56163 h 113601"/>
                  <a:gd name="connsiteX6" fmla="*/ 129256 w 155370"/>
                  <a:gd name="connsiteY6" fmla="*/ 72466 h 113601"/>
                  <a:gd name="connsiteX7" fmla="*/ 124674 w 155370"/>
                  <a:gd name="connsiteY7" fmla="*/ 77048 h 113601"/>
                  <a:gd name="connsiteX8" fmla="*/ 109012 w 155370"/>
                  <a:gd name="connsiteY8" fmla="*/ 77048 h 113601"/>
                  <a:gd name="connsiteX9" fmla="*/ 104500 w 155370"/>
                  <a:gd name="connsiteY9" fmla="*/ 72466 h 113601"/>
                  <a:gd name="connsiteX10" fmla="*/ 109019 w 155370"/>
                  <a:gd name="connsiteY10" fmla="*/ 67883 h 113601"/>
                  <a:gd name="connsiteX11" fmla="*/ 120099 w 155370"/>
                  <a:gd name="connsiteY11" fmla="*/ 67883 h 113601"/>
                  <a:gd name="connsiteX12" fmla="*/ 120099 w 155370"/>
                  <a:gd name="connsiteY12" fmla="*/ 9165 h 113601"/>
                  <a:gd name="connsiteX13" fmla="*/ 9165 w 155370"/>
                  <a:gd name="connsiteY13" fmla="*/ 9165 h 113601"/>
                  <a:gd name="connsiteX14" fmla="*/ 9165 w 155370"/>
                  <a:gd name="connsiteY14" fmla="*/ 46358 h 113601"/>
                  <a:gd name="connsiteX15" fmla="*/ 4582 w 155370"/>
                  <a:gd name="connsiteY15" fmla="*/ 50940 h 113601"/>
                  <a:gd name="connsiteX16" fmla="*/ 0 w 155370"/>
                  <a:gd name="connsiteY16" fmla="*/ 46358 h 113601"/>
                  <a:gd name="connsiteX17" fmla="*/ 0 w 155370"/>
                  <a:gd name="connsiteY17" fmla="*/ 4582 h 113601"/>
                  <a:gd name="connsiteX18" fmla="*/ 4582 w 155370"/>
                  <a:gd name="connsiteY18" fmla="*/ 0 h 113601"/>
                  <a:gd name="connsiteX19" fmla="*/ 124681 w 155370"/>
                  <a:gd name="connsiteY19" fmla="*/ 0 h 113601"/>
                  <a:gd name="connsiteX20" fmla="*/ 129263 w 155370"/>
                  <a:gd name="connsiteY20" fmla="*/ 4582 h 113601"/>
                  <a:gd name="connsiteX21" fmla="*/ 129263 w 155370"/>
                  <a:gd name="connsiteY21" fmla="*/ 46992 h 113601"/>
                  <a:gd name="connsiteX22" fmla="*/ 150788 w 155370"/>
                  <a:gd name="connsiteY22" fmla="*/ 46992 h 113601"/>
                  <a:gd name="connsiteX23" fmla="*/ 155371 w 155370"/>
                  <a:gd name="connsiteY23" fmla="*/ 51574 h 113601"/>
                  <a:gd name="connsiteX24" fmla="*/ 155371 w 155370"/>
                  <a:gd name="connsiteY24" fmla="*/ 109012 h 113601"/>
                  <a:gd name="connsiteX25" fmla="*/ 150788 w 155370"/>
                  <a:gd name="connsiteY25" fmla="*/ 113594 h 113601"/>
                  <a:gd name="connsiteX26" fmla="*/ 124681 w 155370"/>
                  <a:gd name="connsiteY26" fmla="*/ 113594 h 11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5370" h="113601">
                    <a:moveTo>
                      <a:pt x="124674" y="113601"/>
                    </a:moveTo>
                    <a:cubicBezTo>
                      <a:pt x="121575" y="113552"/>
                      <a:pt x="120161" y="111192"/>
                      <a:pt x="120161" y="109019"/>
                    </a:cubicBezTo>
                    <a:cubicBezTo>
                      <a:pt x="120161" y="106846"/>
                      <a:pt x="121575" y="104486"/>
                      <a:pt x="124681" y="104437"/>
                    </a:cubicBezTo>
                    <a:lnTo>
                      <a:pt x="146199" y="104437"/>
                    </a:lnTo>
                    <a:lnTo>
                      <a:pt x="146199" y="56163"/>
                    </a:lnTo>
                    <a:lnTo>
                      <a:pt x="129256" y="56163"/>
                    </a:lnTo>
                    <a:lnTo>
                      <a:pt x="129256" y="72466"/>
                    </a:lnTo>
                    <a:cubicBezTo>
                      <a:pt x="129256" y="74993"/>
                      <a:pt x="127202" y="77048"/>
                      <a:pt x="124674" y="77048"/>
                    </a:cubicBezTo>
                    <a:lnTo>
                      <a:pt x="109012" y="77048"/>
                    </a:lnTo>
                    <a:cubicBezTo>
                      <a:pt x="105913" y="76992"/>
                      <a:pt x="104500" y="74638"/>
                      <a:pt x="104500" y="72466"/>
                    </a:cubicBezTo>
                    <a:cubicBezTo>
                      <a:pt x="104500" y="70293"/>
                      <a:pt x="105913" y="67932"/>
                      <a:pt x="109019" y="67883"/>
                    </a:cubicBezTo>
                    <a:lnTo>
                      <a:pt x="120099" y="67883"/>
                    </a:lnTo>
                    <a:lnTo>
                      <a:pt x="120099" y="9165"/>
                    </a:lnTo>
                    <a:lnTo>
                      <a:pt x="9165" y="9165"/>
                    </a:lnTo>
                    <a:lnTo>
                      <a:pt x="9165" y="46358"/>
                    </a:lnTo>
                    <a:cubicBezTo>
                      <a:pt x="9165" y="48886"/>
                      <a:pt x="7110" y="50940"/>
                      <a:pt x="4582" y="50940"/>
                    </a:cubicBezTo>
                    <a:cubicBezTo>
                      <a:pt x="2054" y="50940"/>
                      <a:pt x="0" y="48886"/>
                      <a:pt x="0" y="46358"/>
                    </a:cubicBezTo>
                    <a:lnTo>
                      <a:pt x="0" y="4582"/>
                    </a:lnTo>
                    <a:cubicBezTo>
                      <a:pt x="0" y="2054"/>
                      <a:pt x="2054" y="0"/>
                      <a:pt x="4582" y="0"/>
                    </a:cubicBezTo>
                    <a:lnTo>
                      <a:pt x="124681" y="0"/>
                    </a:lnTo>
                    <a:cubicBezTo>
                      <a:pt x="127209" y="0"/>
                      <a:pt x="129263" y="2054"/>
                      <a:pt x="129263" y="4582"/>
                    </a:cubicBezTo>
                    <a:lnTo>
                      <a:pt x="129263" y="46992"/>
                    </a:lnTo>
                    <a:lnTo>
                      <a:pt x="150788" y="46992"/>
                    </a:lnTo>
                    <a:cubicBezTo>
                      <a:pt x="153316" y="46992"/>
                      <a:pt x="155371" y="49046"/>
                      <a:pt x="155371" y="51574"/>
                    </a:cubicBezTo>
                    <a:lnTo>
                      <a:pt x="155371" y="109012"/>
                    </a:lnTo>
                    <a:cubicBezTo>
                      <a:pt x="155371" y="111540"/>
                      <a:pt x="153316" y="113594"/>
                      <a:pt x="150788" y="113594"/>
                    </a:cubicBezTo>
                    <a:lnTo>
                      <a:pt x="124681" y="113594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84">
                <a:extLst>
                  <a:ext uri="{FF2B5EF4-FFF2-40B4-BE49-F238E27FC236}">
                    <a16:creationId xmlns:a16="http://schemas.microsoft.com/office/drawing/2014/main" id="{C2AB7C0C-8B9E-756C-B1FA-A909E95E5F75}"/>
                  </a:ext>
                </a:extLst>
              </p:cNvPr>
              <p:cNvSpPr/>
              <p:nvPr/>
            </p:nvSpPr>
            <p:spPr>
              <a:xfrm>
                <a:off x="8102166" y="6692434"/>
                <a:ext cx="82271" cy="103155"/>
              </a:xfrm>
              <a:custGeom>
                <a:avLst/>
                <a:gdLst>
                  <a:gd name="connsiteX0" fmla="*/ 4582 w 82271"/>
                  <a:gd name="connsiteY0" fmla="*/ 103155 h 103155"/>
                  <a:gd name="connsiteX1" fmla="*/ 0 w 82271"/>
                  <a:gd name="connsiteY1" fmla="*/ 98573 h 103155"/>
                  <a:gd name="connsiteX2" fmla="*/ 0 w 82271"/>
                  <a:gd name="connsiteY2" fmla="*/ 4582 h 103155"/>
                  <a:gd name="connsiteX3" fmla="*/ 4582 w 82271"/>
                  <a:gd name="connsiteY3" fmla="*/ 0 h 103155"/>
                  <a:gd name="connsiteX4" fmla="*/ 25467 w 82271"/>
                  <a:gd name="connsiteY4" fmla="*/ 0 h 103155"/>
                  <a:gd name="connsiteX5" fmla="*/ 29979 w 82271"/>
                  <a:gd name="connsiteY5" fmla="*/ 4589 h 103155"/>
                  <a:gd name="connsiteX6" fmla="*/ 25467 w 82271"/>
                  <a:gd name="connsiteY6" fmla="*/ 9165 h 103155"/>
                  <a:gd name="connsiteX7" fmla="*/ 9165 w 82271"/>
                  <a:gd name="connsiteY7" fmla="*/ 9165 h 103155"/>
                  <a:gd name="connsiteX8" fmla="*/ 9165 w 82271"/>
                  <a:gd name="connsiteY8" fmla="*/ 93991 h 103155"/>
                  <a:gd name="connsiteX9" fmla="*/ 73106 w 82271"/>
                  <a:gd name="connsiteY9" fmla="*/ 93991 h 103155"/>
                  <a:gd name="connsiteX10" fmla="*/ 73106 w 82271"/>
                  <a:gd name="connsiteY10" fmla="*/ 88127 h 103155"/>
                  <a:gd name="connsiteX11" fmla="*/ 77689 w 82271"/>
                  <a:gd name="connsiteY11" fmla="*/ 83545 h 103155"/>
                  <a:gd name="connsiteX12" fmla="*/ 82271 w 82271"/>
                  <a:gd name="connsiteY12" fmla="*/ 88127 h 103155"/>
                  <a:gd name="connsiteX13" fmla="*/ 82271 w 82271"/>
                  <a:gd name="connsiteY13" fmla="*/ 98573 h 103155"/>
                  <a:gd name="connsiteX14" fmla="*/ 77689 w 82271"/>
                  <a:gd name="connsiteY14" fmla="*/ 103155 h 103155"/>
                  <a:gd name="connsiteX15" fmla="*/ 4582 w 82271"/>
                  <a:gd name="connsiteY15" fmla="*/ 103155 h 10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271" h="103155">
                    <a:moveTo>
                      <a:pt x="4582" y="103155"/>
                    </a:moveTo>
                    <a:cubicBezTo>
                      <a:pt x="2054" y="103155"/>
                      <a:pt x="0" y="101101"/>
                      <a:pt x="0" y="98573"/>
                    </a:cubicBezTo>
                    <a:lnTo>
                      <a:pt x="0" y="4582"/>
                    </a:lnTo>
                    <a:cubicBezTo>
                      <a:pt x="0" y="2054"/>
                      <a:pt x="2054" y="0"/>
                      <a:pt x="4582" y="0"/>
                    </a:cubicBezTo>
                    <a:lnTo>
                      <a:pt x="25467" y="0"/>
                    </a:lnTo>
                    <a:cubicBezTo>
                      <a:pt x="28566" y="49"/>
                      <a:pt x="29979" y="2409"/>
                      <a:pt x="29979" y="4589"/>
                    </a:cubicBezTo>
                    <a:cubicBezTo>
                      <a:pt x="29979" y="6762"/>
                      <a:pt x="28566" y="9122"/>
                      <a:pt x="25467" y="9165"/>
                    </a:cubicBezTo>
                    <a:lnTo>
                      <a:pt x="9165" y="9165"/>
                    </a:lnTo>
                    <a:lnTo>
                      <a:pt x="9165" y="93991"/>
                    </a:lnTo>
                    <a:lnTo>
                      <a:pt x="73106" y="93991"/>
                    </a:lnTo>
                    <a:lnTo>
                      <a:pt x="73106" y="88127"/>
                    </a:lnTo>
                    <a:cubicBezTo>
                      <a:pt x="73106" y="85600"/>
                      <a:pt x="75161" y="83545"/>
                      <a:pt x="77689" y="83545"/>
                    </a:cubicBezTo>
                    <a:cubicBezTo>
                      <a:pt x="80217" y="83545"/>
                      <a:pt x="82271" y="85600"/>
                      <a:pt x="82271" y="88127"/>
                    </a:cubicBezTo>
                    <a:lnTo>
                      <a:pt x="82271" y="98573"/>
                    </a:lnTo>
                    <a:cubicBezTo>
                      <a:pt x="82271" y="101101"/>
                      <a:pt x="80217" y="103155"/>
                      <a:pt x="77689" y="103155"/>
                    </a:cubicBezTo>
                    <a:lnTo>
                      <a:pt x="4582" y="103155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85">
                <a:extLst>
                  <a:ext uri="{FF2B5EF4-FFF2-40B4-BE49-F238E27FC236}">
                    <a16:creationId xmlns:a16="http://schemas.microsoft.com/office/drawing/2014/main" id="{45B25682-3B17-CEB5-8513-0F7305AA32B0}"/>
                  </a:ext>
                </a:extLst>
              </p:cNvPr>
              <p:cNvSpPr/>
              <p:nvPr/>
            </p:nvSpPr>
            <p:spPr>
              <a:xfrm>
                <a:off x="8196157" y="6807310"/>
                <a:ext cx="50940" cy="50940"/>
              </a:xfrm>
              <a:custGeom>
                <a:avLst/>
                <a:gdLst>
                  <a:gd name="connsiteX0" fmla="*/ 4582 w 50940"/>
                  <a:gd name="connsiteY0" fmla="*/ 50941 h 50940"/>
                  <a:gd name="connsiteX1" fmla="*/ 0 w 50940"/>
                  <a:gd name="connsiteY1" fmla="*/ 46359 h 50940"/>
                  <a:gd name="connsiteX2" fmla="*/ 0 w 50940"/>
                  <a:gd name="connsiteY2" fmla="*/ 4582 h 50940"/>
                  <a:gd name="connsiteX3" fmla="*/ 4582 w 50940"/>
                  <a:gd name="connsiteY3" fmla="*/ 0 h 50940"/>
                  <a:gd name="connsiteX4" fmla="*/ 46359 w 50940"/>
                  <a:gd name="connsiteY4" fmla="*/ 0 h 50940"/>
                  <a:gd name="connsiteX5" fmla="*/ 50941 w 50940"/>
                  <a:gd name="connsiteY5" fmla="*/ 4582 h 50940"/>
                  <a:gd name="connsiteX6" fmla="*/ 50941 w 50940"/>
                  <a:gd name="connsiteY6" fmla="*/ 46359 h 50940"/>
                  <a:gd name="connsiteX7" fmla="*/ 46359 w 50940"/>
                  <a:gd name="connsiteY7" fmla="*/ 50941 h 50940"/>
                  <a:gd name="connsiteX8" fmla="*/ 4582 w 50940"/>
                  <a:gd name="connsiteY8" fmla="*/ 50941 h 50940"/>
                  <a:gd name="connsiteX9" fmla="*/ 9165 w 50940"/>
                  <a:gd name="connsiteY9" fmla="*/ 41776 h 50940"/>
                  <a:gd name="connsiteX10" fmla="*/ 41776 w 50940"/>
                  <a:gd name="connsiteY10" fmla="*/ 41776 h 50940"/>
                  <a:gd name="connsiteX11" fmla="*/ 41776 w 50940"/>
                  <a:gd name="connsiteY11" fmla="*/ 9165 h 50940"/>
                  <a:gd name="connsiteX12" fmla="*/ 9165 w 50940"/>
                  <a:gd name="connsiteY12" fmla="*/ 9165 h 50940"/>
                  <a:gd name="connsiteX13" fmla="*/ 9165 w 50940"/>
                  <a:gd name="connsiteY13" fmla="*/ 41776 h 5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940" h="50940">
                    <a:moveTo>
                      <a:pt x="4582" y="50941"/>
                    </a:moveTo>
                    <a:cubicBezTo>
                      <a:pt x="2054" y="50941"/>
                      <a:pt x="0" y="48886"/>
                      <a:pt x="0" y="46359"/>
                    </a:cubicBezTo>
                    <a:lnTo>
                      <a:pt x="0" y="4582"/>
                    </a:lnTo>
                    <a:cubicBezTo>
                      <a:pt x="0" y="2054"/>
                      <a:pt x="2054" y="0"/>
                      <a:pt x="4582" y="0"/>
                    </a:cubicBezTo>
                    <a:lnTo>
                      <a:pt x="46359" y="0"/>
                    </a:lnTo>
                    <a:cubicBezTo>
                      <a:pt x="48886" y="0"/>
                      <a:pt x="50941" y="2054"/>
                      <a:pt x="50941" y="4582"/>
                    </a:cubicBezTo>
                    <a:lnTo>
                      <a:pt x="50941" y="46359"/>
                    </a:lnTo>
                    <a:cubicBezTo>
                      <a:pt x="50941" y="48886"/>
                      <a:pt x="48886" y="50941"/>
                      <a:pt x="46359" y="50941"/>
                    </a:cubicBezTo>
                    <a:lnTo>
                      <a:pt x="4582" y="50941"/>
                    </a:lnTo>
                    <a:close/>
                    <a:moveTo>
                      <a:pt x="9165" y="41776"/>
                    </a:moveTo>
                    <a:lnTo>
                      <a:pt x="41776" y="41776"/>
                    </a:lnTo>
                    <a:lnTo>
                      <a:pt x="41776" y="9165"/>
                    </a:lnTo>
                    <a:lnTo>
                      <a:pt x="9165" y="9165"/>
                    </a:lnTo>
                    <a:lnTo>
                      <a:pt x="9165" y="41776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86">
                <a:extLst>
                  <a:ext uri="{FF2B5EF4-FFF2-40B4-BE49-F238E27FC236}">
                    <a16:creationId xmlns:a16="http://schemas.microsoft.com/office/drawing/2014/main" id="{DA90C30F-82F8-197A-06B3-2AF23697BD8F}"/>
                  </a:ext>
                </a:extLst>
              </p:cNvPr>
              <p:cNvSpPr/>
              <p:nvPr/>
            </p:nvSpPr>
            <p:spPr>
              <a:xfrm>
                <a:off x="8347496" y="6696187"/>
                <a:ext cx="40473" cy="40522"/>
              </a:xfrm>
              <a:custGeom>
                <a:avLst/>
                <a:gdLst>
                  <a:gd name="connsiteX0" fmla="*/ 4582 w 40473"/>
                  <a:gd name="connsiteY0" fmla="*/ 40523 h 40522"/>
                  <a:gd name="connsiteX1" fmla="*/ 0 w 40473"/>
                  <a:gd name="connsiteY1" fmla="*/ 35941 h 40522"/>
                  <a:gd name="connsiteX2" fmla="*/ 0 w 40473"/>
                  <a:gd name="connsiteY2" fmla="*/ 4582 h 40522"/>
                  <a:gd name="connsiteX3" fmla="*/ 4582 w 40473"/>
                  <a:gd name="connsiteY3" fmla="*/ 0 h 40522"/>
                  <a:gd name="connsiteX4" fmla="*/ 35892 w 40473"/>
                  <a:gd name="connsiteY4" fmla="*/ 0 h 40522"/>
                  <a:gd name="connsiteX5" fmla="*/ 40474 w 40473"/>
                  <a:gd name="connsiteY5" fmla="*/ 4582 h 40522"/>
                  <a:gd name="connsiteX6" fmla="*/ 40474 w 40473"/>
                  <a:gd name="connsiteY6" fmla="*/ 35941 h 40522"/>
                  <a:gd name="connsiteX7" fmla="*/ 35892 w 40473"/>
                  <a:gd name="connsiteY7" fmla="*/ 40523 h 40522"/>
                  <a:gd name="connsiteX8" fmla="*/ 4582 w 40473"/>
                  <a:gd name="connsiteY8" fmla="*/ 40523 h 40522"/>
                  <a:gd name="connsiteX9" fmla="*/ 9171 w 40473"/>
                  <a:gd name="connsiteY9" fmla="*/ 31358 h 40522"/>
                  <a:gd name="connsiteX10" fmla="*/ 31316 w 40473"/>
                  <a:gd name="connsiteY10" fmla="*/ 31358 h 40522"/>
                  <a:gd name="connsiteX11" fmla="*/ 31316 w 40473"/>
                  <a:gd name="connsiteY11" fmla="*/ 9165 h 40522"/>
                  <a:gd name="connsiteX12" fmla="*/ 9171 w 40473"/>
                  <a:gd name="connsiteY12" fmla="*/ 9165 h 40522"/>
                  <a:gd name="connsiteX13" fmla="*/ 9171 w 40473"/>
                  <a:gd name="connsiteY13" fmla="*/ 31358 h 4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473" h="40522">
                    <a:moveTo>
                      <a:pt x="4582" y="40523"/>
                    </a:moveTo>
                    <a:cubicBezTo>
                      <a:pt x="2054" y="40523"/>
                      <a:pt x="0" y="38468"/>
                      <a:pt x="0" y="35941"/>
                    </a:cubicBezTo>
                    <a:lnTo>
                      <a:pt x="0" y="4582"/>
                    </a:lnTo>
                    <a:cubicBezTo>
                      <a:pt x="0" y="2054"/>
                      <a:pt x="2054" y="0"/>
                      <a:pt x="4582" y="0"/>
                    </a:cubicBezTo>
                    <a:lnTo>
                      <a:pt x="35892" y="0"/>
                    </a:lnTo>
                    <a:cubicBezTo>
                      <a:pt x="38420" y="0"/>
                      <a:pt x="40474" y="2054"/>
                      <a:pt x="40474" y="4582"/>
                    </a:cubicBezTo>
                    <a:lnTo>
                      <a:pt x="40474" y="35941"/>
                    </a:lnTo>
                    <a:cubicBezTo>
                      <a:pt x="40474" y="38468"/>
                      <a:pt x="38420" y="40523"/>
                      <a:pt x="35892" y="40523"/>
                    </a:cubicBezTo>
                    <a:lnTo>
                      <a:pt x="4582" y="40523"/>
                    </a:lnTo>
                    <a:close/>
                    <a:moveTo>
                      <a:pt x="9171" y="31358"/>
                    </a:moveTo>
                    <a:lnTo>
                      <a:pt x="31316" y="31358"/>
                    </a:lnTo>
                    <a:lnTo>
                      <a:pt x="31316" y="9165"/>
                    </a:lnTo>
                    <a:lnTo>
                      <a:pt x="9171" y="9165"/>
                    </a:lnTo>
                    <a:lnTo>
                      <a:pt x="9171" y="31358"/>
                    </a:lnTo>
                    <a:close/>
                  </a:path>
                </a:pathLst>
              </a:custGeom>
              <a:solidFill>
                <a:srgbClr val="010101"/>
              </a:solidFill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" name="Group 105">
            <a:extLst>
              <a:ext uri="{FF2B5EF4-FFF2-40B4-BE49-F238E27FC236}">
                <a16:creationId xmlns:a16="http://schemas.microsoft.com/office/drawing/2014/main" id="{CAC618DF-CF53-733C-36DC-966DE081FEFB}"/>
              </a:ext>
            </a:extLst>
          </p:cNvPr>
          <p:cNvGrpSpPr/>
          <p:nvPr/>
        </p:nvGrpSpPr>
        <p:grpSpPr>
          <a:xfrm>
            <a:off x="2818111" y="4700667"/>
            <a:ext cx="1922780" cy="1618245"/>
            <a:chOff x="7509264" y="4700667"/>
            <a:chExt cx="1922780" cy="1618245"/>
          </a:xfrm>
        </p:grpSpPr>
        <p:pic>
          <p:nvPicPr>
            <p:cNvPr id="56" name="Picture 89" descr="A cartoon of a person&#10;&#10;AI-generated content may be incorrect.">
              <a:extLst>
                <a:ext uri="{FF2B5EF4-FFF2-40B4-BE49-F238E27FC236}">
                  <a16:creationId xmlns:a16="http://schemas.microsoft.com/office/drawing/2014/main" id="{49CC97AE-8817-2140-77BF-8966F6E4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12820" b="30991"/>
            <a:stretch/>
          </p:blipFill>
          <p:spPr>
            <a:xfrm>
              <a:off x="7509264" y="4700667"/>
              <a:ext cx="1216000" cy="1618245"/>
            </a:xfrm>
            <a:prstGeom prst="rect">
              <a:avLst/>
            </a:prstGeom>
          </p:spPr>
        </p:pic>
        <p:pic>
          <p:nvPicPr>
            <p:cNvPr id="57" name="Picture 95" descr="A cartoon of a person&#10;&#10;AI-generated content may be incorrect.">
              <a:extLst>
                <a:ext uri="{FF2B5EF4-FFF2-40B4-BE49-F238E27FC236}">
                  <a16:creationId xmlns:a16="http://schemas.microsoft.com/office/drawing/2014/main" id="{5A9C1B8C-1ED1-BCD2-B83C-82B9BE80E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65764" b="14896"/>
            <a:stretch/>
          </p:blipFill>
          <p:spPr>
            <a:xfrm>
              <a:off x="8216044" y="5434118"/>
              <a:ext cx="1216000" cy="556980"/>
            </a:xfrm>
            <a:prstGeom prst="rect">
              <a:avLst/>
            </a:prstGeom>
          </p:spPr>
        </p:pic>
      </p:grpSp>
      <p:grpSp>
        <p:nvGrpSpPr>
          <p:cNvPr id="58" name="Group 103">
            <a:extLst>
              <a:ext uri="{FF2B5EF4-FFF2-40B4-BE49-F238E27FC236}">
                <a16:creationId xmlns:a16="http://schemas.microsoft.com/office/drawing/2014/main" id="{DF41D182-844B-4813-245E-104B1F256031}"/>
              </a:ext>
            </a:extLst>
          </p:cNvPr>
          <p:cNvGrpSpPr/>
          <p:nvPr/>
        </p:nvGrpSpPr>
        <p:grpSpPr>
          <a:xfrm>
            <a:off x="6129909" y="4700667"/>
            <a:ext cx="1575741" cy="1618245"/>
            <a:chOff x="4491578" y="4700667"/>
            <a:chExt cx="1575741" cy="1618245"/>
          </a:xfrm>
        </p:grpSpPr>
        <p:pic>
          <p:nvPicPr>
            <p:cNvPr id="59" name="Picture 90" descr="A cartoon of a person with long hair&#10;&#10;AI-generated content may be incorrect.">
              <a:extLst>
                <a:ext uri="{FF2B5EF4-FFF2-40B4-BE49-F238E27FC236}">
                  <a16:creationId xmlns:a16="http://schemas.microsoft.com/office/drawing/2014/main" id="{3D2FEC6D-40A5-E451-A834-34D5D227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1928" b="31884"/>
            <a:stretch/>
          </p:blipFill>
          <p:spPr>
            <a:xfrm>
              <a:off x="4491578" y="4700667"/>
              <a:ext cx="1000000" cy="1618245"/>
            </a:xfrm>
            <a:prstGeom prst="rect">
              <a:avLst/>
            </a:prstGeom>
          </p:spPr>
        </p:pic>
        <p:pic>
          <p:nvPicPr>
            <p:cNvPr id="60" name="Picture 96" descr="A cartoon of a person with long hair&#10;&#10;AI-generated content may be incorrect.">
              <a:extLst>
                <a:ext uri="{FF2B5EF4-FFF2-40B4-BE49-F238E27FC236}">
                  <a16:creationId xmlns:a16="http://schemas.microsoft.com/office/drawing/2014/main" id="{F7786C73-DA9F-E5AC-0B12-E24EFCD73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68457" b="15780"/>
            <a:stretch/>
          </p:blipFill>
          <p:spPr>
            <a:xfrm>
              <a:off x="5067319" y="5537401"/>
              <a:ext cx="1000000" cy="453963"/>
            </a:xfrm>
            <a:prstGeom prst="rect">
              <a:avLst/>
            </a:prstGeom>
          </p:spPr>
        </p:pic>
      </p:grpSp>
      <p:grpSp>
        <p:nvGrpSpPr>
          <p:cNvPr id="61" name="Group 101">
            <a:extLst>
              <a:ext uri="{FF2B5EF4-FFF2-40B4-BE49-F238E27FC236}">
                <a16:creationId xmlns:a16="http://schemas.microsoft.com/office/drawing/2014/main" id="{5B97594D-3695-138E-69C7-CB05726631F9}"/>
              </a:ext>
            </a:extLst>
          </p:cNvPr>
          <p:cNvGrpSpPr/>
          <p:nvPr/>
        </p:nvGrpSpPr>
        <p:grpSpPr>
          <a:xfrm>
            <a:off x="9324178" y="5036024"/>
            <a:ext cx="1551741" cy="1282888"/>
            <a:chOff x="1497892" y="5036024"/>
            <a:chExt cx="1551741" cy="1282888"/>
          </a:xfrm>
        </p:grpSpPr>
        <p:pic>
          <p:nvPicPr>
            <p:cNvPr id="62" name="Picture 91" descr="A cartoon of a person in a red dress&#10;&#10;AI-generated content may be incorrect.">
              <a:extLst>
                <a:ext uri="{FF2B5EF4-FFF2-40B4-BE49-F238E27FC236}">
                  <a16:creationId xmlns:a16="http://schemas.microsoft.com/office/drawing/2014/main" id="{BF127E15-4E92-D31A-46E7-6213C7E1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23509" b="31946"/>
            <a:stretch/>
          </p:blipFill>
          <p:spPr>
            <a:xfrm>
              <a:off x="1497892" y="5036024"/>
              <a:ext cx="976000" cy="1282888"/>
            </a:xfrm>
            <a:prstGeom prst="rect">
              <a:avLst/>
            </a:prstGeom>
          </p:spPr>
        </p:pic>
        <p:pic>
          <p:nvPicPr>
            <p:cNvPr id="63" name="Picture 97" descr="A cartoon of a person in a red dress&#10;&#10;AI-generated content may be incorrect.">
              <a:extLst>
                <a:ext uri="{FF2B5EF4-FFF2-40B4-BE49-F238E27FC236}">
                  <a16:creationId xmlns:a16="http://schemas.microsoft.com/office/drawing/2014/main" id="{B6E87075-8C4A-B37D-6BB9-9C876D75D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64881" b="15842"/>
            <a:stretch/>
          </p:blipFill>
          <p:spPr>
            <a:xfrm>
              <a:off x="2073633" y="5436185"/>
              <a:ext cx="976000" cy="555182"/>
            </a:xfrm>
            <a:prstGeom prst="rect">
              <a:avLst/>
            </a:prstGeom>
          </p:spPr>
        </p:pic>
      </p:grp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8E9FEC5B-EF12-1318-882A-4339B34F555E}"/>
              </a:ext>
            </a:extLst>
          </p:cNvPr>
          <p:cNvGrpSpPr/>
          <p:nvPr/>
        </p:nvGrpSpPr>
        <p:grpSpPr>
          <a:xfrm>
            <a:off x="7676884" y="4804012"/>
            <a:ext cx="1583741" cy="1514900"/>
            <a:chOff x="2978735" y="4804012"/>
            <a:chExt cx="1583741" cy="1514900"/>
          </a:xfrm>
        </p:grpSpPr>
        <p:pic>
          <p:nvPicPr>
            <p:cNvPr id="65" name="Picture 92" descr="A person wearing a blue shirt&#10;&#10;AI-generated content may be incorrect.">
              <a:extLst>
                <a:ext uri="{FF2B5EF4-FFF2-40B4-BE49-F238E27FC236}">
                  <a16:creationId xmlns:a16="http://schemas.microsoft.com/office/drawing/2014/main" id="{32EF84FD-D89E-5C95-F1D8-4F08A1F0A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5453" b="31946"/>
            <a:stretch/>
          </p:blipFill>
          <p:spPr>
            <a:xfrm>
              <a:off x="2978735" y="4804012"/>
              <a:ext cx="1008000" cy="1514900"/>
            </a:xfrm>
            <a:prstGeom prst="rect">
              <a:avLst/>
            </a:prstGeom>
          </p:spPr>
        </p:pic>
        <p:pic>
          <p:nvPicPr>
            <p:cNvPr id="66" name="Picture 98" descr="A person wearing a blue shirt&#10;&#10;AI-generated content may be incorrect.">
              <a:extLst>
                <a:ext uri="{FF2B5EF4-FFF2-40B4-BE49-F238E27FC236}">
                  <a16:creationId xmlns:a16="http://schemas.microsoft.com/office/drawing/2014/main" id="{254229CE-D9B1-C516-E973-DE79D5D43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70422" b="15842"/>
            <a:stretch/>
          </p:blipFill>
          <p:spPr>
            <a:xfrm>
              <a:off x="3554476" y="5595756"/>
              <a:ext cx="1008000" cy="395610"/>
            </a:xfrm>
            <a:prstGeom prst="rect">
              <a:avLst/>
            </a:prstGeom>
          </p:spPr>
        </p:pic>
      </p:grpSp>
      <p:grpSp>
        <p:nvGrpSpPr>
          <p:cNvPr id="67" name="Group 106">
            <a:extLst>
              <a:ext uri="{FF2B5EF4-FFF2-40B4-BE49-F238E27FC236}">
                <a16:creationId xmlns:a16="http://schemas.microsoft.com/office/drawing/2014/main" id="{A4734479-565E-8BF2-B0A5-950320760F9C}"/>
              </a:ext>
            </a:extLst>
          </p:cNvPr>
          <p:cNvGrpSpPr/>
          <p:nvPr/>
        </p:nvGrpSpPr>
        <p:grpSpPr>
          <a:xfrm>
            <a:off x="1211756" y="4804012"/>
            <a:ext cx="1618792" cy="1514900"/>
            <a:chOff x="9230108" y="4804012"/>
            <a:chExt cx="1618792" cy="1514900"/>
          </a:xfrm>
        </p:grpSpPr>
        <p:pic>
          <p:nvPicPr>
            <p:cNvPr id="68" name="Picture 93" descr="A person wearing a pink shirt and grey pants&#10;&#10;AI-generated content may be incorrect.">
              <a:extLst>
                <a:ext uri="{FF2B5EF4-FFF2-40B4-BE49-F238E27FC236}">
                  <a16:creationId xmlns:a16="http://schemas.microsoft.com/office/drawing/2014/main" id="{68571375-4294-3D22-72EA-07A37B815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16493" b="30906"/>
            <a:stretch/>
          </p:blipFill>
          <p:spPr>
            <a:xfrm>
              <a:off x="9230108" y="4804012"/>
              <a:ext cx="976000" cy="1514900"/>
            </a:xfrm>
            <a:prstGeom prst="rect">
              <a:avLst/>
            </a:prstGeom>
          </p:spPr>
        </p:pic>
        <p:pic>
          <p:nvPicPr>
            <p:cNvPr id="69" name="Picture 99" descr="A person wearing a pink shirt and grey pants&#10;&#10;AI-generated content may be incorrect.">
              <a:extLst>
                <a:ext uri="{FF2B5EF4-FFF2-40B4-BE49-F238E27FC236}">
                  <a16:creationId xmlns:a16="http://schemas.microsoft.com/office/drawing/2014/main" id="{ADE0FD17-7BAF-9D07-6CE8-B021889DE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65849" b="14811"/>
            <a:stretch/>
          </p:blipFill>
          <p:spPr>
            <a:xfrm>
              <a:off x="9872900" y="5434118"/>
              <a:ext cx="976000" cy="556980"/>
            </a:xfrm>
            <a:prstGeom prst="rect">
              <a:avLst/>
            </a:prstGeom>
          </p:spPr>
        </p:pic>
      </p:grpSp>
      <p:grpSp>
        <p:nvGrpSpPr>
          <p:cNvPr id="70" name="Group 104">
            <a:extLst>
              <a:ext uri="{FF2B5EF4-FFF2-40B4-BE49-F238E27FC236}">
                <a16:creationId xmlns:a16="http://schemas.microsoft.com/office/drawing/2014/main" id="{972E79EE-5EEE-DDD4-5EFE-992E1D922FA8}"/>
              </a:ext>
            </a:extLst>
          </p:cNvPr>
          <p:cNvGrpSpPr/>
          <p:nvPr/>
        </p:nvGrpSpPr>
        <p:grpSpPr>
          <a:xfrm>
            <a:off x="4566949" y="4804012"/>
            <a:ext cx="1515501" cy="1514900"/>
            <a:chOff x="5996421" y="4804012"/>
            <a:chExt cx="1515501" cy="1514900"/>
          </a:xfrm>
        </p:grpSpPr>
        <p:pic>
          <p:nvPicPr>
            <p:cNvPr id="71" name="Picture 94" descr="A cartoon of a person wearing a tie&#10;&#10;AI-generated content may be incorrect.">
              <a:extLst>
                <a:ext uri="{FF2B5EF4-FFF2-40B4-BE49-F238E27FC236}">
                  <a16:creationId xmlns:a16="http://schemas.microsoft.com/office/drawing/2014/main" id="{14167042-B6D0-5354-5AFD-B40D483D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6493" b="30906"/>
            <a:stretch/>
          </p:blipFill>
          <p:spPr>
            <a:xfrm>
              <a:off x="5996421" y="4804012"/>
              <a:ext cx="1008000" cy="1514900"/>
            </a:xfrm>
            <a:prstGeom prst="rect">
              <a:avLst/>
            </a:prstGeom>
          </p:spPr>
        </p:pic>
        <p:pic>
          <p:nvPicPr>
            <p:cNvPr id="72" name="Picture 100" descr="A cartoon of a person wearing a tie&#10;&#10;AI-generated content may be incorrect.">
              <a:extLst>
                <a:ext uri="{FF2B5EF4-FFF2-40B4-BE49-F238E27FC236}">
                  <a16:creationId xmlns:a16="http://schemas.microsoft.com/office/drawing/2014/main" id="{0B376406-EE79-AE35-5A6B-09CCA207D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5849" b="14811"/>
            <a:stretch/>
          </p:blipFill>
          <p:spPr>
            <a:xfrm>
              <a:off x="6503922" y="5434118"/>
              <a:ext cx="1008000" cy="556980"/>
            </a:xfrm>
            <a:prstGeom prst="rect">
              <a:avLst/>
            </a:prstGeom>
          </p:spPr>
        </p:pic>
      </p:grpSp>
      <p:sp>
        <p:nvSpPr>
          <p:cNvPr id="73" name="Rectangle 15">
            <a:extLst>
              <a:ext uri="{FF2B5EF4-FFF2-40B4-BE49-F238E27FC236}">
                <a16:creationId xmlns:a16="http://schemas.microsoft.com/office/drawing/2014/main" id="{628C771B-F583-7844-A77E-828CCD8D671E}"/>
              </a:ext>
            </a:extLst>
          </p:cNvPr>
          <p:cNvSpPr/>
          <p:nvPr/>
        </p:nvSpPr>
        <p:spPr>
          <a:xfrm>
            <a:off x="10138787" y="5434118"/>
            <a:ext cx="296426" cy="103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3278BC2-8B7F-E37B-676E-D8E002C7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Breed of Customers with Different Expectations 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678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89B0-1A64-CAA7-25A2-26A731DC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E76F3CB9-AB2A-5397-B6E9-6A3237D87F07}"/>
              </a:ext>
            </a:extLst>
          </p:cNvPr>
          <p:cNvSpPr/>
          <p:nvPr/>
        </p:nvSpPr>
        <p:spPr>
          <a:xfrm>
            <a:off x="111760" y="101600"/>
            <a:ext cx="11938000" cy="502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</a:t>
            </a: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2AF1DF-C9BE-B282-30CB-5A0A5203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91" y="2160588"/>
            <a:ext cx="4794471" cy="2266270"/>
          </a:xfrm>
        </p:spPr>
        <p:txBody>
          <a:bodyPr/>
          <a:lstStyle/>
          <a:p>
            <a:pPr algn="l"/>
            <a:r>
              <a:rPr lang="en-US" sz="3600" b="0"/>
              <a:t>Customers have more control and higher expectations ... </a:t>
            </a:r>
            <a:r>
              <a:rPr lang="en-US" sz="3600"/>
              <a:t>raising the stakes </a:t>
            </a:r>
            <a:r>
              <a:rPr lang="en-US" sz="3600" b="0"/>
              <a:t>for banking to improve.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FD7593C-B648-5158-C130-77AF56AB52EC}"/>
              </a:ext>
            </a:extLst>
          </p:cNvPr>
          <p:cNvSpPr>
            <a:spLocks/>
          </p:cNvSpPr>
          <p:nvPr/>
        </p:nvSpPr>
        <p:spPr bwMode="auto">
          <a:xfrm>
            <a:off x="8490749" y="2798763"/>
            <a:ext cx="1109663" cy="776288"/>
          </a:xfrm>
          <a:custGeom>
            <a:avLst/>
            <a:gdLst>
              <a:gd name="T0" fmla="*/ 699 w 699"/>
              <a:gd name="T1" fmla="*/ 0 h 489"/>
              <a:gd name="T2" fmla="*/ 83 w 699"/>
              <a:gd name="T3" fmla="*/ 214 h 489"/>
              <a:gd name="T4" fmla="*/ 0 w 699"/>
              <a:gd name="T5" fmla="*/ 375 h 489"/>
              <a:gd name="T6" fmla="*/ 77 w 699"/>
              <a:gd name="T7" fmla="*/ 489 h 489"/>
              <a:gd name="T8" fmla="*/ 699 w 699"/>
              <a:gd name="T9" fmla="*/ 320 h 489"/>
              <a:gd name="T10" fmla="*/ 699 w 699"/>
              <a:gd name="T11" fmla="*/ 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9" h="489">
                <a:moveTo>
                  <a:pt x="699" y="0"/>
                </a:moveTo>
                <a:lnTo>
                  <a:pt x="83" y="214"/>
                </a:lnTo>
                <a:lnTo>
                  <a:pt x="0" y="375"/>
                </a:lnTo>
                <a:lnTo>
                  <a:pt x="77" y="489"/>
                </a:lnTo>
                <a:lnTo>
                  <a:pt x="699" y="320"/>
                </a:lnTo>
                <a:lnTo>
                  <a:pt x="699" y="0"/>
                </a:lnTo>
                <a:close/>
              </a:path>
            </a:pathLst>
          </a:custGeom>
          <a:solidFill>
            <a:srgbClr val="FEE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EC718FFF-1C62-B943-2637-DB9109ED0D12}"/>
              </a:ext>
            </a:extLst>
          </p:cNvPr>
          <p:cNvSpPr>
            <a:spLocks/>
          </p:cNvSpPr>
          <p:nvPr/>
        </p:nvSpPr>
        <p:spPr bwMode="auto">
          <a:xfrm>
            <a:off x="8612987" y="3306763"/>
            <a:ext cx="1027113" cy="276225"/>
          </a:xfrm>
          <a:custGeom>
            <a:avLst/>
            <a:gdLst>
              <a:gd name="T0" fmla="*/ 0 w 647"/>
              <a:gd name="T1" fmla="*/ 169 h 174"/>
              <a:gd name="T2" fmla="*/ 622 w 647"/>
              <a:gd name="T3" fmla="*/ 0 h 174"/>
              <a:gd name="T4" fmla="*/ 647 w 647"/>
              <a:gd name="T5" fmla="*/ 8 h 174"/>
              <a:gd name="T6" fmla="*/ 29 w 647"/>
              <a:gd name="T7" fmla="*/ 174 h 174"/>
              <a:gd name="T8" fmla="*/ 0 w 647"/>
              <a:gd name="T9" fmla="*/ 16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74">
                <a:moveTo>
                  <a:pt x="0" y="169"/>
                </a:moveTo>
                <a:lnTo>
                  <a:pt x="622" y="0"/>
                </a:lnTo>
                <a:lnTo>
                  <a:pt x="647" y="8"/>
                </a:lnTo>
                <a:lnTo>
                  <a:pt x="29" y="174"/>
                </a:lnTo>
                <a:lnTo>
                  <a:pt x="0" y="169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929EA31-6D4B-FDFC-B1BD-62C9ED4ACAC1}"/>
              </a:ext>
            </a:extLst>
          </p:cNvPr>
          <p:cNvSpPr>
            <a:spLocks/>
          </p:cNvSpPr>
          <p:nvPr/>
        </p:nvSpPr>
        <p:spPr bwMode="auto">
          <a:xfrm>
            <a:off x="9726969" y="2755900"/>
            <a:ext cx="1114425" cy="322263"/>
          </a:xfrm>
          <a:custGeom>
            <a:avLst/>
            <a:gdLst>
              <a:gd name="T0" fmla="*/ 673 w 702"/>
              <a:gd name="T1" fmla="*/ 203 h 203"/>
              <a:gd name="T2" fmla="*/ 702 w 702"/>
              <a:gd name="T3" fmla="*/ 196 h 203"/>
              <a:gd name="T4" fmla="*/ 24 w 702"/>
              <a:gd name="T5" fmla="*/ 0 h 203"/>
              <a:gd name="T6" fmla="*/ 0 w 702"/>
              <a:gd name="T7" fmla="*/ 11 h 203"/>
              <a:gd name="T8" fmla="*/ 673 w 702"/>
              <a:gd name="T9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2" h="203">
                <a:moveTo>
                  <a:pt x="673" y="203"/>
                </a:moveTo>
                <a:lnTo>
                  <a:pt x="702" y="196"/>
                </a:lnTo>
                <a:lnTo>
                  <a:pt x="24" y="0"/>
                </a:lnTo>
                <a:lnTo>
                  <a:pt x="0" y="11"/>
                </a:lnTo>
                <a:lnTo>
                  <a:pt x="673" y="203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D2C86237-BC06-B6BC-DE79-FB3FEEDD6D87}"/>
              </a:ext>
            </a:extLst>
          </p:cNvPr>
          <p:cNvSpPr>
            <a:spLocks/>
          </p:cNvSpPr>
          <p:nvPr/>
        </p:nvSpPr>
        <p:spPr bwMode="auto">
          <a:xfrm>
            <a:off x="9755976" y="2257425"/>
            <a:ext cx="1212850" cy="809625"/>
          </a:xfrm>
          <a:custGeom>
            <a:avLst/>
            <a:gdLst>
              <a:gd name="T0" fmla="*/ 0 w 764"/>
              <a:gd name="T1" fmla="*/ 0 h 510"/>
              <a:gd name="T2" fmla="*/ 672 w 764"/>
              <a:gd name="T3" fmla="*/ 235 h 510"/>
              <a:gd name="T4" fmla="*/ 764 w 764"/>
              <a:gd name="T5" fmla="*/ 400 h 510"/>
              <a:gd name="T6" fmla="*/ 680 w 764"/>
              <a:gd name="T7" fmla="*/ 510 h 510"/>
              <a:gd name="T8" fmla="*/ 2 w 764"/>
              <a:gd name="T9" fmla="*/ 314 h 510"/>
              <a:gd name="T10" fmla="*/ 0 w 764"/>
              <a:gd name="T11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4" h="510">
                <a:moveTo>
                  <a:pt x="0" y="0"/>
                </a:moveTo>
                <a:lnTo>
                  <a:pt x="672" y="235"/>
                </a:lnTo>
                <a:lnTo>
                  <a:pt x="764" y="400"/>
                </a:lnTo>
                <a:lnTo>
                  <a:pt x="680" y="510"/>
                </a:lnTo>
                <a:lnTo>
                  <a:pt x="2" y="314"/>
                </a:lnTo>
                <a:lnTo>
                  <a:pt x="0" y="0"/>
                </a:lnTo>
                <a:close/>
              </a:path>
            </a:pathLst>
          </a:custGeom>
          <a:solidFill>
            <a:srgbClr val="FEE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E6111175-2218-4F38-2356-DB6DB37E8A9C}"/>
              </a:ext>
            </a:extLst>
          </p:cNvPr>
          <p:cNvSpPr>
            <a:spLocks/>
          </p:cNvSpPr>
          <p:nvPr/>
        </p:nvSpPr>
        <p:spPr bwMode="auto">
          <a:xfrm>
            <a:off x="9707919" y="942975"/>
            <a:ext cx="1709738" cy="1217613"/>
          </a:xfrm>
          <a:custGeom>
            <a:avLst/>
            <a:gdLst>
              <a:gd name="T0" fmla="*/ 0 w 1077"/>
              <a:gd name="T1" fmla="*/ 452 h 767"/>
              <a:gd name="T2" fmla="*/ 2 w 1077"/>
              <a:gd name="T3" fmla="*/ 767 h 767"/>
              <a:gd name="T4" fmla="*/ 909 w 1077"/>
              <a:gd name="T5" fmla="*/ 373 h 767"/>
              <a:gd name="T6" fmla="*/ 1077 w 1077"/>
              <a:gd name="T7" fmla="*/ 103 h 767"/>
              <a:gd name="T8" fmla="*/ 896 w 1077"/>
              <a:gd name="T9" fmla="*/ 0 h 767"/>
              <a:gd name="T10" fmla="*/ 0 w 1077"/>
              <a:gd name="T11" fmla="*/ 452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7" h="767">
                <a:moveTo>
                  <a:pt x="0" y="452"/>
                </a:moveTo>
                <a:lnTo>
                  <a:pt x="2" y="767"/>
                </a:lnTo>
                <a:lnTo>
                  <a:pt x="909" y="373"/>
                </a:lnTo>
                <a:lnTo>
                  <a:pt x="1077" y="103"/>
                </a:lnTo>
                <a:lnTo>
                  <a:pt x="896" y="0"/>
                </a:lnTo>
                <a:lnTo>
                  <a:pt x="0" y="452"/>
                </a:lnTo>
                <a:close/>
              </a:path>
            </a:pathLst>
          </a:custGeom>
          <a:solidFill>
            <a:srgbClr val="FEE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875E782A-2835-B1FB-5ACC-75C5E44FAD13}"/>
              </a:ext>
            </a:extLst>
          </p:cNvPr>
          <p:cNvSpPr>
            <a:spLocks/>
          </p:cNvSpPr>
          <p:nvPr/>
        </p:nvSpPr>
        <p:spPr bwMode="auto">
          <a:xfrm>
            <a:off x="11150957" y="1106488"/>
            <a:ext cx="317500" cy="455613"/>
          </a:xfrm>
          <a:custGeom>
            <a:avLst/>
            <a:gdLst>
              <a:gd name="T0" fmla="*/ 200 w 200"/>
              <a:gd name="T1" fmla="*/ 21 h 287"/>
              <a:gd name="T2" fmla="*/ 168 w 200"/>
              <a:gd name="T3" fmla="*/ 0 h 287"/>
              <a:gd name="T4" fmla="*/ 0 w 200"/>
              <a:gd name="T5" fmla="*/ 270 h 287"/>
              <a:gd name="T6" fmla="*/ 34 w 200"/>
              <a:gd name="T7" fmla="*/ 287 h 287"/>
              <a:gd name="T8" fmla="*/ 200 w 200"/>
              <a:gd name="T9" fmla="*/ 2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287">
                <a:moveTo>
                  <a:pt x="200" y="21"/>
                </a:moveTo>
                <a:lnTo>
                  <a:pt x="168" y="0"/>
                </a:lnTo>
                <a:lnTo>
                  <a:pt x="0" y="270"/>
                </a:lnTo>
                <a:lnTo>
                  <a:pt x="34" y="287"/>
                </a:lnTo>
                <a:lnTo>
                  <a:pt x="200" y="21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13D1C1D4-CA8B-2214-59DA-7C90577BD4C3}"/>
              </a:ext>
            </a:extLst>
          </p:cNvPr>
          <p:cNvSpPr>
            <a:spLocks/>
          </p:cNvSpPr>
          <p:nvPr/>
        </p:nvSpPr>
        <p:spPr bwMode="auto">
          <a:xfrm>
            <a:off x="9711094" y="1535113"/>
            <a:ext cx="1493838" cy="646113"/>
          </a:xfrm>
          <a:custGeom>
            <a:avLst/>
            <a:gdLst>
              <a:gd name="T0" fmla="*/ 941 w 941"/>
              <a:gd name="T1" fmla="*/ 17 h 407"/>
              <a:gd name="T2" fmla="*/ 907 w 941"/>
              <a:gd name="T3" fmla="*/ 0 h 407"/>
              <a:gd name="T4" fmla="*/ 0 w 941"/>
              <a:gd name="T5" fmla="*/ 394 h 407"/>
              <a:gd name="T6" fmla="*/ 32 w 941"/>
              <a:gd name="T7" fmla="*/ 407 h 407"/>
              <a:gd name="T8" fmla="*/ 941 w 941"/>
              <a:gd name="T9" fmla="*/ 1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1" h="407">
                <a:moveTo>
                  <a:pt x="941" y="17"/>
                </a:moveTo>
                <a:lnTo>
                  <a:pt x="907" y="0"/>
                </a:lnTo>
                <a:lnTo>
                  <a:pt x="0" y="394"/>
                </a:lnTo>
                <a:lnTo>
                  <a:pt x="32" y="407"/>
                </a:lnTo>
                <a:lnTo>
                  <a:pt x="941" y="17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232A3D54-4CDD-28B6-C006-572C5F439B46}"/>
              </a:ext>
            </a:extLst>
          </p:cNvPr>
          <p:cNvSpPr>
            <a:spLocks/>
          </p:cNvSpPr>
          <p:nvPr/>
        </p:nvSpPr>
        <p:spPr bwMode="auto">
          <a:xfrm>
            <a:off x="7837488" y="641350"/>
            <a:ext cx="304800" cy="438150"/>
          </a:xfrm>
          <a:custGeom>
            <a:avLst/>
            <a:gdLst>
              <a:gd name="T0" fmla="*/ 0 w 192"/>
              <a:gd name="T1" fmla="*/ 21 h 276"/>
              <a:gd name="T2" fmla="*/ 25 w 192"/>
              <a:gd name="T3" fmla="*/ 0 h 276"/>
              <a:gd name="T4" fmla="*/ 192 w 192"/>
              <a:gd name="T5" fmla="*/ 254 h 276"/>
              <a:gd name="T6" fmla="*/ 168 w 192"/>
              <a:gd name="T7" fmla="*/ 276 h 276"/>
              <a:gd name="T8" fmla="*/ 0 w 192"/>
              <a:gd name="T9" fmla="*/ 21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276">
                <a:moveTo>
                  <a:pt x="0" y="21"/>
                </a:moveTo>
                <a:lnTo>
                  <a:pt x="25" y="0"/>
                </a:lnTo>
                <a:lnTo>
                  <a:pt x="192" y="254"/>
                </a:lnTo>
                <a:lnTo>
                  <a:pt x="168" y="276"/>
                </a:lnTo>
                <a:lnTo>
                  <a:pt x="0" y="21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20113F3D-7D51-1494-8697-7EFF64D2DAD2}"/>
              </a:ext>
            </a:extLst>
          </p:cNvPr>
          <p:cNvSpPr>
            <a:spLocks/>
          </p:cNvSpPr>
          <p:nvPr/>
        </p:nvSpPr>
        <p:spPr bwMode="auto">
          <a:xfrm>
            <a:off x="8104188" y="1044575"/>
            <a:ext cx="1531938" cy="641350"/>
          </a:xfrm>
          <a:custGeom>
            <a:avLst/>
            <a:gdLst>
              <a:gd name="T0" fmla="*/ 0 w 965"/>
              <a:gd name="T1" fmla="*/ 22 h 404"/>
              <a:gd name="T2" fmla="*/ 937 w 965"/>
              <a:gd name="T3" fmla="*/ 404 h 404"/>
              <a:gd name="T4" fmla="*/ 965 w 965"/>
              <a:gd name="T5" fmla="*/ 390 h 404"/>
              <a:gd name="T6" fmla="*/ 24 w 965"/>
              <a:gd name="T7" fmla="*/ 0 h 404"/>
              <a:gd name="T8" fmla="*/ 0 w 965"/>
              <a:gd name="T9" fmla="*/ 22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5" h="404">
                <a:moveTo>
                  <a:pt x="0" y="22"/>
                </a:moveTo>
                <a:lnTo>
                  <a:pt x="937" y="404"/>
                </a:lnTo>
                <a:lnTo>
                  <a:pt x="965" y="390"/>
                </a:lnTo>
                <a:lnTo>
                  <a:pt x="24" y="0"/>
                </a:lnTo>
                <a:lnTo>
                  <a:pt x="0" y="22"/>
                </a:lnTo>
                <a:close/>
              </a:path>
            </a:pathLst>
          </a:custGeom>
          <a:solidFill>
            <a:srgbClr val="0202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FF87C21C-9243-AA05-CD71-EF41DC76B83E}"/>
              </a:ext>
            </a:extLst>
          </p:cNvPr>
          <p:cNvSpPr>
            <a:spLocks/>
          </p:cNvSpPr>
          <p:nvPr/>
        </p:nvSpPr>
        <p:spPr bwMode="auto">
          <a:xfrm>
            <a:off x="7877175" y="477838"/>
            <a:ext cx="1758950" cy="1185863"/>
          </a:xfrm>
          <a:custGeom>
            <a:avLst/>
            <a:gdLst>
              <a:gd name="T0" fmla="*/ 1108 w 1108"/>
              <a:gd name="T1" fmla="*/ 440 h 747"/>
              <a:gd name="T2" fmla="*/ 179 w 1108"/>
              <a:gd name="T3" fmla="*/ 0 h 747"/>
              <a:gd name="T4" fmla="*/ 0 w 1108"/>
              <a:gd name="T5" fmla="*/ 103 h 747"/>
              <a:gd name="T6" fmla="*/ 167 w 1108"/>
              <a:gd name="T7" fmla="*/ 357 h 747"/>
              <a:gd name="T8" fmla="*/ 1108 w 1108"/>
              <a:gd name="T9" fmla="*/ 747 h 747"/>
              <a:gd name="T10" fmla="*/ 1108 w 1108"/>
              <a:gd name="T11" fmla="*/ 44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8" h="747">
                <a:moveTo>
                  <a:pt x="1108" y="440"/>
                </a:moveTo>
                <a:lnTo>
                  <a:pt x="179" y="0"/>
                </a:lnTo>
                <a:lnTo>
                  <a:pt x="0" y="103"/>
                </a:lnTo>
                <a:lnTo>
                  <a:pt x="167" y="357"/>
                </a:lnTo>
                <a:lnTo>
                  <a:pt x="1108" y="747"/>
                </a:lnTo>
                <a:lnTo>
                  <a:pt x="1108" y="440"/>
                </a:lnTo>
                <a:close/>
              </a:path>
            </a:pathLst>
          </a:custGeom>
          <a:solidFill>
            <a:srgbClr val="FEE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AAC548CC-EFBD-A0AF-30C5-DEDA177DCA6C}"/>
              </a:ext>
            </a:extLst>
          </p:cNvPr>
          <p:cNvSpPr>
            <a:spLocks noEditPoints="1"/>
          </p:cNvSpPr>
          <p:nvPr/>
        </p:nvSpPr>
        <p:spPr bwMode="auto">
          <a:xfrm>
            <a:off x="6715125" y="1663701"/>
            <a:ext cx="1269149" cy="3532189"/>
          </a:xfrm>
          <a:custGeom>
            <a:avLst/>
            <a:gdLst>
              <a:gd name="T0" fmla="*/ 1363 w 1793"/>
              <a:gd name="T1" fmla="*/ 1556 h 4988"/>
              <a:gd name="T2" fmla="*/ 1491 w 1793"/>
              <a:gd name="T3" fmla="*/ 1354 h 4988"/>
              <a:gd name="T4" fmla="*/ 1604 w 1793"/>
              <a:gd name="T5" fmla="*/ 1177 h 4988"/>
              <a:gd name="T6" fmla="*/ 1772 w 1793"/>
              <a:gd name="T7" fmla="*/ 587 h 4988"/>
              <a:gd name="T8" fmla="*/ 1760 w 1793"/>
              <a:gd name="T9" fmla="*/ 178 h 4988"/>
              <a:gd name="T10" fmla="*/ 1662 w 1793"/>
              <a:gd name="T11" fmla="*/ 111 h 4988"/>
              <a:gd name="T12" fmla="*/ 1603 w 1793"/>
              <a:gd name="T13" fmla="*/ 13 h 4988"/>
              <a:gd name="T14" fmla="*/ 1565 w 1793"/>
              <a:gd name="T15" fmla="*/ 215 h 4988"/>
              <a:gd name="T16" fmla="*/ 1564 w 1793"/>
              <a:gd name="T17" fmla="*/ 302 h 4988"/>
              <a:gd name="T18" fmla="*/ 1510 w 1793"/>
              <a:gd name="T19" fmla="*/ 824 h 4988"/>
              <a:gd name="T20" fmla="*/ 1421 w 1793"/>
              <a:gd name="T21" fmla="*/ 948 h 4988"/>
              <a:gd name="T22" fmla="*/ 961 w 1793"/>
              <a:gd name="T23" fmla="*/ 1124 h 4988"/>
              <a:gd name="T24" fmla="*/ 823 w 1793"/>
              <a:gd name="T25" fmla="*/ 821 h 4988"/>
              <a:gd name="T26" fmla="*/ 461 w 1793"/>
              <a:gd name="T27" fmla="*/ 936 h 4988"/>
              <a:gd name="T28" fmla="*/ 485 w 1793"/>
              <a:gd name="T29" fmla="*/ 1223 h 4988"/>
              <a:gd name="T30" fmla="*/ 144 w 1793"/>
              <a:gd name="T31" fmla="*/ 1882 h 4988"/>
              <a:gd name="T32" fmla="*/ 514 w 1793"/>
              <a:gd name="T33" fmla="*/ 2780 h 4988"/>
              <a:gd name="T34" fmla="*/ 310 w 1793"/>
              <a:gd name="T35" fmla="*/ 4721 h 4988"/>
              <a:gd name="T36" fmla="*/ 269 w 1793"/>
              <a:gd name="T37" fmla="*/ 4854 h 4988"/>
              <a:gd name="T38" fmla="*/ 263 w 1793"/>
              <a:gd name="T39" fmla="*/ 4876 h 4988"/>
              <a:gd name="T40" fmla="*/ 257 w 1793"/>
              <a:gd name="T41" fmla="*/ 4901 h 4988"/>
              <a:gd name="T42" fmla="*/ 253 w 1793"/>
              <a:gd name="T43" fmla="*/ 4920 h 4988"/>
              <a:gd name="T44" fmla="*/ 251 w 1793"/>
              <a:gd name="T45" fmla="*/ 4937 h 4988"/>
              <a:gd name="T46" fmla="*/ 250 w 1793"/>
              <a:gd name="T47" fmla="*/ 4946 h 4988"/>
              <a:gd name="T48" fmla="*/ 664 w 1793"/>
              <a:gd name="T49" fmla="*/ 4980 h 4988"/>
              <a:gd name="T50" fmla="*/ 733 w 1793"/>
              <a:gd name="T51" fmla="*/ 4934 h 4988"/>
              <a:gd name="T52" fmla="*/ 724 w 1793"/>
              <a:gd name="T53" fmla="*/ 4924 h 4988"/>
              <a:gd name="T54" fmla="*/ 713 w 1793"/>
              <a:gd name="T55" fmla="*/ 4915 h 4988"/>
              <a:gd name="T56" fmla="*/ 792 w 1793"/>
              <a:gd name="T57" fmla="*/ 3558 h 4988"/>
              <a:gd name="T58" fmla="*/ 1169 w 1793"/>
              <a:gd name="T59" fmla="*/ 3623 h 4988"/>
              <a:gd name="T60" fmla="*/ 1206 w 1793"/>
              <a:gd name="T61" fmla="*/ 4840 h 4988"/>
              <a:gd name="T62" fmla="*/ 1203 w 1793"/>
              <a:gd name="T63" fmla="*/ 4860 h 4988"/>
              <a:gd name="T64" fmla="*/ 1201 w 1793"/>
              <a:gd name="T65" fmla="*/ 4887 h 4988"/>
              <a:gd name="T66" fmla="*/ 1199 w 1793"/>
              <a:gd name="T67" fmla="*/ 4907 h 4988"/>
              <a:gd name="T68" fmla="*/ 1197 w 1793"/>
              <a:gd name="T69" fmla="*/ 4936 h 4988"/>
              <a:gd name="T70" fmla="*/ 1197 w 1793"/>
              <a:gd name="T71" fmla="*/ 4940 h 4988"/>
              <a:gd name="T72" fmla="*/ 1196 w 1793"/>
              <a:gd name="T73" fmla="*/ 4945 h 4988"/>
              <a:gd name="T74" fmla="*/ 1196 w 1793"/>
              <a:gd name="T75" fmla="*/ 4957 h 4988"/>
              <a:gd name="T76" fmla="*/ 1197 w 1793"/>
              <a:gd name="T77" fmla="*/ 4969 h 4988"/>
              <a:gd name="T78" fmla="*/ 1206 w 1793"/>
              <a:gd name="T79" fmla="*/ 4977 h 4988"/>
              <a:gd name="T80" fmla="*/ 1744 w 1793"/>
              <a:gd name="T81" fmla="*/ 4925 h 4988"/>
              <a:gd name="T82" fmla="*/ 1720 w 1793"/>
              <a:gd name="T83" fmla="*/ 4907 h 4988"/>
              <a:gd name="T84" fmla="*/ 1707 w 1793"/>
              <a:gd name="T85" fmla="*/ 4900 h 4988"/>
              <a:gd name="T86" fmla="*/ 1693 w 1793"/>
              <a:gd name="T87" fmla="*/ 4893 h 4988"/>
              <a:gd name="T88" fmla="*/ 1605 w 1793"/>
              <a:gd name="T89" fmla="*/ 4852 h 4988"/>
              <a:gd name="T90" fmla="*/ 1522 w 1793"/>
              <a:gd name="T91" fmla="*/ 3298 h 4988"/>
              <a:gd name="T92" fmla="*/ 623 w 1793"/>
              <a:gd name="T93" fmla="*/ 2053 h 4988"/>
              <a:gd name="T94" fmla="*/ 946 w 1793"/>
              <a:gd name="T95" fmla="*/ 1185 h 4988"/>
              <a:gd name="T96" fmla="*/ 902 w 1793"/>
              <a:gd name="T97" fmla="*/ 933 h 4988"/>
              <a:gd name="T98" fmla="*/ 339 w 1793"/>
              <a:gd name="T99" fmla="*/ 2093 h 4988"/>
              <a:gd name="T100" fmla="*/ 402 w 1793"/>
              <a:gd name="T101" fmla="*/ 2090 h 4988"/>
              <a:gd name="T102" fmla="*/ 548 w 1793"/>
              <a:gd name="T103" fmla="*/ 1965 h 4988"/>
              <a:gd name="T104" fmla="*/ 642 w 1793"/>
              <a:gd name="T105" fmla="*/ 2252 h 4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93" h="4988">
                <a:moveTo>
                  <a:pt x="1580" y="3257"/>
                </a:moveTo>
                <a:cubicBezTo>
                  <a:pt x="1618" y="3253"/>
                  <a:pt x="1793" y="3267"/>
                  <a:pt x="1789" y="3243"/>
                </a:cubicBezTo>
                <a:cubicBezTo>
                  <a:pt x="1786" y="3219"/>
                  <a:pt x="1696" y="3063"/>
                  <a:pt x="1601" y="2809"/>
                </a:cubicBezTo>
                <a:cubicBezTo>
                  <a:pt x="1507" y="2554"/>
                  <a:pt x="1308" y="2190"/>
                  <a:pt x="1305" y="2063"/>
                </a:cubicBezTo>
                <a:cubicBezTo>
                  <a:pt x="1302" y="1955"/>
                  <a:pt x="1338" y="1671"/>
                  <a:pt x="1363" y="1556"/>
                </a:cubicBezTo>
                <a:cubicBezTo>
                  <a:pt x="1364" y="1556"/>
                  <a:pt x="1364" y="1556"/>
                  <a:pt x="1364" y="1556"/>
                </a:cubicBezTo>
                <a:cubicBezTo>
                  <a:pt x="1374" y="1539"/>
                  <a:pt x="1386" y="1522"/>
                  <a:pt x="1400" y="1507"/>
                </a:cubicBezTo>
                <a:cubicBezTo>
                  <a:pt x="1407" y="1499"/>
                  <a:pt x="1397" y="1489"/>
                  <a:pt x="1389" y="1493"/>
                </a:cubicBezTo>
                <a:cubicBezTo>
                  <a:pt x="1409" y="1467"/>
                  <a:pt x="1445" y="1433"/>
                  <a:pt x="1460" y="1410"/>
                </a:cubicBezTo>
                <a:cubicBezTo>
                  <a:pt x="1471" y="1392"/>
                  <a:pt x="1483" y="1374"/>
                  <a:pt x="1491" y="1354"/>
                </a:cubicBezTo>
                <a:cubicBezTo>
                  <a:pt x="1491" y="1353"/>
                  <a:pt x="1491" y="1353"/>
                  <a:pt x="1491" y="1353"/>
                </a:cubicBezTo>
                <a:cubicBezTo>
                  <a:pt x="1491" y="1353"/>
                  <a:pt x="1491" y="1353"/>
                  <a:pt x="1491" y="1353"/>
                </a:cubicBezTo>
                <a:cubicBezTo>
                  <a:pt x="1499" y="1335"/>
                  <a:pt x="1504" y="1316"/>
                  <a:pt x="1505" y="1296"/>
                </a:cubicBezTo>
                <a:cubicBezTo>
                  <a:pt x="1505" y="1289"/>
                  <a:pt x="1505" y="1281"/>
                  <a:pt x="1505" y="1272"/>
                </a:cubicBezTo>
                <a:cubicBezTo>
                  <a:pt x="1539" y="1242"/>
                  <a:pt x="1572" y="1209"/>
                  <a:pt x="1604" y="1177"/>
                </a:cubicBezTo>
                <a:cubicBezTo>
                  <a:pt x="1671" y="1110"/>
                  <a:pt x="1742" y="1041"/>
                  <a:pt x="1764" y="946"/>
                </a:cubicBezTo>
                <a:cubicBezTo>
                  <a:pt x="1771" y="916"/>
                  <a:pt x="1774" y="886"/>
                  <a:pt x="1776" y="856"/>
                </a:cubicBezTo>
                <a:cubicBezTo>
                  <a:pt x="1776" y="855"/>
                  <a:pt x="1776" y="854"/>
                  <a:pt x="1776" y="853"/>
                </a:cubicBezTo>
                <a:cubicBezTo>
                  <a:pt x="1778" y="842"/>
                  <a:pt x="1779" y="831"/>
                  <a:pt x="1780" y="820"/>
                </a:cubicBezTo>
                <a:cubicBezTo>
                  <a:pt x="1786" y="742"/>
                  <a:pt x="1784" y="664"/>
                  <a:pt x="1772" y="587"/>
                </a:cubicBezTo>
                <a:cubicBezTo>
                  <a:pt x="1761" y="511"/>
                  <a:pt x="1739" y="437"/>
                  <a:pt x="1735" y="360"/>
                </a:cubicBezTo>
                <a:cubicBezTo>
                  <a:pt x="1734" y="359"/>
                  <a:pt x="1734" y="359"/>
                  <a:pt x="1734" y="358"/>
                </a:cubicBezTo>
                <a:cubicBezTo>
                  <a:pt x="1738" y="336"/>
                  <a:pt x="1744" y="313"/>
                  <a:pt x="1750" y="291"/>
                </a:cubicBezTo>
                <a:cubicBezTo>
                  <a:pt x="1755" y="272"/>
                  <a:pt x="1759" y="253"/>
                  <a:pt x="1762" y="234"/>
                </a:cubicBezTo>
                <a:cubicBezTo>
                  <a:pt x="1764" y="216"/>
                  <a:pt x="1766" y="196"/>
                  <a:pt x="1760" y="178"/>
                </a:cubicBezTo>
                <a:cubicBezTo>
                  <a:pt x="1755" y="162"/>
                  <a:pt x="1738" y="142"/>
                  <a:pt x="1720" y="150"/>
                </a:cubicBezTo>
                <a:cubicBezTo>
                  <a:pt x="1718" y="148"/>
                  <a:pt x="1716" y="145"/>
                  <a:pt x="1713" y="143"/>
                </a:cubicBezTo>
                <a:cubicBezTo>
                  <a:pt x="1705" y="137"/>
                  <a:pt x="1694" y="135"/>
                  <a:pt x="1685" y="139"/>
                </a:cubicBezTo>
                <a:cubicBezTo>
                  <a:pt x="1685" y="137"/>
                  <a:pt x="1684" y="135"/>
                  <a:pt x="1683" y="134"/>
                </a:cubicBezTo>
                <a:cubicBezTo>
                  <a:pt x="1678" y="124"/>
                  <a:pt x="1671" y="116"/>
                  <a:pt x="1662" y="111"/>
                </a:cubicBezTo>
                <a:cubicBezTo>
                  <a:pt x="1658" y="109"/>
                  <a:pt x="1652" y="108"/>
                  <a:pt x="1647" y="108"/>
                </a:cubicBezTo>
                <a:cubicBezTo>
                  <a:pt x="1647" y="96"/>
                  <a:pt x="1647" y="83"/>
                  <a:pt x="1646" y="71"/>
                </a:cubicBezTo>
                <a:cubicBezTo>
                  <a:pt x="1646" y="57"/>
                  <a:pt x="1646" y="42"/>
                  <a:pt x="1643" y="28"/>
                </a:cubicBezTo>
                <a:cubicBezTo>
                  <a:pt x="1640" y="17"/>
                  <a:pt x="1631" y="0"/>
                  <a:pt x="1617" y="1"/>
                </a:cubicBezTo>
                <a:cubicBezTo>
                  <a:pt x="1610" y="2"/>
                  <a:pt x="1605" y="7"/>
                  <a:pt x="1603" y="13"/>
                </a:cubicBezTo>
                <a:cubicBezTo>
                  <a:pt x="1600" y="21"/>
                  <a:pt x="1598" y="29"/>
                  <a:pt x="1597" y="37"/>
                </a:cubicBezTo>
                <a:cubicBezTo>
                  <a:pt x="1589" y="69"/>
                  <a:pt x="1586" y="102"/>
                  <a:pt x="1583" y="134"/>
                </a:cubicBezTo>
                <a:cubicBezTo>
                  <a:pt x="1581" y="161"/>
                  <a:pt x="1579" y="188"/>
                  <a:pt x="1576" y="215"/>
                </a:cubicBezTo>
                <a:cubicBezTo>
                  <a:pt x="1575" y="214"/>
                  <a:pt x="1574" y="214"/>
                  <a:pt x="1572" y="214"/>
                </a:cubicBezTo>
                <a:cubicBezTo>
                  <a:pt x="1570" y="213"/>
                  <a:pt x="1567" y="214"/>
                  <a:pt x="1565" y="215"/>
                </a:cubicBezTo>
                <a:cubicBezTo>
                  <a:pt x="1563" y="217"/>
                  <a:pt x="1562" y="219"/>
                  <a:pt x="1562" y="221"/>
                </a:cubicBezTo>
                <a:cubicBezTo>
                  <a:pt x="1561" y="224"/>
                  <a:pt x="1561" y="226"/>
                  <a:pt x="1560" y="228"/>
                </a:cubicBezTo>
                <a:cubicBezTo>
                  <a:pt x="1554" y="231"/>
                  <a:pt x="1548" y="235"/>
                  <a:pt x="1544" y="242"/>
                </a:cubicBezTo>
                <a:cubicBezTo>
                  <a:pt x="1537" y="252"/>
                  <a:pt x="1537" y="264"/>
                  <a:pt x="1543" y="275"/>
                </a:cubicBezTo>
                <a:cubicBezTo>
                  <a:pt x="1548" y="285"/>
                  <a:pt x="1556" y="293"/>
                  <a:pt x="1564" y="302"/>
                </a:cubicBezTo>
                <a:cubicBezTo>
                  <a:pt x="1567" y="305"/>
                  <a:pt x="1570" y="309"/>
                  <a:pt x="1573" y="312"/>
                </a:cubicBezTo>
                <a:cubicBezTo>
                  <a:pt x="1574" y="322"/>
                  <a:pt x="1574" y="332"/>
                  <a:pt x="1573" y="342"/>
                </a:cubicBezTo>
                <a:cubicBezTo>
                  <a:pt x="1572" y="365"/>
                  <a:pt x="1569" y="387"/>
                  <a:pt x="1566" y="409"/>
                </a:cubicBezTo>
                <a:cubicBezTo>
                  <a:pt x="1561" y="456"/>
                  <a:pt x="1556" y="502"/>
                  <a:pt x="1551" y="548"/>
                </a:cubicBezTo>
                <a:cubicBezTo>
                  <a:pt x="1540" y="640"/>
                  <a:pt x="1527" y="732"/>
                  <a:pt x="1510" y="824"/>
                </a:cubicBezTo>
                <a:cubicBezTo>
                  <a:pt x="1505" y="847"/>
                  <a:pt x="1501" y="870"/>
                  <a:pt x="1495" y="894"/>
                </a:cubicBezTo>
                <a:cubicBezTo>
                  <a:pt x="1478" y="909"/>
                  <a:pt x="1460" y="925"/>
                  <a:pt x="1442" y="940"/>
                </a:cubicBezTo>
                <a:cubicBezTo>
                  <a:pt x="1440" y="939"/>
                  <a:pt x="1438" y="938"/>
                  <a:pt x="1436" y="940"/>
                </a:cubicBezTo>
                <a:cubicBezTo>
                  <a:pt x="1432" y="942"/>
                  <a:pt x="1427" y="945"/>
                  <a:pt x="1421" y="948"/>
                </a:cubicBezTo>
                <a:cubicBezTo>
                  <a:pt x="1421" y="948"/>
                  <a:pt x="1421" y="948"/>
                  <a:pt x="1421" y="948"/>
                </a:cubicBezTo>
                <a:cubicBezTo>
                  <a:pt x="1420" y="949"/>
                  <a:pt x="1418" y="950"/>
                  <a:pt x="1417" y="951"/>
                </a:cubicBezTo>
                <a:cubicBezTo>
                  <a:pt x="1417" y="951"/>
                  <a:pt x="1417" y="951"/>
                  <a:pt x="1417" y="951"/>
                </a:cubicBezTo>
                <a:cubicBezTo>
                  <a:pt x="1377" y="973"/>
                  <a:pt x="1297" y="1016"/>
                  <a:pt x="1203" y="1073"/>
                </a:cubicBezTo>
                <a:cubicBezTo>
                  <a:pt x="1117" y="1125"/>
                  <a:pt x="1051" y="1187"/>
                  <a:pt x="1020" y="1217"/>
                </a:cubicBezTo>
                <a:cubicBezTo>
                  <a:pt x="1001" y="1186"/>
                  <a:pt x="979" y="1156"/>
                  <a:pt x="961" y="1124"/>
                </a:cubicBezTo>
                <a:cubicBezTo>
                  <a:pt x="958" y="1117"/>
                  <a:pt x="955" y="1110"/>
                  <a:pt x="952" y="1104"/>
                </a:cubicBezTo>
                <a:cubicBezTo>
                  <a:pt x="951" y="1079"/>
                  <a:pt x="949" y="1054"/>
                  <a:pt x="947" y="1037"/>
                </a:cubicBezTo>
                <a:cubicBezTo>
                  <a:pt x="945" y="1021"/>
                  <a:pt x="938" y="1002"/>
                  <a:pt x="929" y="982"/>
                </a:cubicBezTo>
                <a:cubicBezTo>
                  <a:pt x="927" y="967"/>
                  <a:pt x="925" y="953"/>
                  <a:pt x="921" y="938"/>
                </a:cubicBezTo>
                <a:cubicBezTo>
                  <a:pt x="907" y="888"/>
                  <a:pt x="870" y="844"/>
                  <a:pt x="823" y="821"/>
                </a:cubicBezTo>
                <a:cubicBezTo>
                  <a:pt x="816" y="808"/>
                  <a:pt x="806" y="795"/>
                  <a:pt x="795" y="784"/>
                </a:cubicBezTo>
                <a:cubicBezTo>
                  <a:pt x="772" y="760"/>
                  <a:pt x="740" y="744"/>
                  <a:pt x="706" y="744"/>
                </a:cubicBezTo>
                <a:cubicBezTo>
                  <a:pt x="670" y="743"/>
                  <a:pt x="634" y="759"/>
                  <a:pt x="603" y="777"/>
                </a:cubicBezTo>
                <a:cubicBezTo>
                  <a:pt x="573" y="794"/>
                  <a:pt x="544" y="815"/>
                  <a:pt x="519" y="840"/>
                </a:cubicBezTo>
                <a:cubicBezTo>
                  <a:pt x="492" y="866"/>
                  <a:pt x="467" y="898"/>
                  <a:pt x="461" y="936"/>
                </a:cubicBezTo>
                <a:cubicBezTo>
                  <a:pt x="460" y="938"/>
                  <a:pt x="461" y="939"/>
                  <a:pt x="461" y="940"/>
                </a:cubicBezTo>
                <a:cubicBezTo>
                  <a:pt x="436" y="961"/>
                  <a:pt x="423" y="995"/>
                  <a:pt x="423" y="1027"/>
                </a:cubicBezTo>
                <a:cubicBezTo>
                  <a:pt x="423" y="1050"/>
                  <a:pt x="428" y="1073"/>
                  <a:pt x="437" y="1094"/>
                </a:cubicBezTo>
                <a:cubicBezTo>
                  <a:pt x="446" y="1116"/>
                  <a:pt x="459" y="1135"/>
                  <a:pt x="469" y="1156"/>
                </a:cubicBezTo>
                <a:cubicBezTo>
                  <a:pt x="479" y="1177"/>
                  <a:pt x="485" y="1199"/>
                  <a:pt x="485" y="1223"/>
                </a:cubicBezTo>
                <a:cubicBezTo>
                  <a:pt x="484" y="1247"/>
                  <a:pt x="478" y="1271"/>
                  <a:pt x="471" y="1294"/>
                </a:cubicBezTo>
                <a:cubicBezTo>
                  <a:pt x="464" y="1317"/>
                  <a:pt x="455" y="1339"/>
                  <a:pt x="448" y="1362"/>
                </a:cubicBezTo>
                <a:cubicBezTo>
                  <a:pt x="442" y="1383"/>
                  <a:pt x="437" y="1405"/>
                  <a:pt x="434" y="1427"/>
                </a:cubicBezTo>
                <a:cubicBezTo>
                  <a:pt x="431" y="1445"/>
                  <a:pt x="430" y="1463"/>
                  <a:pt x="431" y="1481"/>
                </a:cubicBezTo>
                <a:cubicBezTo>
                  <a:pt x="313" y="1600"/>
                  <a:pt x="164" y="1839"/>
                  <a:pt x="144" y="1882"/>
                </a:cubicBezTo>
                <a:cubicBezTo>
                  <a:pt x="142" y="1887"/>
                  <a:pt x="142" y="1892"/>
                  <a:pt x="144" y="1898"/>
                </a:cubicBezTo>
                <a:cubicBezTo>
                  <a:pt x="104" y="1945"/>
                  <a:pt x="27" y="2047"/>
                  <a:pt x="10" y="2148"/>
                </a:cubicBezTo>
                <a:cubicBezTo>
                  <a:pt x="0" y="2212"/>
                  <a:pt x="19" y="2265"/>
                  <a:pt x="220" y="2331"/>
                </a:cubicBezTo>
                <a:cubicBezTo>
                  <a:pt x="359" y="2377"/>
                  <a:pt x="534" y="2404"/>
                  <a:pt x="604" y="2414"/>
                </a:cubicBezTo>
                <a:cubicBezTo>
                  <a:pt x="578" y="2505"/>
                  <a:pt x="546" y="2613"/>
                  <a:pt x="514" y="2780"/>
                </a:cubicBezTo>
                <a:cubicBezTo>
                  <a:pt x="452" y="3102"/>
                  <a:pt x="326" y="3267"/>
                  <a:pt x="387" y="3284"/>
                </a:cubicBezTo>
                <a:cubicBezTo>
                  <a:pt x="428" y="3296"/>
                  <a:pt x="473" y="3295"/>
                  <a:pt x="509" y="3293"/>
                </a:cubicBezTo>
                <a:cubicBezTo>
                  <a:pt x="505" y="3378"/>
                  <a:pt x="498" y="3449"/>
                  <a:pt x="472" y="3506"/>
                </a:cubicBezTo>
                <a:cubicBezTo>
                  <a:pt x="413" y="3633"/>
                  <a:pt x="335" y="3865"/>
                  <a:pt x="322" y="4080"/>
                </a:cubicBezTo>
                <a:cubicBezTo>
                  <a:pt x="309" y="4295"/>
                  <a:pt x="323" y="4666"/>
                  <a:pt x="310" y="4721"/>
                </a:cubicBezTo>
                <a:cubicBezTo>
                  <a:pt x="303" y="4748"/>
                  <a:pt x="288" y="4792"/>
                  <a:pt x="275" y="4836"/>
                </a:cubicBezTo>
                <a:cubicBezTo>
                  <a:pt x="275" y="4837"/>
                  <a:pt x="275" y="4837"/>
                  <a:pt x="274" y="4838"/>
                </a:cubicBezTo>
                <a:cubicBezTo>
                  <a:pt x="274" y="4840"/>
                  <a:pt x="273" y="4843"/>
                  <a:pt x="272" y="4845"/>
                </a:cubicBezTo>
                <a:cubicBezTo>
                  <a:pt x="272" y="4846"/>
                  <a:pt x="272" y="4847"/>
                  <a:pt x="271" y="4848"/>
                </a:cubicBezTo>
                <a:cubicBezTo>
                  <a:pt x="271" y="4850"/>
                  <a:pt x="270" y="4852"/>
                  <a:pt x="269" y="4854"/>
                </a:cubicBezTo>
                <a:cubicBezTo>
                  <a:pt x="269" y="4855"/>
                  <a:pt x="269" y="4856"/>
                  <a:pt x="269" y="4857"/>
                </a:cubicBezTo>
                <a:cubicBezTo>
                  <a:pt x="268" y="4859"/>
                  <a:pt x="267" y="4861"/>
                  <a:pt x="267" y="4863"/>
                </a:cubicBezTo>
                <a:cubicBezTo>
                  <a:pt x="266" y="4864"/>
                  <a:pt x="266" y="4866"/>
                  <a:pt x="266" y="4867"/>
                </a:cubicBezTo>
                <a:cubicBezTo>
                  <a:pt x="265" y="4869"/>
                  <a:pt x="265" y="4871"/>
                  <a:pt x="264" y="4873"/>
                </a:cubicBezTo>
                <a:cubicBezTo>
                  <a:pt x="264" y="4874"/>
                  <a:pt x="264" y="4875"/>
                  <a:pt x="263" y="4876"/>
                </a:cubicBezTo>
                <a:cubicBezTo>
                  <a:pt x="263" y="4878"/>
                  <a:pt x="262" y="4880"/>
                  <a:pt x="262" y="4882"/>
                </a:cubicBezTo>
                <a:cubicBezTo>
                  <a:pt x="261" y="4883"/>
                  <a:pt x="261" y="4884"/>
                  <a:pt x="261" y="4884"/>
                </a:cubicBezTo>
                <a:cubicBezTo>
                  <a:pt x="260" y="4887"/>
                  <a:pt x="260" y="4889"/>
                  <a:pt x="259" y="4891"/>
                </a:cubicBezTo>
                <a:cubicBezTo>
                  <a:pt x="259" y="4892"/>
                  <a:pt x="259" y="4892"/>
                  <a:pt x="259" y="4893"/>
                </a:cubicBezTo>
                <a:cubicBezTo>
                  <a:pt x="258" y="4896"/>
                  <a:pt x="257" y="4899"/>
                  <a:pt x="257" y="4901"/>
                </a:cubicBezTo>
                <a:cubicBezTo>
                  <a:pt x="257" y="4902"/>
                  <a:pt x="257" y="4902"/>
                  <a:pt x="256" y="4903"/>
                </a:cubicBezTo>
                <a:cubicBezTo>
                  <a:pt x="256" y="4905"/>
                  <a:pt x="255" y="4907"/>
                  <a:pt x="255" y="4909"/>
                </a:cubicBezTo>
                <a:cubicBezTo>
                  <a:pt x="255" y="4910"/>
                  <a:pt x="255" y="4911"/>
                  <a:pt x="255" y="4912"/>
                </a:cubicBezTo>
                <a:cubicBezTo>
                  <a:pt x="254" y="4914"/>
                  <a:pt x="254" y="4915"/>
                  <a:pt x="254" y="4917"/>
                </a:cubicBezTo>
                <a:cubicBezTo>
                  <a:pt x="253" y="4918"/>
                  <a:pt x="253" y="4919"/>
                  <a:pt x="253" y="4920"/>
                </a:cubicBezTo>
                <a:cubicBezTo>
                  <a:pt x="253" y="4921"/>
                  <a:pt x="252" y="4923"/>
                  <a:pt x="252" y="4924"/>
                </a:cubicBezTo>
                <a:cubicBezTo>
                  <a:pt x="252" y="4925"/>
                  <a:pt x="252" y="4926"/>
                  <a:pt x="252" y="4927"/>
                </a:cubicBezTo>
                <a:cubicBezTo>
                  <a:pt x="252" y="4928"/>
                  <a:pt x="251" y="4930"/>
                  <a:pt x="251" y="4931"/>
                </a:cubicBezTo>
                <a:cubicBezTo>
                  <a:pt x="251" y="4932"/>
                  <a:pt x="251" y="4933"/>
                  <a:pt x="251" y="4934"/>
                </a:cubicBezTo>
                <a:cubicBezTo>
                  <a:pt x="251" y="4935"/>
                  <a:pt x="251" y="4936"/>
                  <a:pt x="251" y="4937"/>
                </a:cubicBezTo>
                <a:cubicBezTo>
                  <a:pt x="251" y="4937"/>
                  <a:pt x="251" y="4937"/>
                  <a:pt x="251" y="4937"/>
                </a:cubicBezTo>
                <a:cubicBezTo>
                  <a:pt x="251" y="4937"/>
                  <a:pt x="251" y="4937"/>
                  <a:pt x="251" y="4937"/>
                </a:cubicBezTo>
                <a:cubicBezTo>
                  <a:pt x="250" y="4938"/>
                  <a:pt x="250" y="4939"/>
                  <a:pt x="250" y="4940"/>
                </a:cubicBezTo>
                <a:cubicBezTo>
                  <a:pt x="250" y="4941"/>
                  <a:pt x="250" y="4942"/>
                  <a:pt x="250" y="4943"/>
                </a:cubicBezTo>
                <a:cubicBezTo>
                  <a:pt x="250" y="4944"/>
                  <a:pt x="250" y="4945"/>
                  <a:pt x="250" y="4946"/>
                </a:cubicBezTo>
                <a:cubicBezTo>
                  <a:pt x="250" y="4947"/>
                  <a:pt x="250" y="4948"/>
                  <a:pt x="250" y="4949"/>
                </a:cubicBezTo>
                <a:cubicBezTo>
                  <a:pt x="250" y="4950"/>
                  <a:pt x="250" y="4950"/>
                  <a:pt x="250" y="4951"/>
                </a:cubicBezTo>
                <a:cubicBezTo>
                  <a:pt x="250" y="4953"/>
                  <a:pt x="250" y="4954"/>
                  <a:pt x="251" y="4955"/>
                </a:cubicBezTo>
                <a:cubicBezTo>
                  <a:pt x="255" y="4984"/>
                  <a:pt x="328" y="4975"/>
                  <a:pt x="638" y="4980"/>
                </a:cubicBezTo>
                <a:cubicBezTo>
                  <a:pt x="648" y="4981"/>
                  <a:pt x="656" y="4981"/>
                  <a:pt x="664" y="4980"/>
                </a:cubicBezTo>
                <a:cubicBezTo>
                  <a:pt x="711" y="4979"/>
                  <a:pt x="733" y="4972"/>
                  <a:pt x="739" y="4962"/>
                </a:cubicBezTo>
                <a:cubicBezTo>
                  <a:pt x="743" y="4955"/>
                  <a:pt x="741" y="4947"/>
                  <a:pt x="736" y="4937"/>
                </a:cubicBezTo>
                <a:cubicBezTo>
                  <a:pt x="736" y="4937"/>
                  <a:pt x="736" y="4937"/>
                  <a:pt x="736" y="4937"/>
                </a:cubicBezTo>
                <a:cubicBezTo>
                  <a:pt x="735" y="4937"/>
                  <a:pt x="734" y="4936"/>
                  <a:pt x="734" y="4935"/>
                </a:cubicBezTo>
                <a:cubicBezTo>
                  <a:pt x="734" y="4935"/>
                  <a:pt x="734" y="4935"/>
                  <a:pt x="733" y="4934"/>
                </a:cubicBezTo>
                <a:cubicBezTo>
                  <a:pt x="733" y="4933"/>
                  <a:pt x="732" y="4933"/>
                  <a:pt x="731" y="4932"/>
                </a:cubicBezTo>
                <a:cubicBezTo>
                  <a:pt x="731" y="4931"/>
                  <a:pt x="731" y="4931"/>
                  <a:pt x="731" y="4931"/>
                </a:cubicBezTo>
                <a:cubicBezTo>
                  <a:pt x="730" y="4930"/>
                  <a:pt x="729" y="4929"/>
                  <a:pt x="728" y="4928"/>
                </a:cubicBezTo>
                <a:cubicBezTo>
                  <a:pt x="727" y="4928"/>
                  <a:pt x="727" y="4928"/>
                  <a:pt x="727" y="4927"/>
                </a:cubicBezTo>
                <a:cubicBezTo>
                  <a:pt x="726" y="4926"/>
                  <a:pt x="725" y="4925"/>
                  <a:pt x="724" y="4924"/>
                </a:cubicBezTo>
                <a:cubicBezTo>
                  <a:pt x="723" y="4924"/>
                  <a:pt x="723" y="4924"/>
                  <a:pt x="723" y="4924"/>
                </a:cubicBezTo>
                <a:cubicBezTo>
                  <a:pt x="722" y="4923"/>
                  <a:pt x="720" y="4921"/>
                  <a:pt x="719" y="4920"/>
                </a:cubicBezTo>
                <a:cubicBezTo>
                  <a:pt x="719" y="4920"/>
                  <a:pt x="719" y="4920"/>
                  <a:pt x="718" y="4919"/>
                </a:cubicBezTo>
                <a:cubicBezTo>
                  <a:pt x="717" y="4918"/>
                  <a:pt x="715" y="4917"/>
                  <a:pt x="714" y="4915"/>
                </a:cubicBezTo>
                <a:cubicBezTo>
                  <a:pt x="713" y="4915"/>
                  <a:pt x="713" y="4915"/>
                  <a:pt x="713" y="4915"/>
                </a:cubicBezTo>
                <a:cubicBezTo>
                  <a:pt x="690" y="4895"/>
                  <a:pt x="653" y="4869"/>
                  <a:pt x="618" y="4840"/>
                </a:cubicBezTo>
                <a:cubicBezTo>
                  <a:pt x="618" y="4840"/>
                  <a:pt x="618" y="4840"/>
                  <a:pt x="618" y="4840"/>
                </a:cubicBezTo>
                <a:cubicBezTo>
                  <a:pt x="580" y="4811"/>
                  <a:pt x="544" y="4779"/>
                  <a:pt x="526" y="4754"/>
                </a:cubicBezTo>
                <a:cubicBezTo>
                  <a:pt x="484" y="4692"/>
                  <a:pt x="478" y="4599"/>
                  <a:pt x="537" y="4341"/>
                </a:cubicBezTo>
                <a:cubicBezTo>
                  <a:pt x="596" y="4083"/>
                  <a:pt x="749" y="3695"/>
                  <a:pt x="792" y="3558"/>
                </a:cubicBezTo>
                <a:cubicBezTo>
                  <a:pt x="806" y="3510"/>
                  <a:pt x="827" y="3424"/>
                  <a:pt x="848" y="3333"/>
                </a:cubicBezTo>
                <a:cubicBezTo>
                  <a:pt x="906" y="3326"/>
                  <a:pt x="952" y="3314"/>
                  <a:pt x="963" y="3305"/>
                </a:cubicBezTo>
                <a:cubicBezTo>
                  <a:pt x="984" y="3288"/>
                  <a:pt x="1015" y="3301"/>
                  <a:pt x="1032" y="3325"/>
                </a:cubicBezTo>
                <a:cubicBezTo>
                  <a:pt x="1037" y="3333"/>
                  <a:pt x="1080" y="3335"/>
                  <a:pt x="1139" y="3334"/>
                </a:cubicBezTo>
                <a:cubicBezTo>
                  <a:pt x="1160" y="3468"/>
                  <a:pt x="1174" y="3583"/>
                  <a:pt x="1169" y="3623"/>
                </a:cubicBezTo>
                <a:cubicBezTo>
                  <a:pt x="1156" y="3731"/>
                  <a:pt x="1137" y="3956"/>
                  <a:pt x="1166" y="4149"/>
                </a:cubicBezTo>
                <a:cubicBezTo>
                  <a:pt x="1195" y="4341"/>
                  <a:pt x="1225" y="4674"/>
                  <a:pt x="1218" y="4733"/>
                </a:cubicBezTo>
                <a:cubicBezTo>
                  <a:pt x="1216" y="4753"/>
                  <a:pt x="1212" y="4787"/>
                  <a:pt x="1207" y="4823"/>
                </a:cubicBezTo>
                <a:cubicBezTo>
                  <a:pt x="1207" y="4823"/>
                  <a:pt x="1207" y="4823"/>
                  <a:pt x="1207" y="4823"/>
                </a:cubicBezTo>
                <a:cubicBezTo>
                  <a:pt x="1207" y="4829"/>
                  <a:pt x="1206" y="4834"/>
                  <a:pt x="1206" y="4840"/>
                </a:cubicBezTo>
                <a:cubicBezTo>
                  <a:pt x="1206" y="4840"/>
                  <a:pt x="1206" y="4840"/>
                  <a:pt x="1206" y="4840"/>
                </a:cubicBezTo>
                <a:cubicBezTo>
                  <a:pt x="1205" y="4843"/>
                  <a:pt x="1205" y="4847"/>
                  <a:pt x="1205" y="4850"/>
                </a:cubicBezTo>
                <a:cubicBezTo>
                  <a:pt x="1204" y="4850"/>
                  <a:pt x="1204" y="4850"/>
                  <a:pt x="1204" y="4850"/>
                </a:cubicBezTo>
                <a:cubicBezTo>
                  <a:pt x="1204" y="4853"/>
                  <a:pt x="1204" y="4856"/>
                  <a:pt x="1203" y="4859"/>
                </a:cubicBezTo>
                <a:cubicBezTo>
                  <a:pt x="1203" y="4859"/>
                  <a:pt x="1203" y="4860"/>
                  <a:pt x="1203" y="4860"/>
                </a:cubicBezTo>
                <a:cubicBezTo>
                  <a:pt x="1203" y="4863"/>
                  <a:pt x="1203" y="4866"/>
                  <a:pt x="1202" y="4869"/>
                </a:cubicBezTo>
                <a:cubicBezTo>
                  <a:pt x="1202" y="4869"/>
                  <a:pt x="1202" y="4870"/>
                  <a:pt x="1202" y="4870"/>
                </a:cubicBezTo>
                <a:cubicBezTo>
                  <a:pt x="1202" y="4873"/>
                  <a:pt x="1202" y="4875"/>
                  <a:pt x="1202" y="4878"/>
                </a:cubicBezTo>
                <a:cubicBezTo>
                  <a:pt x="1201" y="4878"/>
                  <a:pt x="1201" y="4879"/>
                  <a:pt x="1201" y="4879"/>
                </a:cubicBezTo>
                <a:cubicBezTo>
                  <a:pt x="1201" y="4882"/>
                  <a:pt x="1201" y="4884"/>
                  <a:pt x="1201" y="4887"/>
                </a:cubicBezTo>
                <a:cubicBezTo>
                  <a:pt x="1201" y="4888"/>
                  <a:pt x="1200" y="4888"/>
                  <a:pt x="1200" y="4889"/>
                </a:cubicBezTo>
                <a:cubicBezTo>
                  <a:pt x="1200" y="4892"/>
                  <a:pt x="1200" y="4894"/>
                  <a:pt x="1200" y="4897"/>
                </a:cubicBezTo>
                <a:cubicBezTo>
                  <a:pt x="1200" y="4897"/>
                  <a:pt x="1200" y="4897"/>
                  <a:pt x="1200" y="4897"/>
                </a:cubicBezTo>
                <a:cubicBezTo>
                  <a:pt x="1199" y="4900"/>
                  <a:pt x="1199" y="4902"/>
                  <a:pt x="1199" y="4905"/>
                </a:cubicBezTo>
                <a:cubicBezTo>
                  <a:pt x="1199" y="4906"/>
                  <a:pt x="1199" y="4906"/>
                  <a:pt x="1199" y="4907"/>
                </a:cubicBezTo>
                <a:cubicBezTo>
                  <a:pt x="1198" y="4912"/>
                  <a:pt x="1198" y="4917"/>
                  <a:pt x="1198" y="4922"/>
                </a:cubicBezTo>
                <a:cubicBezTo>
                  <a:pt x="1198" y="4922"/>
                  <a:pt x="1198" y="4923"/>
                  <a:pt x="1198" y="4923"/>
                </a:cubicBezTo>
                <a:cubicBezTo>
                  <a:pt x="1197" y="4926"/>
                  <a:pt x="1197" y="4928"/>
                  <a:pt x="1197" y="4930"/>
                </a:cubicBezTo>
                <a:cubicBezTo>
                  <a:pt x="1197" y="4930"/>
                  <a:pt x="1197" y="4931"/>
                  <a:pt x="1197" y="4931"/>
                </a:cubicBezTo>
                <a:cubicBezTo>
                  <a:pt x="1197" y="4932"/>
                  <a:pt x="1197" y="4934"/>
                  <a:pt x="1197" y="4936"/>
                </a:cubicBezTo>
                <a:cubicBezTo>
                  <a:pt x="1197" y="4936"/>
                  <a:pt x="1197" y="4936"/>
                  <a:pt x="1197" y="4936"/>
                </a:cubicBezTo>
                <a:cubicBezTo>
                  <a:pt x="1197" y="4936"/>
                  <a:pt x="1197" y="4936"/>
                  <a:pt x="1197" y="4936"/>
                </a:cubicBezTo>
                <a:cubicBezTo>
                  <a:pt x="1197" y="4936"/>
                  <a:pt x="1197" y="4936"/>
                  <a:pt x="1197" y="4937"/>
                </a:cubicBezTo>
                <a:cubicBezTo>
                  <a:pt x="1197" y="4937"/>
                  <a:pt x="1197" y="4938"/>
                  <a:pt x="1197" y="4938"/>
                </a:cubicBezTo>
                <a:cubicBezTo>
                  <a:pt x="1197" y="4939"/>
                  <a:pt x="1197" y="4939"/>
                  <a:pt x="1197" y="4940"/>
                </a:cubicBezTo>
                <a:cubicBezTo>
                  <a:pt x="1197" y="4940"/>
                  <a:pt x="1197" y="4941"/>
                  <a:pt x="1197" y="4941"/>
                </a:cubicBezTo>
                <a:cubicBezTo>
                  <a:pt x="1197" y="4942"/>
                  <a:pt x="1197" y="4943"/>
                  <a:pt x="1196" y="4944"/>
                </a:cubicBezTo>
                <a:cubicBezTo>
                  <a:pt x="1196" y="4944"/>
                  <a:pt x="1196" y="4945"/>
                  <a:pt x="1196" y="4945"/>
                </a:cubicBezTo>
                <a:cubicBezTo>
                  <a:pt x="1196" y="4945"/>
                  <a:pt x="1196" y="4945"/>
                  <a:pt x="1196" y="4945"/>
                </a:cubicBezTo>
                <a:cubicBezTo>
                  <a:pt x="1196" y="4945"/>
                  <a:pt x="1196" y="4945"/>
                  <a:pt x="1196" y="4945"/>
                </a:cubicBezTo>
                <a:cubicBezTo>
                  <a:pt x="1196" y="4945"/>
                  <a:pt x="1196" y="4945"/>
                  <a:pt x="1196" y="4945"/>
                </a:cubicBezTo>
                <a:cubicBezTo>
                  <a:pt x="1196" y="4947"/>
                  <a:pt x="1196" y="4948"/>
                  <a:pt x="1196" y="4950"/>
                </a:cubicBezTo>
                <a:cubicBezTo>
                  <a:pt x="1196" y="4950"/>
                  <a:pt x="1196" y="4951"/>
                  <a:pt x="1196" y="4951"/>
                </a:cubicBezTo>
                <a:cubicBezTo>
                  <a:pt x="1196" y="4953"/>
                  <a:pt x="1196" y="4954"/>
                  <a:pt x="1196" y="4956"/>
                </a:cubicBezTo>
                <a:cubicBezTo>
                  <a:pt x="1196" y="4956"/>
                  <a:pt x="1196" y="4956"/>
                  <a:pt x="1196" y="4957"/>
                </a:cubicBezTo>
                <a:cubicBezTo>
                  <a:pt x="1196" y="4958"/>
                  <a:pt x="1196" y="4960"/>
                  <a:pt x="1196" y="4961"/>
                </a:cubicBezTo>
                <a:cubicBezTo>
                  <a:pt x="1196" y="4961"/>
                  <a:pt x="1196" y="4961"/>
                  <a:pt x="1197" y="4961"/>
                </a:cubicBezTo>
                <a:cubicBezTo>
                  <a:pt x="1197" y="4963"/>
                  <a:pt x="1197" y="4964"/>
                  <a:pt x="1197" y="4965"/>
                </a:cubicBezTo>
                <a:cubicBezTo>
                  <a:pt x="1197" y="4966"/>
                  <a:pt x="1197" y="4966"/>
                  <a:pt x="1197" y="4966"/>
                </a:cubicBezTo>
                <a:cubicBezTo>
                  <a:pt x="1197" y="4967"/>
                  <a:pt x="1197" y="4968"/>
                  <a:pt x="1197" y="4969"/>
                </a:cubicBezTo>
                <a:cubicBezTo>
                  <a:pt x="1197" y="4969"/>
                  <a:pt x="1197" y="4969"/>
                  <a:pt x="1197" y="4969"/>
                </a:cubicBezTo>
                <a:cubicBezTo>
                  <a:pt x="1197" y="4970"/>
                  <a:pt x="1198" y="4971"/>
                  <a:pt x="1198" y="4972"/>
                </a:cubicBezTo>
                <a:cubicBezTo>
                  <a:pt x="1198" y="4972"/>
                  <a:pt x="1198" y="4972"/>
                  <a:pt x="1198" y="4972"/>
                </a:cubicBezTo>
                <a:cubicBezTo>
                  <a:pt x="1198" y="4973"/>
                  <a:pt x="1198" y="4973"/>
                  <a:pt x="1199" y="4974"/>
                </a:cubicBezTo>
                <a:cubicBezTo>
                  <a:pt x="1199" y="4975"/>
                  <a:pt x="1202" y="4976"/>
                  <a:pt x="1206" y="4977"/>
                </a:cubicBezTo>
                <a:cubicBezTo>
                  <a:pt x="1267" y="4988"/>
                  <a:pt x="1672" y="4977"/>
                  <a:pt x="1731" y="4963"/>
                </a:cubicBezTo>
                <a:cubicBezTo>
                  <a:pt x="1734" y="4962"/>
                  <a:pt x="1736" y="4962"/>
                  <a:pt x="1737" y="4961"/>
                </a:cubicBezTo>
                <a:cubicBezTo>
                  <a:pt x="1751" y="4951"/>
                  <a:pt x="1754" y="4940"/>
                  <a:pt x="1747" y="4929"/>
                </a:cubicBezTo>
                <a:cubicBezTo>
                  <a:pt x="1746" y="4928"/>
                  <a:pt x="1745" y="4927"/>
                  <a:pt x="1745" y="4927"/>
                </a:cubicBezTo>
                <a:cubicBezTo>
                  <a:pt x="1744" y="4926"/>
                  <a:pt x="1744" y="4926"/>
                  <a:pt x="1744" y="4925"/>
                </a:cubicBezTo>
                <a:cubicBezTo>
                  <a:pt x="1743" y="4925"/>
                  <a:pt x="1743" y="4925"/>
                  <a:pt x="1743" y="4924"/>
                </a:cubicBezTo>
                <a:cubicBezTo>
                  <a:pt x="1739" y="4920"/>
                  <a:pt x="1735" y="4916"/>
                  <a:pt x="1729" y="4912"/>
                </a:cubicBezTo>
                <a:cubicBezTo>
                  <a:pt x="1727" y="4911"/>
                  <a:pt x="1726" y="4910"/>
                  <a:pt x="1724" y="4909"/>
                </a:cubicBezTo>
                <a:cubicBezTo>
                  <a:pt x="1723" y="4908"/>
                  <a:pt x="1722" y="4908"/>
                  <a:pt x="1721" y="4907"/>
                </a:cubicBezTo>
                <a:cubicBezTo>
                  <a:pt x="1721" y="4907"/>
                  <a:pt x="1721" y="4907"/>
                  <a:pt x="1720" y="4907"/>
                </a:cubicBezTo>
                <a:cubicBezTo>
                  <a:pt x="1719" y="4906"/>
                  <a:pt x="1718" y="4905"/>
                  <a:pt x="1717" y="4905"/>
                </a:cubicBezTo>
                <a:cubicBezTo>
                  <a:pt x="1717" y="4905"/>
                  <a:pt x="1717" y="4904"/>
                  <a:pt x="1716" y="4904"/>
                </a:cubicBezTo>
                <a:cubicBezTo>
                  <a:pt x="1715" y="4904"/>
                  <a:pt x="1714" y="4903"/>
                  <a:pt x="1713" y="4902"/>
                </a:cubicBezTo>
                <a:cubicBezTo>
                  <a:pt x="1712" y="4902"/>
                  <a:pt x="1712" y="4902"/>
                  <a:pt x="1712" y="4902"/>
                </a:cubicBezTo>
                <a:cubicBezTo>
                  <a:pt x="1710" y="4901"/>
                  <a:pt x="1709" y="4901"/>
                  <a:pt x="1707" y="4900"/>
                </a:cubicBezTo>
                <a:cubicBezTo>
                  <a:pt x="1707" y="4900"/>
                  <a:pt x="1706" y="4899"/>
                  <a:pt x="1706" y="4899"/>
                </a:cubicBezTo>
                <a:cubicBezTo>
                  <a:pt x="1705" y="4898"/>
                  <a:pt x="1703" y="4898"/>
                  <a:pt x="1701" y="4897"/>
                </a:cubicBezTo>
                <a:cubicBezTo>
                  <a:pt x="1701" y="4897"/>
                  <a:pt x="1701" y="4896"/>
                  <a:pt x="1700" y="4896"/>
                </a:cubicBezTo>
                <a:cubicBezTo>
                  <a:pt x="1699" y="4896"/>
                  <a:pt x="1697" y="4895"/>
                  <a:pt x="1695" y="4894"/>
                </a:cubicBezTo>
                <a:cubicBezTo>
                  <a:pt x="1695" y="4894"/>
                  <a:pt x="1694" y="4893"/>
                  <a:pt x="1693" y="4893"/>
                </a:cubicBezTo>
                <a:cubicBezTo>
                  <a:pt x="1691" y="4892"/>
                  <a:pt x="1690" y="4891"/>
                  <a:pt x="1688" y="4891"/>
                </a:cubicBezTo>
                <a:cubicBezTo>
                  <a:pt x="1687" y="4890"/>
                  <a:pt x="1686" y="4890"/>
                  <a:pt x="1684" y="4889"/>
                </a:cubicBezTo>
                <a:cubicBezTo>
                  <a:pt x="1684" y="4889"/>
                  <a:pt x="1683" y="4888"/>
                  <a:pt x="1682" y="4888"/>
                </a:cubicBezTo>
                <a:cubicBezTo>
                  <a:pt x="1660" y="4878"/>
                  <a:pt x="1633" y="4866"/>
                  <a:pt x="1605" y="4852"/>
                </a:cubicBezTo>
                <a:cubicBezTo>
                  <a:pt x="1605" y="4852"/>
                  <a:pt x="1605" y="4852"/>
                  <a:pt x="1605" y="4852"/>
                </a:cubicBezTo>
                <a:cubicBezTo>
                  <a:pt x="1522" y="4813"/>
                  <a:pt x="1428" y="4761"/>
                  <a:pt x="1424" y="4716"/>
                </a:cubicBezTo>
                <a:cubicBezTo>
                  <a:pt x="1417" y="4641"/>
                  <a:pt x="1460" y="3943"/>
                  <a:pt x="1466" y="3741"/>
                </a:cubicBezTo>
                <a:cubicBezTo>
                  <a:pt x="1473" y="3539"/>
                  <a:pt x="1460" y="3490"/>
                  <a:pt x="1460" y="3366"/>
                </a:cubicBezTo>
                <a:cubicBezTo>
                  <a:pt x="1460" y="3351"/>
                  <a:pt x="1460" y="3332"/>
                  <a:pt x="1459" y="3309"/>
                </a:cubicBezTo>
                <a:cubicBezTo>
                  <a:pt x="1487" y="3305"/>
                  <a:pt x="1509" y="3301"/>
                  <a:pt x="1522" y="3298"/>
                </a:cubicBezTo>
                <a:cubicBezTo>
                  <a:pt x="1597" y="3277"/>
                  <a:pt x="1542" y="3260"/>
                  <a:pt x="1580" y="3257"/>
                </a:cubicBezTo>
                <a:close/>
                <a:moveTo>
                  <a:pt x="623" y="2053"/>
                </a:moveTo>
                <a:cubicBezTo>
                  <a:pt x="613" y="2034"/>
                  <a:pt x="602" y="2015"/>
                  <a:pt x="590" y="1996"/>
                </a:cubicBezTo>
                <a:cubicBezTo>
                  <a:pt x="587" y="1991"/>
                  <a:pt x="583" y="1985"/>
                  <a:pt x="580" y="1979"/>
                </a:cubicBezTo>
                <a:cubicBezTo>
                  <a:pt x="593" y="1997"/>
                  <a:pt x="609" y="2023"/>
                  <a:pt x="623" y="2053"/>
                </a:cubicBezTo>
                <a:close/>
                <a:moveTo>
                  <a:pt x="1009" y="1227"/>
                </a:moveTo>
                <a:cubicBezTo>
                  <a:pt x="1005" y="1231"/>
                  <a:pt x="1002" y="1233"/>
                  <a:pt x="1001" y="1234"/>
                </a:cubicBezTo>
                <a:cubicBezTo>
                  <a:pt x="1001" y="1234"/>
                  <a:pt x="996" y="1236"/>
                  <a:pt x="986" y="1239"/>
                </a:cubicBezTo>
                <a:cubicBezTo>
                  <a:pt x="979" y="1227"/>
                  <a:pt x="971" y="1215"/>
                  <a:pt x="962" y="1205"/>
                </a:cubicBezTo>
                <a:cubicBezTo>
                  <a:pt x="957" y="1198"/>
                  <a:pt x="951" y="1191"/>
                  <a:pt x="946" y="1185"/>
                </a:cubicBezTo>
                <a:cubicBezTo>
                  <a:pt x="949" y="1171"/>
                  <a:pt x="951" y="1153"/>
                  <a:pt x="952" y="1135"/>
                </a:cubicBezTo>
                <a:cubicBezTo>
                  <a:pt x="969" y="1167"/>
                  <a:pt x="991" y="1196"/>
                  <a:pt x="1009" y="1227"/>
                </a:cubicBezTo>
                <a:close/>
                <a:moveTo>
                  <a:pt x="904" y="930"/>
                </a:moveTo>
                <a:cubicBezTo>
                  <a:pt x="905" y="934"/>
                  <a:pt x="907" y="938"/>
                  <a:pt x="908" y="943"/>
                </a:cubicBezTo>
                <a:cubicBezTo>
                  <a:pt x="906" y="940"/>
                  <a:pt x="904" y="936"/>
                  <a:pt x="902" y="933"/>
                </a:cubicBezTo>
                <a:cubicBezTo>
                  <a:pt x="898" y="921"/>
                  <a:pt x="894" y="910"/>
                  <a:pt x="889" y="899"/>
                </a:cubicBezTo>
                <a:cubicBezTo>
                  <a:pt x="895" y="909"/>
                  <a:pt x="900" y="919"/>
                  <a:pt x="904" y="930"/>
                </a:cubicBezTo>
                <a:close/>
                <a:moveTo>
                  <a:pt x="341" y="2111"/>
                </a:moveTo>
                <a:cubicBezTo>
                  <a:pt x="344" y="2109"/>
                  <a:pt x="346" y="2106"/>
                  <a:pt x="346" y="2103"/>
                </a:cubicBezTo>
                <a:cubicBezTo>
                  <a:pt x="347" y="2098"/>
                  <a:pt x="343" y="2094"/>
                  <a:pt x="339" y="2093"/>
                </a:cubicBezTo>
                <a:cubicBezTo>
                  <a:pt x="333" y="2091"/>
                  <a:pt x="328" y="2090"/>
                  <a:pt x="322" y="2088"/>
                </a:cubicBezTo>
                <a:cubicBezTo>
                  <a:pt x="324" y="2083"/>
                  <a:pt x="328" y="2076"/>
                  <a:pt x="333" y="2069"/>
                </a:cubicBezTo>
                <a:cubicBezTo>
                  <a:pt x="363" y="2087"/>
                  <a:pt x="387" y="2097"/>
                  <a:pt x="394" y="2095"/>
                </a:cubicBezTo>
                <a:cubicBezTo>
                  <a:pt x="396" y="2094"/>
                  <a:pt x="399" y="2092"/>
                  <a:pt x="402" y="2090"/>
                </a:cubicBezTo>
                <a:cubicBezTo>
                  <a:pt x="402" y="2090"/>
                  <a:pt x="402" y="2090"/>
                  <a:pt x="402" y="2090"/>
                </a:cubicBezTo>
                <a:cubicBezTo>
                  <a:pt x="402" y="2090"/>
                  <a:pt x="402" y="2090"/>
                  <a:pt x="402" y="2090"/>
                </a:cubicBezTo>
                <a:cubicBezTo>
                  <a:pt x="404" y="2090"/>
                  <a:pt x="405" y="2089"/>
                  <a:pt x="406" y="2088"/>
                </a:cubicBezTo>
                <a:cubicBezTo>
                  <a:pt x="406" y="2088"/>
                  <a:pt x="406" y="2088"/>
                  <a:pt x="406" y="2088"/>
                </a:cubicBezTo>
                <a:cubicBezTo>
                  <a:pt x="406" y="2088"/>
                  <a:pt x="406" y="2088"/>
                  <a:pt x="406" y="2088"/>
                </a:cubicBezTo>
                <a:cubicBezTo>
                  <a:pt x="442" y="2063"/>
                  <a:pt x="518" y="1988"/>
                  <a:pt x="548" y="1965"/>
                </a:cubicBezTo>
                <a:cubicBezTo>
                  <a:pt x="567" y="1994"/>
                  <a:pt x="586" y="2024"/>
                  <a:pt x="603" y="2055"/>
                </a:cubicBezTo>
                <a:cubicBezTo>
                  <a:pt x="615" y="2077"/>
                  <a:pt x="626" y="2100"/>
                  <a:pt x="633" y="2124"/>
                </a:cubicBezTo>
                <a:cubicBezTo>
                  <a:pt x="635" y="2132"/>
                  <a:pt x="644" y="2131"/>
                  <a:pt x="649" y="2126"/>
                </a:cubicBezTo>
                <a:cubicBezTo>
                  <a:pt x="652" y="2141"/>
                  <a:pt x="653" y="2156"/>
                  <a:pt x="652" y="2170"/>
                </a:cubicBezTo>
                <a:cubicBezTo>
                  <a:pt x="650" y="2199"/>
                  <a:pt x="647" y="2226"/>
                  <a:pt x="642" y="2252"/>
                </a:cubicBezTo>
                <a:cubicBezTo>
                  <a:pt x="580" y="2223"/>
                  <a:pt x="402" y="2141"/>
                  <a:pt x="341" y="2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DFEDDAC0-1835-F24C-28F8-13488416F7AA}"/>
              </a:ext>
            </a:extLst>
          </p:cNvPr>
          <p:cNvSpPr>
            <a:spLocks/>
          </p:cNvSpPr>
          <p:nvPr/>
        </p:nvSpPr>
        <p:spPr bwMode="auto">
          <a:xfrm>
            <a:off x="9594850" y="135117"/>
            <a:ext cx="163513" cy="6441895"/>
          </a:xfrm>
          <a:custGeom>
            <a:avLst/>
            <a:gdLst>
              <a:gd name="T0" fmla="*/ 122 w 122"/>
              <a:gd name="T1" fmla="*/ 4555 h 4563"/>
              <a:gd name="T2" fmla="*/ 0 w 122"/>
              <a:gd name="T3" fmla="*/ 4555 h 4563"/>
              <a:gd name="T4" fmla="*/ 0 w 122"/>
              <a:gd name="T5" fmla="*/ 7 h 4563"/>
              <a:gd name="T6" fmla="*/ 122 w 122"/>
              <a:gd name="T7" fmla="*/ 7 h 4563"/>
              <a:gd name="T8" fmla="*/ 122 w 122"/>
              <a:gd name="T9" fmla="*/ 4555 h 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" h="4563">
                <a:moveTo>
                  <a:pt x="122" y="4555"/>
                </a:moveTo>
                <a:cubicBezTo>
                  <a:pt x="83" y="4563"/>
                  <a:pt x="40" y="4563"/>
                  <a:pt x="0" y="4555"/>
                </a:cubicBezTo>
                <a:cubicBezTo>
                  <a:pt x="0" y="3736"/>
                  <a:pt x="0" y="827"/>
                  <a:pt x="0" y="7"/>
                </a:cubicBezTo>
                <a:cubicBezTo>
                  <a:pt x="40" y="0"/>
                  <a:pt x="83" y="0"/>
                  <a:pt x="122" y="7"/>
                </a:cubicBezTo>
                <a:cubicBezTo>
                  <a:pt x="122" y="827"/>
                  <a:pt x="122" y="3736"/>
                  <a:pt x="122" y="4555"/>
                </a:cubicBezTo>
                <a:close/>
              </a:path>
            </a:pathLst>
          </a:custGeom>
          <a:solidFill>
            <a:srgbClr val="FEE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106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A62F-F903-CB05-694B-71538D93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Banks Fail to Meet Expectations, Customers Look Elsewhere</a:t>
            </a:r>
          </a:p>
        </p:txBody>
      </p:sp>
      <p:sp>
        <p:nvSpPr>
          <p:cNvPr id="3333" name="Slide Number Placeholder 5">
            <a:extLst>
              <a:ext uri="{FF2B5EF4-FFF2-40B4-BE49-F238E27FC236}">
                <a16:creationId xmlns:a16="http://schemas.microsoft.com/office/drawing/2014/main" id="{0C3CFE19-CEF1-E9A6-F111-1BEC8E020DB9}"/>
              </a:ext>
            </a:extLst>
          </p:cNvPr>
          <p:cNvSpPr txBox="1">
            <a:spLocks/>
          </p:cNvSpPr>
          <p:nvPr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B624B-766D-F74D-B496-E0C5F74EE99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54BE02-785D-5507-4AD4-58DECA09E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7852" y="2157976"/>
            <a:ext cx="12387704" cy="6011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04CEA-7A98-E8C3-9F42-732907D35765}"/>
              </a:ext>
            </a:extLst>
          </p:cNvPr>
          <p:cNvSpPr txBox="1"/>
          <p:nvPr/>
        </p:nvSpPr>
        <p:spPr>
          <a:xfrm>
            <a:off x="5766921" y="4563730"/>
            <a:ext cx="4028792" cy="12003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6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of consumers would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consider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changing banks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to get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personal services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E18F44B-3ED3-97E9-F2F2-2C26920B7BC8}"/>
              </a:ext>
            </a:extLst>
          </p:cNvPr>
          <p:cNvGraphicFramePr/>
          <p:nvPr/>
        </p:nvGraphicFramePr>
        <p:xfrm>
          <a:off x="2674491" y="3871191"/>
          <a:ext cx="3438641" cy="2585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55FF38-5F1C-A9CA-0B8D-BAD35EC191E0}"/>
              </a:ext>
            </a:extLst>
          </p:cNvPr>
          <p:cNvSpPr txBox="1"/>
          <p:nvPr/>
        </p:nvSpPr>
        <p:spPr>
          <a:xfrm>
            <a:off x="3588269" y="4718947"/>
            <a:ext cx="1611086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6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000"/>
              </a:buClr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84</a:t>
            </a:r>
            <a:r>
              <a:rPr lang="en-US" sz="5400" b="1" baseline="30000">
                <a:latin typeface="Century Gothic" panose="020F0302020204030204"/>
                <a:ea typeface="Segoe UI Historic"/>
                <a:cs typeface="Segoe UI Historic"/>
              </a:rPr>
              <a:t>%</a:t>
            </a: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02721A-3E11-E295-9BA9-B63B2CF3C00C}"/>
              </a:ext>
            </a:extLst>
          </p:cNvPr>
          <p:cNvCxnSpPr>
            <a:cxnSpLocks/>
          </p:cNvCxnSpPr>
          <p:nvPr/>
        </p:nvCxnSpPr>
        <p:spPr>
          <a:xfrm>
            <a:off x="1560395" y="3558684"/>
            <a:ext cx="9071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68CBCDA-0875-5ED6-4AA9-2CF2FB2A10C0}"/>
              </a:ext>
            </a:extLst>
          </p:cNvPr>
          <p:cNvGrpSpPr/>
          <p:nvPr/>
        </p:nvGrpSpPr>
        <p:grpSpPr>
          <a:xfrm>
            <a:off x="6067123" y="1060305"/>
            <a:ext cx="2839141" cy="2554545"/>
            <a:chOff x="9322320" y="1060305"/>
            <a:chExt cx="2581037" cy="2554545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DD2CF15-EF5D-112B-4B54-A92A88E16826}"/>
                </a:ext>
              </a:extLst>
            </p:cNvPr>
            <p:cNvSpPr txBox="1">
              <a:spLocks/>
            </p:cNvSpPr>
            <p:nvPr/>
          </p:nvSpPr>
          <p:spPr>
            <a:xfrm>
              <a:off x="9322320" y="1060305"/>
              <a:ext cx="2581037" cy="255454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82</a:t>
              </a:r>
              <a:r>
                <a:rPr kumimoji="0" lang="en-US" sz="4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%</a:t>
              </a:r>
            </a:p>
            <a:p>
              <a:pPr marL="35560" indent="0" algn="ctr">
                <a:lnSpc>
                  <a:spcPct val="100000"/>
                </a:lnSpc>
                <a:spcAft>
                  <a:spcPts val="1800"/>
                </a:spcAft>
                <a:buClr>
                  <a:srgbClr val="FEE000"/>
                </a:buClr>
                <a:buNone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Gen Z</a:t>
              </a:r>
              <a:r>
                <a:rPr lang="en-US" sz="1600">
                  <a:solidFill>
                    <a:srgbClr val="000000"/>
                  </a:solidFill>
                  <a:latin typeface="Century Gothic" panose="020F0302020204030204"/>
                </a:rPr>
                <a:t> </a:t>
              </a:r>
              <a:r>
                <a:rPr lang="en-US" sz="1600">
                  <a:solidFill>
                    <a:srgbClr val="000000"/>
                  </a:solidFill>
                  <a:latin typeface="Century Gothic" panose="020F0302020204030204"/>
                  <a:ea typeface="Segoe UI Historic"/>
                  <a:cs typeface="Segoe UI Historic"/>
                </a:rPr>
                <a:t>acquired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 a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financial services product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from a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new provider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in the past 12 months </a:t>
              </a:r>
            </a:p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 </a:t>
              </a:r>
              <a:b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</a:b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6DFDEF8B-F9E1-3C72-DB5F-594F17976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2306" y="2919587"/>
              <a:ext cx="1138610" cy="29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3A6DC9-23C4-5F9A-960F-DE35812121BC}"/>
              </a:ext>
            </a:extLst>
          </p:cNvPr>
          <p:cNvGrpSpPr/>
          <p:nvPr/>
        </p:nvGrpSpPr>
        <p:grpSpPr>
          <a:xfrm>
            <a:off x="3130149" y="1060305"/>
            <a:ext cx="2701127" cy="2157134"/>
            <a:chOff x="6257267" y="1060305"/>
            <a:chExt cx="2701127" cy="2157134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DB121F4-E424-0B36-DF59-E4F55DC96FBC}"/>
                </a:ext>
              </a:extLst>
            </p:cNvPr>
            <p:cNvSpPr txBox="1">
              <a:spLocks/>
            </p:cNvSpPr>
            <p:nvPr/>
          </p:nvSpPr>
          <p:spPr>
            <a:xfrm>
              <a:off x="6257267" y="1060305"/>
              <a:ext cx="2701127" cy="1831271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59</a:t>
              </a:r>
              <a:r>
                <a:rPr kumimoji="0" lang="en-US" sz="4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%</a:t>
              </a:r>
            </a:p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1600">
                  <a:solidFill>
                    <a:srgbClr val="000000"/>
                  </a:solidFill>
                  <a:latin typeface="Century Gothic" panose="020F0302020204030204"/>
                  <a:ea typeface="Segoe UI Historic"/>
                  <a:cs typeface="Segoe UI Historic"/>
                </a:rPr>
                <a:t>a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cquired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 a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financial services product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from a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new provider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in the past 12 months </a:t>
              </a:r>
            </a:p>
          </p:txBody>
        </p:sp>
        <p:pic>
          <p:nvPicPr>
            <p:cNvPr id="25" name="Picture 13">
              <a:extLst>
                <a:ext uri="{FF2B5EF4-FFF2-40B4-BE49-F238E27FC236}">
                  <a16:creationId xmlns:a16="http://schemas.microsoft.com/office/drawing/2014/main" id="{2B548191-C148-FE96-DC42-E576C4333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8525" y="2917805"/>
              <a:ext cx="1138610" cy="299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8F3D13-8C54-4E46-4220-A51AE14997DD}"/>
              </a:ext>
            </a:extLst>
          </p:cNvPr>
          <p:cNvGrpSpPr/>
          <p:nvPr/>
        </p:nvGrpSpPr>
        <p:grpSpPr>
          <a:xfrm>
            <a:off x="9142112" y="1060305"/>
            <a:ext cx="2654872" cy="2160922"/>
            <a:chOff x="3268256" y="1060305"/>
            <a:chExt cx="2654872" cy="2160922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FE377CF5-011F-DAF7-2A3B-C493EBC8DA95}"/>
                </a:ext>
              </a:extLst>
            </p:cNvPr>
            <p:cNvSpPr txBox="1">
              <a:spLocks/>
            </p:cNvSpPr>
            <p:nvPr/>
          </p:nvSpPr>
          <p:spPr>
            <a:xfrm>
              <a:off x="3268256" y="1060305"/>
              <a:ext cx="2654872" cy="1831271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13</a:t>
              </a:r>
              <a:r>
                <a:rPr kumimoji="0" lang="en-US" sz="44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Century Gothic" panose="020F0302020204030204"/>
                  <a:ea typeface="Segoe UI Historic"/>
                  <a:cs typeface="Segoe UI Historic"/>
                </a:rPr>
                <a:t>%</a:t>
              </a:r>
            </a:p>
            <a:p>
              <a:pPr marL="3556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Clr>
                  <a:srgbClr val="FEE000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lang="en-US" sz="1600">
                  <a:solidFill>
                    <a:srgbClr val="000000"/>
                  </a:solidFill>
                  <a:latin typeface="Century Gothic" panose="020F0302020204030204"/>
                </a:rPr>
                <a:t>r</a:t>
              </a:r>
              <a:r>
                <a:rPr kumimoji="0" lang="en-US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etail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 bank customers say they are 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likely to switch banks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 the next 12 months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Segoe UI Historic"/>
                <a:cs typeface="Segoe UI Historic"/>
              </a:endParaRPr>
            </a:p>
          </p:txBody>
        </p:sp>
        <p:pic>
          <p:nvPicPr>
            <p:cNvPr id="28" name="Picture 3">
              <a:extLst>
                <a:ext uri="{FF2B5EF4-FFF2-40B4-BE49-F238E27FC236}">
                  <a16:creationId xmlns:a16="http://schemas.microsoft.com/office/drawing/2014/main" id="{A0A26B58-C4C5-2832-A696-997720EF4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387" y="3048213"/>
              <a:ext cx="1138610" cy="173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17BB7C-AE4D-010F-D069-5625294F1713}"/>
              </a:ext>
            </a:extLst>
          </p:cNvPr>
          <p:cNvGrpSpPr/>
          <p:nvPr/>
        </p:nvGrpSpPr>
        <p:grpSpPr>
          <a:xfrm>
            <a:off x="239430" y="1060305"/>
            <a:ext cx="2654872" cy="2160922"/>
            <a:chOff x="3268256" y="1060305"/>
            <a:chExt cx="2654872" cy="2160922"/>
          </a:xfrm>
        </p:grpSpPr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299921CC-4D35-75EC-C8B4-2DA2484685CA}"/>
                </a:ext>
              </a:extLst>
            </p:cNvPr>
            <p:cNvSpPr txBox="1">
              <a:spLocks/>
            </p:cNvSpPr>
            <p:nvPr/>
          </p:nvSpPr>
          <p:spPr>
            <a:xfrm>
              <a:off x="3268256" y="1060305"/>
              <a:ext cx="2654872" cy="1585049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2286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1pPr>
              <a:lvl2pPr marL="6858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2pPr>
              <a:lvl3pPr marL="11430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4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3pPr>
              <a:lvl4pPr marL="16002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4pPr>
              <a:lvl5pPr marL="2057400" indent="-192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Wingdings" pitchFamily="2" charset="2"/>
                <a:buChar char="§"/>
                <a:defRPr sz="1200" kern="1200">
                  <a:solidFill>
                    <a:schemeClr val="tx1"/>
                  </a:solidFill>
                  <a:latin typeface="+mn-lt"/>
                  <a:ea typeface="Segoe UI Historic" panose="020B0502040204020203" pitchFamily="34" charset="0"/>
                  <a:cs typeface="Segoe UI Historic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560" indent="0" algn="ctr">
                <a:lnSpc>
                  <a:spcPct val="100000"/>
                </a:lnSpc>
                <a:buNone/>
              </a:pPr>
              <a:r>
                <a:rPr lang="en-US" sz="4400" b="1">
                  <a:ea typeface="Segoe UI Historic"/>
                  <a:cs typeface="Segoe UI Historic"/>
                </a:rPr>
                <a:t>60</a:t>
              </a:r>
              <a:r>
                <a:rPr lang="en-US" sz="4400" b="1" baseline="30000">
                  <a:ea typeface="Segoe UI Historic"/>
                  <a:cs typeface="Segoe UI Historic"/>
                </a:rPr>
                <a:t>%</a:t>
              </a:r>
            </a:p>
            <a:p>
              <a:pPr marL="35560" indent="0" algn="ctr">
                <a:lnSpc>
                  <a:spcPct val="100000"/>
                </a:lnSpc>
                <a:buNone/>
              </a:pPr>
              <a:r>
                <a:rPr lang="en-US" sz="1600">
                  <a:ea typeface="Segoe UI Historic"/>
                  <a:cs typeface="Segoe UI Historic"/>
                </a:rPr>
                <a:t>increase in </a:t>
              </a:r>
              <a:r>
                <a:rPr lang="en-US" sz="1600" b="1">
                  <a:ea typeface="Segoe UI Historic"/>
                  <a:cs typeface="Segoe UI Historic"/>
                </a:rPr>
                <a:t>account switching </a:t>
              </a:r>
              <a:r>
                <a:rPr lang="en-US" sz="1600">
                  <a:ea typeface="Segoe UI Historic"/>
                  <a:cs typeface="Segoe UI Historic"/>
                </a:rPr>
                <a:t>between 2018-2024</a:t>
              </a:r>
            </a:p>
          </p:txBody>
        </p:sp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132396C9-25E7-5988-94C4-5B5284D89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387" y="3048213"/>
              <a:ext cx="1138610" cy="173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7AD0D8CF-6158-2992-A3A2-CE0B10A96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7071" y="6404941"/>
            <a:ext cx="1362456" cy="2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79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A100E-DB76-0DC4-A9DD-6BA89CC5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>
            <a:extLst>
              <a:ext uri="{FF2B5EF4-FFF2-40B4-BE49-F238E27FC236}">
                <a16:creationId xmlns:a16="http://schemas.microsoft.com/office/drawing/2014/main" id="{DF01F61C-A5BA-A10A-C542-87EACA75E5F3}"/>
              </a:ext>
            </a:extLst>
          </p:cNvPr>
          <p:cNvSpPr txBox="1"/>
          <p:nvPr/>
        </p:nvSpPr>
        <p:spPr>
          <a:xfrm>
            <a:off x="1401027" y="4607043"/>
            <a:ext cx="23784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Financial Wellness</a:t>
            </a:r>
            <a:endParaRPr kumimoji="0" lang="en-IL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C7098ACF-2969-EB2F-5676-435B0F2CD4C9}"/>
              </a:ext>
            </a:extLst>
          </p:cNvPr>
          <p:cNvGrpSpPr/>
          <p:nvPr/>
        </p:nvGrpSpPr>
        <p:grpSpPr>
          <a:xfrm>
            <a:off x="1272540" y="1832410"/>
            <a:ext cx="2647262" cy="2635465"/>
            <a:chOff x="1272540" y="1832410"/>
            <a:chExt cx="2647262" cy="2635465"/>
          </a:xfrm>
        </p:grpSpPr>
        <p:grpSp>
          <p:nvGrpSpPr>
            <p:cNvPr id="20" name="קבוצה 19">
              <a:extLst>
                <a:ext uri="{FF2B5EF4-FFF2-40B4-BE49-F238E27FC236}">
                  <a16:creationId xmlns:a16="http://schemas.microsoft.com/office/drawing/2014/main" id="{8BD12D88-B0A2-87C2-CCE6-BABECE081424}"/>
                </a:ext>
              </a:extLst>
            </p:cNvPr>
            <p:cNvGrpSpPr/>
            <p:nvPr/>
          </p:nvGrpSpPr>
          <p:grpSpPr>
            <a:xfrm>
              <a:off x="1284336" y="1832410"/>
              <a:ext cx="2635466" cy="2635465"/>
              <a:chOff x="4588936" y="1244462"/>
              <a:chExt cx="3027680" cy="3027680"/>
            </a:xfrm>
          </p:grpSpPr>
          <p:sp>
            <p:nvSpPr>
              <p:cNvPr id="22" name="Oval 22">
                <a:extLst>
                  <a:ext uri="{FF2B5EF4-FFF2-40B4-BE49-F238E27FC236}">
                    <a16:creationId xmlns:a16="http://schemas.microsoft.com/office/drawing/2014/main" id="{8599DB78-861A-5410-C1A5-D4700EF51F33}"/>
                  </a:ext>
                </a:extLst>
              </p:cNvPr>
              <p:cNvSpPr/>
              <p:nvPr/>
            </p:nvSpPr>
            <p:spPr>
              <a:xfrm>
                <a:off x="4588936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4" name="קבוצה 23">
                <a:extLst>
                  <a:ext uri="{FF2B5EF4-FFF2-40B4-BE49-F238E27FC236}">
                    <a16:creationId xmlns:a16="http://schemas.microsoft.com/office/drawing/2014/main" id="{1EFAB05B-E437-0F0E-DB3E-04B72A0754E2}"/>
                  </a:ext>
                </a:extLst>
              </p:cNvPr>
              <p:cNvGrpSpPr/>
              <p:nvPr/>
            </p:nvGrpSpPr>
            <p:grpSpPr>
              <a:xfrm>
                <a:off x="5319105" y="2123460"/>
                <a:ext cx="1422686" cy="1391603"/>
                <a:chOff x="3000375" y="2237760"/>
                <a:chExt cx="1422686" cy="1391603"/>
              </a:xfrm>
            </p:grpSpPr>
            <p:sp>
              <p:nvSpPr>
                <p:cNvPr id="25" name="Freeform 5">
                  <a:extLst>
                    <a:ext uri="{FF2B5EF4-FFF2-40B4-BE49-F238E27FC236}">
                      <a16:creationId xmlns:a16="http://schemas.microsoft.com/office/drawing/2014/main" id="{A8436CA1-9C79-5FB5-6B85-25A7E7E40C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0375" y="2237760"/>
                  <a:ext cx="1389211" cy="1391603"/>
                </a:xfrm>
                <a:custGeom>
                  <a:avLst/>
                  <a:gdLst>
                    <a:gd name="T0" fmla="*/ 242 w 242"/>
                    <a:gd name="T1" fmla="*/ 126 h 242"/>
                    <a:gd name="T2" fmla="*/ 160 w 242"/>
                    <a:gd name="T3" fmla="*/ 208 h 242"/>
                    <a:gd name="T4" fmla="*/ 36 w 242"/>
                    <a:gd name="T5" fmla="*/ 208 h 242"/>
                    <a:gd name="T6" fmla="*/ 34 w 242"/>
                    <a:gd name="T7" fmla="*/ 206 h 242"/>
                    <a:gd name="T8" fmla="*/ 34 w 242"/>
                    <a:gd name="T9" fmla="*/ 82 h 242"/>
                    <a:gd name="T10" fmla="*/ 115 w 242"/>
                    <a:gd name="T11" fmla="*/ 0 h 242"/>
                    <a:gd name="T12" fmla="*/ 155 w 242"/>
                    <a:gd name="T13" fmla="*/ 40 h 242"/>
                    <a:gd name="T14" fmla="*/ 74 w 242"/>
                    <a:gd name="T15" fmla="*/ 121 h 242"/>
                    <a:gd name="T16" fmla="*/ 74 w 242"/>
                    <a:gd name="T17" fmla="*/ 167 h 242"/>
                    <a:gd name="T18" fmla="*/ 75 w 242"/>
                    <a:gd name="T19" fmla="*/ 168 h 242"/>
                    <a:gd name="T20" fmla="*/ 121 w 242"/>
                    <a:gd name="T21" fmla="*/ 168 h 242"/>
                    <a:gd name="T22" fmla="*/ 202 w 242"/>
                    <a:gd name="T23" fmla="*/ 87 h 242"/>
                    <a:gd name="T24" fmla="*/ 242 w 242"/>
                    <a:gd name="T25" fmla="*/ 12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2" h="242">
                      <a:moveTo>
                        <a:pt x="242" y="126"/>
                      </a:moveTo>
                      <a:cubicBezTo>
                        <a:pt x="160" y="208"/>
                        <a:pt x="160" y="208"/>
                        <a:pt x="160" y="208"/>
                      </a:cubicBezTo>
                      <a:cubicBezTo>
                        <a:pt x="126" y="242"/>
                        <a:pt x="70" y="242"/>
                        <a:pt x="36" y="208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172"/>
                        <a:pt x="0" y="116"/>
                        <a:pt x="34" y="8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5" y="40"/>
                        <a:pt x="155" y="40"/>
                        <a:pt x="155" y="40"/>
                      </a:cubicBezTo>
                      <a:cubicBezTo>
                        <a:pt x="74" y="121"/>
                        <a:pt x="74" y="121"/>
                        <a:pt x="74" y="121"/>
                      </a:cubicBezTo>
                      <a:cubicBezTo>
                        <a:pt x="61" y="134"/>
                        <a:pt x="61" y="154"/>
                        <a:pt x="74" y="167"/>
                      </a:cubicBezTo>
                      <a:cubicBezTo>
                        <a:pt x="75" y="168"/>
                        <a:pt x="75" y="168"/>
                        <a:pt x="75" y="168"/>
                      </a:cubicBezTo>
                      <a:cubicBezTo>
                        <a:pt x="88" y="181"/>
                        <a:pt x="108" y="181"/>
                        <a:pt x="121" y="168"/>
                      </a:cubicBezTo>
                      <a:cubicBezTo>
                        <a:pt x="202" y="87"/>
                        <a:pt x="202" y="87"/>
                        <a:pt x="202" y="87"/>
                      </a:cubicBezTo>
                      <a:lnTo>
                        <a:pt x="242" y="126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6" name="Line 6">
                  <a:extLst>
                    <a:ext uri="{FF2B5EF4-FFF2-40B4-BE49-F238E27FC236}">
                      <a16:creationId xmlns:a16="http://schemas.microsoft.com/office/drawing/2014/main" id="{3CA6D7AE-6E26-D3A1-9849-723447ADFC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583" y="2515124"/>
                  <a:ext cx="150637" cy="155419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7" name="Line 7">
                  <a:extLst>
                    <a:ext uri="{FF2B5EF4-FFF2-40B4-BE49-F238E27FC236}">
                      <a16:creationId xmlns:a16="http://schemas.microsoft.com/office/drawing/2014/main" id="{4F002BFD-A553-7B4E-36BF-B9A46CFA8C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8535" y="3014857"/>
                  <a:ext cx="153028" cy="148246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E34E4CB5-FCD0-DDE9-01B9-58CEECB33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624" y="2237760"/>
                  <a:ext cx="418437" cy="384962"/>
                </a:xfrm>
                <a:custGeom>
                  <a:avLst/>
                  <a:gdLst>
                    <a:gd name="T0" fmla="*/ 175 w 175"/>
                    <a:gd name="T1" fmla="*/ 0 h 161"/>
                    <a:gd name="T2" fmla="*/ 103 w 175"/>
                    <a:gd name="T3" fmla="*/ 116 h 161"/>
                    <a:gd name="T4" fmla="*/ 77 w 175"/>
                    <a:gd name="T5" fmla="*/ 48 h 161"/>
                    <a:gd name="T6" fmla="*/ 0 w 175"/>
                    <a:gd name="T7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" h="161">
                      <a:moveTo>
                        <a:pt x="175" y="0"/>
                      </a:moveTo>
                      <a:lnTo>
                        <a:pt x="103" y="116"/>
                      </a:lnTo>
                      <a:lnTo>
                        <a:pt x="77" y="48"/>
                      </a:lnTo>
                      <a:lnTo>
                        <a:pt x="0" y="161"/>
                      </a:lnTo>
                    </a:path>
                  </a:pathLst>
                </a:custGeom>
                <a:noFill/>
                <a:ln w="76200" cap="rnd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410111A9-96AA-472A-AE4B-08A0D0C80679}"/>
                </a:ext>
              </a:extLst>
            </p:cNvPr>
            <p:cNvSpPr/>
            <p:nvPr/>
          </p:nvSpPr>
          <p:spPr>
            <a:xfrm>
              <a:off x="1272540" y="1832410"/>
              <a:ext cx="2635466" cy="2635465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30" name="TextBox 9">
            <a:extLst>
              <a:ext uri="{FF2B5EF4-FFF2-40B4-BE49-F238E27FC236}">
                <a16:creationId xmlns:a16="http://schemas.microsoft.com/office/drawing/2014/main" id="{EAAA4F33-8197-618D-9ED4-22D4C9F4BF5C}"/>
              </a:ext>
            </a:extLst>
          </p:cNvPr>
          <p:cNvSpPr txBox="1"/>
          <p:nvPr/>
        </p:nvSpPr>
        <p:spPr>
          <a:xfrm>
            <a:off x="8197944" y="4603019"/>
            <a:ext cx="22641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>
                <a:solidFill>
                  <a:srgbClr val="000000"/>
                </a:solidFill>
              </a:rPr>
              <a:t>Needs-Based Sales</a:t>
            </a: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659AB658-BA42-F490-19FC-F5E286D24AA5}"/>
              </a:ext>
            </a:extLst>
          </p:cNvPr>
          <p:cNvGrpSpPr/>
          <p:nvPr/>
        </p:nvGrpSpPr>
        <p:grpSpPr>
          <a:xfrm>
            <a:off x="8000482" y="1832132"/>
            <a:ext cx="2647262" cy="2635465"/>
            <a:chOff x="8000482" y="1832132"/>
            <a:chExt cx="2647262" cy="2635465"/>
          </a:xfrm>
        </p:grpSpPr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2D5C9824-FDB4-2518-FB41-224E36365492}"/>
                </a:ext>
              </a:extLst>
            </p:cNvPr>
            <p:cNvGrpSpPr/>
            <p:nvPr/>
          </p:nvGrpSpPr>
          <p:grpSpPr>
            <a:xfrm>
              <a:off x="8012278" y="1832132"/>
              <a:ext cx="2635466" cy="2635465"/>
              <a:chOff x="6856014" y="1244462"/>
              <a:chExt cx="3027680" cy="3027680"/>
            </a:xfrm>
          </p:grpSpPr>
          <p:sp>
            <p:nvSpPr>
              <p:cNvPr id="161" name="Oval 5">
                <a:extLst>
                  <a:ext uri="{FF2B5EF4-FFF2-40B4-BE49-F238E27FC236}">
                    <a16:creationId xmlns:a16="http://schemas.microsoft.com/office/drawing/2014/main" id="{C1F8DF57-C148-B1B3-777F-85F4E3729023}"/>
                  </a:ext>
                </a:extLst>
              </p:cNvPr>
              <p:cNvSpPr/>
              <p:nvPr/>
            </p:nvSpPr>
            <p:spPr>
              <a:xfrm>
                <a:off x="6856014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162" name="קבוצה 161">
                <a:extLst>
                  <a:ext uri="{FF2B5EF4-FFF2-40B4-BE49-F238E27FC236}">
                    <a16:creationId xmlns:a16="http://schemas.microsoft.com/office/drawing/2014/main" id="{CDDB3440-72FA-E2FE-6B03-9E53362449E5}"/>
                  </a:ext>
                </a:extLst>
              </p:cNvPr>
              <p:cNvGrpSpPr/>
              <p:nvPr/>
            </p:nvGrpSpPr>
            <p:grpSpPr>
              <a:xfrm>
                <a:off x="7411420" y="2091103"/>
                <a:ext cx="1861961" cy="1391603"/>
                <a:chOff x="7411420" y="2266363"/>
                <a:chExt cx="1861961" cy="1391603"/>
              </a:xfrm>
            </p:grpSpPr>
            <p:grpSp>
              <p:nvGrpSpPr>
                <p:cNvPr id="163" name="קבוצה 162">
                  <a:extLst>
                    <a:ext uri="{FF2B5EF4-FFF2-40B4-BE49-F238E27FC236}">
                      <a16:creationId xmlns:a16="http://schemas.microsoft.com/office/drawing/2014/main" id="{5D857003-43A3-417C-52C7-385184B5ABD1}"/>
                    </a:ext>
                  </a:extLst>
                </p:cNvPr>
                <p:cNvGrpSpPr/>
                <p:nvPr/>
              </p:nvGrpSpPr>
              <p:grpSpPr>
                <a:xfrm rot="5400000">
                  <a:off x="8732837" y="2734876"/>
                  <a:ext cx="841375" cy="239713"/>
                  <a:chOff x="11333163" y="4848225"/>
                  <a:chExt cx="841375" cy="239713"/>
                </a:xfrm>
              </p:grpSpPr>
              <p:sp>
                <p:nvSpPr>
                  <p:cNvPr id="174" name="Line 13">
                    <a:extLst>
                      <a:ext uri="{FF2B5EF4-FFF2-40B4-BE49-F238E27FC236}">
                        <a16:creationId xmlns:a16="http://schemas.microsoft.com/office/drawing/2014/main" id="{E47F1579-B053-2958-CE75-B2D3B3DA28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753850" y="4848225"/>
                    <a:ext cx="0" cy="76200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76" name="Line 14">
                    <a:extLst>
                      <a:ext uri="{FF2B5EF4-FFF2-40B4-BE49-F238E27FC236}">
                        <a16:creationId xmlns:a16="http://schemas.microsoft.com/office/drawing/2014/main" id="{AE02E8CD-BF4F-D238-D553-27375FB62A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114213" y="5027613"/>
                    <a:ext cx="60325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77" name="Line 15">
                    <a:extLst>
                      <a:ext uri="{FF2B5EF4-FFF2-40B4-BE49-F238E27FC236}">
                        <a16:creationId xmlns:a16="http://schemas.microsoft.com/office/drawing/2014/main" id="{1E4488CD-E277-81B0-1CAC-A0DF2D057D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33163" y="5027613"/>
                    <a:ext cx="65088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64" name="קבוצה 163">
                  <a:extLst>
                    <a:ext uri="{FF2B5EF4-FFF2-40B4-BE49-F238E27FC236}">
                      <a16:creationId xmlns:a16="http://schemas.microsoft.com/office/drawing/2014/main" id="{4301764D-B0E5-C72A-EBEA-1203B2881323}"/>
                    </a:ext>
                  </a:extLst>
                </p:cNvPr>
                <p:cNvGrpSpPr/>
                <p:nvPr/>
              </p:nvGrpSpPr>
              <p:grpSpPr>
                <a:xfrm>
                  <a:off x="7411420" y="2266363"/>
                  <a:ext cx="1396601" cy="1391603"/>
                  <a:chOff x="14288" y="6270625"/>
                  <a:chExt cx="887413" cy="884237"/>
                </a:xfrm>
              </p:grpSpPr>
              <p:sp>
                <p:nvSpPr>
                  <p:cNvPr id="165" name="Oval 19">
                    <a:extLst>
                      <a:ext uri="{FF2B5EF4-FFF2-40B4-BE49-F238E27FC236}">
                        <a16:creationId xmlns:a16="http://schemas.microsoft.com/office/drawing/2014/main" id="{5CCC4D88-4BF2-85A7-AE36-D656DAA826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6263" y="6270625"/>
                    <a:ext cx="325438" cy="747712"/>
                  </a:xfrm>
                  <a:prstGeom prst="ellipse">
                    <a:avLst/>
                  </a:pr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66" name="Freeform 20">
                    <a:extLst>
                      <a:ext uri="{FF2B5EF4-FFF2-40B4-BE49-F238E27FC236}">
                        <a16:creationId xmlns:a16="http://schemas.microsoft.com/office/drawing/2014/main" id="{7B0D3794-E859-EA65-521F-1A41BB05CD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63" y="6510338"/>
                    <a:ext cx="28575" cy="342900"/>
                  </a:xfrm>
                  <a:custGeom>
                    <a:avLst/>
                    <a:gdLst>
                      <a:gd name="T0" fmla="*/ 8 w 8"/>
                      <a:gd name="T1" fmla="*/ 96 h 96"/>
                      <a:gd name="T2" fmla="*/ 0 w 8"/>
                      <a:gd name="T3" fmla="*/ 38 h 96"/>
                      <a:gd name="T4" fmla="*/ 3 w 8"/>
                      <a:gd name="T5" fmla="*/ 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" h="96">
                        <a:moveTo>
                          <a:pt x="8" y="96"/>
                        </a:moveTo>
                        <a:cubicBezTo>
                          <a:pt x="3" y="79"/>
                          <a:pt x="0" y="59"/>
                          <a:pt x="0" y="38"/>
                        </a:cubicBezTo>
                        <a:cubicBezTo>
                          <a:pt x="0" y="24"/>
                          <a:pt x="1" y="12"/>
                          <a:pt x="3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67" name="Freeform 21">
                    <a:extLst>
                      <a:ext uri="{FF2B5EF4-FFF2-40B4-BE49-F238E27FC236}">
                        <a16:creationId xmlns:a16="http://schemas.microsoft.com/office/drawing/2014/main" id="{A1524000-5A4D-5D3B-4A96-0AE8940AC5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163" y="6464300"/>
                    <a:ext cx="114300" cy="360362"/>
                  </a:xfrm>
                  <a:custGeom>
                    <a:avLst/>
                    <a:gdLst>
                      <a:gd name="T0" fmla="*/ 0 w 32"/>
                      <a:gd name="T1" fmla="*/ 101 h 101"/>
                      <a:gd name="T2" fmla="*/ 32 w 32"/>
                      <a:gd name="T3" fmla="*/ 50 h 101"/>
                      <a:gd name="T4" fmla="*/ 0 w 32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2" h="101">
                        <a:moveTo>
                          <a:pt x="0" y="101"/>
                        </a:moveTo>
                        <a:cubicBezTo>
                          <a:pt x="19" y="94"/>
                          <a:pt x="32" y="74"/>
                          <a:pt x="32" y="50"/>
                        </a:cubicBezTo>
                        <a:cubicBezTo>
                          <a:pt x="32" y="27"/>
                          <a:pt x="19" y="6"/>
                          <a:pt x="0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68" name="Freeform 22">
                    <a:extLst>
                      <a:ext uri="{FF2B5EF4-FFF2-40B4-BE49-F238E27FC236}">
                        <a16:creationId xmlns:a16="http://schemas.microsoft.com/office/drawing/2014/main" id="{F4139B64-07FB-3BD8-292B-971E3D50F4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8" y="6275388"/>
                    <a:ext cx="698500" cy="739775"/>
                  </a:xfrm>
                  <a:custGeom>
                    <a:avLst/>
                    <a:gdLst>
                      <a:gd name="T0" fmla="*/ 196 w 196"/>
                      <a:gd name="T1" fmla="*/ 0 h 207"/>
                      <a:gd name="T2" fmla="*/ 60 w 196"/>
                      <a:gd name="T3" fmla="*/ 46 h 207"/>
                      <a:gd name="T4" fmla="*/ 0 w 196"/>
                      <a:gd name="T5" fmla="*/ 103 h 207"/>
                      <a:gd name="T6" fmla="*/ 60 w 196"/>
                      <a:gd name="T7" fmla="*/ 161 h 207"/>
                      <a:gd name="T8" fmla="*/ 196 w 196"/>
                      <a:gd name="T9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6" h="207">
                        <a:moveTo>
                          <a:pt x="196" y="0"/>
                        </a:moveTo>
                        <a:cubicBezTo>
                          <a:pt x="130" y="49"/>
                          <a:pt x="93" y="46"/>
                          <a:pt x="60" y="46"/>
                        </a:cubicBezTo>
                        <a:cubicBezTo>
                          <a:pt x="28" y="46"/>
                          <a:pt x="0" y="72"/>
                          <a:pt x="0" y="103"/>
                        </a:cubicBezTo>
                        <a:cubicBezTo>
                          <a:pt x="0" y="135"/>
                          <a:pt x="28" y="161"/>
                          <a:pt x="60" y="161"/>
                        </a:cubicBezTo>
                        <a:cubicBezTo>
                          <a:pt x="93" y="161"/>
                          <a:pt x="130" y="157"/>
                          <a:pt x="196" y="207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173" name="Freeform 23">
                    <a:extLst>
                      <a:ext uri="{FF2B5EF4-FFF2-40B4-BE49-F238E27FC236}">
                        <a16:creationId xmlns:a16="http://schemas.microsoft.com/office/drawing/2014/main" id="{DE4E039E-A2C7-E31D-D872-E51FFAEA71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025" y="6921500"/>
                    <a:ext cx="241300" cy="233362"/>
                  </a:xfrm>
                  <a:custGeom>
                    <a:avLst/>
                    <a:gdLst>
                      <a:gd name="T0" fmla="*/ 0 w 68"/>
                      <a:gd name="T1" fmla="*/ 0 h 65"/>
                      <a:gd name="T2" fmla="*/ 26 w 68"/>
                      <a:gd name="T3" fmla="*/ 58 h 65"/>
                      <a:gd name="T4" fmla="*/ 37 w 68"/>
                      <a:gd name="T5" fmla="*/ 65 h 65"/>
                      <a:gd name="T6" fmla="*/ 61 w 68"/>
                      <a:gd name="T7" fmla="*/ 65 h 65"/>
                      <a:gd name="T8" fmla="*/ 67 w 68"/>
                      <a:gd name="T9" fmla="*/ 57 h 65"/>
                      <a:gd name="T10" fmla="*/ 53 w 68"/>
                      <a:gd name="T11" fmla="*/ 2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65">
                        <a:moveTo>
                          <a:pt x="0" y="0"/>
                        </a:moveTo>
                        <a:cubicBezTo>
                          <a:pt x="26" y="58"/>
                          <a:pt x="26" y="58"/>
                          <a:pt x="26" y="58"/>
                        </a:cubicBezTo>
                        <a:cubicBezTo>
                          <a:pt x="27" y="62"/>
                          <a:pt x="33" y="65"/>
                          <a:pt x="37" y="65"/>
                        </a:cubicBezTo>
                        <a:cubicBezTo>
                          <a:pt x="61" y="65"/>
                          <a:pt x="61" y="65"/>
                          <a:pt x="61" y="65"/>
                        </a:cubicBezTo>
                        <a:cubicBezTo>
                          <a:pt x="65" y="65"/>
                          <a:pt x="68" y="61"/>
                          <a:pt x="67" y="57"/>
                        </a:cubicBezTo>
                        <a:cubicBezTo>
                          <a:pt x="53" y="2"/>
                          <a:pt x="53" y="2"/>
                          <a:pt x="53" y="2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</p:grpSp>
          </p:grpSp>
        </p:grpSp>
        <p:sp>
          <p:nvSpPr>
            <p:cNvPr id="160" name="Oval 5">
              <a:extLst>
                <a:ext uri="{FF2B5EF4-FFF2-40B4-BE49-F238E27FC236}">
                  <a16:creationId xmlns:a16="http://schemas.microsoft.com/office/drawing/2014/main" id="{DA202B55-0029-9413-5E33-3AD9281C0935}"/>
                </a:ext>
              </a:extLst>
            </p:cNvPr>
            <p:cNvSpPr/>
            <p:nvPr/>
          </p:nvSpPr>
          <p:spPr>
            <a:xfrm>
              <a:off x="8000482" y="1832132"/>
              <a:ext cx="2635466" cy="2635465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95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B68F-4378-448D-4AF0-E98E9630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קבוצה 218">
            <a:extLst>
              <a:ext uri="{FF2B5EF4-FFF2-40B4-BE49-F238E27FC236}">
                <a16:creationId xmlns:a16="http://schemas.microsoft.com/office/drawing/2014/main" id="{34A6D9EF-7C61-AAE4-695D-B8E606965FAE}"/>
              </a:ext>
            </a:extLst>
          </p:cNvPr>
          <p:cNvGrpSpPr/>
          <p:nvPr/>
        </p:nvGrpSpPr>
        <p:grpSpPr>
          <a:xfrm>
            <a:off x="1272540" y="1832410"/>
            <a:ext cx="2647262" cy="3605630"/>
            <a:chOff x="2294755" y="1244462"/>
            <a:chExt cx="3041232" cy="4142227"/>
          </a:xfrm>
        </p:grpSpPr>
        <p:sp>
          <p:nvSpPr>
            <p:cNvPr id="209" name="TextBox 8">
              <a:extLst>
                <a:ext uri="{FF2B5EF4-FFF2-40B4-BE49-F238E27FC236}">
                  <a16:creationId xmlns:a16="http://schemas.microsoft.com/office/drawing/2014/main" id="{17B5E3FF-4A87-8A48-0FB0-3E49ACDCD17B}"/>
                </a:ext>
              </a:extLst>
            </p:cNvPr>
            <p:cNvSpPr txBox="1"/>
            <p:nvPr/>
          </p:nvSpPr>
          <p:spPr>
            <a:xfrm>
              <a:off x="2442364" y="4432021"/>
              <a:ext cx="2732465" cy="95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Financial Wellness</a:t>
              </a:r>
              <a:endParaRPr kumimoji="0" lang="en-IL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210" name="קבוצה 209">
              <a:extLst>
                <a:ext uri="{FF2B5EF4-FFF2-40B4-BE49-F238E27FC236}">
                  <a16:creationId xmlns:a16="http://schemas.microsoft.com/office/drawing/2014/main" id="{26C5BBED-9436-CF5B-6770-3316147E3456}"/>
                </a:ext>
              </a:extLst>
            </p:cNvPr>
            <p:cNvGrpSpPr/>
            <p:nvPr/>
          </p:nvGrpSpPr>
          <p:grpSpPr>
            <a:xfrm>
              <a:off x="2308307" y="1244462"/>
              <a:ext cx="3027680" cy="3027680"/>
              <a:chOff x="4588936" y="1244462"/>
              <a:chExt cx="3027680" cy="3027680"/>
            </a:xfrm>
          </p:grpSpPr>
          <p:sp>
            <p:nvSpPr>
              <p:cNvPr id="211" name="Oval 22">
                <a:extLst>
                  <a:ext uri="{FF2B5EF4-FFF2-40B4-BE49-F238E27FC236}">
                    <a16:creationId xmlns:a16="http://schemas.microsoft.com/office/drawing/2014/main" id="{D59C0B92-6ED4-DFA3-67C3-90C055BC2EEA}"/>
                  </a:ext>
                </a:extLst>
              </p:cNvPr>
              <p:cNvSpPr/>
              <p:nvPr/>
            </p:nvSpPr>
            <p:spPr>
              <a:xfrm>
                <a:off x="4588936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12" name="קבוצה 211">
                <a:extLst>
                  <a:ext uri="{FF2B5EF4-FFF2-40B4-BE49-F238E27FC236}">
                    <a16:creationId xmlns:a16="http://schemas.microsoft.com/office/drawing/2014/main" id="{C2EDA098-FE9B-89E7-B998-F605219738EE}"/>
                  </a:ext>
                </a:extLst>
              </p:cNvPr>
              <p:cNvGrpSpPr/>
              <p:nvPr/>
            </p:nvGrpSpPr>
            <p:grpSpPr>
              <a:xfrm>
                <a:off x="5319105" y="2123460"/>
                <a:ext cx="1422686" cy="1391603"/>
                <a:chOff x="3000375" y="2237760"/>
                <a:chExt cx="1422686" cy="1391603"/>
              </a:xfrm>
            </p:grpSpPr>
            <p:sp>
              <p:nvSpPr>
                <p:cNvPr id="213" name="Freeform 5">
                  <a:extLst>
                    <a:ext uri="{FF2B5EF4-FFF2-40B4-BE49-F238E27FC236}">
                      <a16:creationId xmlns:a16="http://schemas.microsoft.com/office/drawing/2014/main" id="{3BF3539B-B6AB-5F5A-9325-FB63BBA13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0375" y="2237760"/>
                  <a:ext cx="1389211" cy="1391603"/>
                </a:xfrm>
                <a:custGeom>
                  <a:avLst/>
                  <a:gdLst>
                    <a:gd name="T0" fmla="*/ 242 w 242"/>
                    <a:gd name="T1" fmla="*/ 126 h 242"/>
                    <a:gd name="T2" fmla="*/ 160 w 242"/>
                    <a:gd name="T3" fmla="*/ 208 h 242"/>
                    <a:gd name="T4" fmla="*/ 36 w 242"/>
                    <a:gd name="T5" fmla="*/ 208 h 242"/>
                    <a:gd name="T6" fmla="*/ 34 w 242"/>
                    <a:gd name="T7" fmla="*/ 206 h 242"/>
                    <a:gd name="T8" fmla="*/ 34 w 242"/>
                    <a:gd name="T9" fmla="*/ 82 h 242"/>
                    <a:gd name="T10" fmla="*/ 115 w 242"/>
                    <a:gd name="T11" fmla="*/ 0 h 242"/>
                    <a:gd name="T12" fmla="*/ 155 w 242"/>
                    <a:gd name="T13" fmla="*/ 40 h 242"/>
                    <a:gd name="T14" fmla="*/ 74 w 242"/>
                    <a:gd name="T15" fmla="*/ 121 h 242"/>
                    <a:gd name="T16" fmla="*/ 74 w 242"/>
                    <a:gd name="T17" fmla="*/ 167 h 242"/>
                    <a:gd name="T18" fmla="*/ 75 w 242"/>
                    <a:gd name="T19" fmla="*/ 168 h 242"/>
                    <a:gd name="T20" fmla="*/ 121 w 242"/>
                    <a:gd name="T21" fmla="*/ 168 h 242"/>
                    <a:gd name="T22" fmla="*/ 202 w 242"/>
                    <a:gd name="T23" fmla="*/ 87 h 242"/>
                    <a:gd name="T24" fmla="*/ 242 w 242"/>
                    <a:gd name="T25" fmla="*/ 12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2" h="242">
                      <a:moveTo>
                        <a:pt x="242" y="126"/>
                      </a:moveTo>
                      <a:cubicBezTo>
                        <a:pt x="160" y="208"/>
                        <a:pt x="160" y="208"/>
                        <a:pt x="160" y="208"/>
                      </a:cubicBezTo>
                      <a:cubicBezTo>
                        <a:pt x="126" y="242"/>
                        <a:pt x="70" y="242"/>
                        <a:pt x="36" y="208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172"/>
                        <a:pt x="0" y="116"/>
                        <a:pt x="34" y="8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5" y="40"/>
                        <a:pt x="155" y="40"/>
                        <a:pt x="155" y="40"/>
                      </a:cubicBezTo>
                      <a:cubicBezTo>
                        <a:pt x="74" y="121"/>
                        <a:pt x="74" y="121"/>
                        <a:pt x="74" y="121"/>
                      </a:cubicBezTo>
                      <a:cubicBezTo>
                        <a:pt x="61" y="134"/>
                        <a:pt x="61" y="154"/>
                        <a:pt x="74" y="167"/>
                      </a:cubicBezTo>
                      <a:cubicBezTo>
                        <a:pt x="75" y="168"/>
                        <a:pt x="75" y="168"/>
                        <a:pt x="75" y="168"/>
                      </a:cubicBezTo>
                      <a:cubicBezTo>
                        <a:pt x="88" y="181"/>
                        <a:pt x="108" y="181"/>
                        <a:pt x="121" y="168"/>
                      </a:cubicBezTo>
                      <a:cubicBezTo>
                        <a:pt x="202" y="87"/>
                        <a:pt x="202" y="87"/>
                        <a:pt x="202" y="87"/>
                      </a:cubicBezTo>
                      <a:lnTo>
                        <a:pt x="242" y="126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14" name="Line 6">
                  <a:extLst>
                    <a:ext uri="{FF2B5EF4-FFF2-40B4-BE49-F238E27FC236}">
                      <a16:creationId xmlns:a16="http://schemas.microsoft.com/office/drawing/2014/main" id="{60C8D2FA-0873-499A-F67B-12A7342E9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583" y="2515124"/>
                  <a:ext cx="150637" cy="155419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15" name="Line 7">
                  <a:extLst>
                    <a:ext uri="{FF2B5EF4-FFF2-40B4-BE49-F238E27FC236}">
                      <a16:creationId xmlns:a16="http://schemas.microsoft.com/office/drawing/2014/main" id="{0F5D4299-81BD-422A-2CDB-698BC32A5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8535" y="3014857"/>
                  <a:ext cx="153028" cy="148246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216" name="Freeform 8">
                  <a:extLst>
                    <a:ext uri="{FF2B5EF4-FFF2-40B4-BE49-F238E27FC236}">
                      <a16:creationId xmlns:a16="http://schemas.microsoft.com/office/drawing/2014/main" id="{DA916EE8-D037-C4D8-1B3A-26EF192E9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624" y="2237760"/>
                  <a:ext cx="418437" cy="384962"/>
                </a:xfrm>
                <a:custGeom>
                  <a:avLst/>
                  <a:gdLst>
                    <a:gd name="T0" fmla="*/ 175 w 175"/>
                    <a:gd name="T1" fmla="*/ 0 h 161"/>
                    <a:gd name="T2" fmla="*/ 103 w 175"/>
                    <a:gd name="T3" fmla="*/ 116 h 161"/>
                    <a:gd name="T4" fmla="*/ 77 w 175"/>
                    <a:gd name="T5" fmla="*/ 48 h 161"/>
                    <a:gd name="T6" fmla="*/ 0 w 175"/>
                    <a:gd name="T7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" h="161">
                      <a:moveTo>
                        <a:pt x="175" y="0"/>
                      </a:moveTo>
                      <a:lnTo>
                        <a:pt x="103" y="116"/>
                      </a:lnTo>
                      <a:lnTo>
                        <a:pt x="77" y="48"/>
                      </a:lnTo>
                      <a:lnTo>
                        <a:pt x="0" y="161"/>
                      </a:lnTo>
                    </a:path>
                  </a:pathLst>
                </a:custGeom>
                <a:noFill/>
                <a:ln w="76200" cap="rnd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217" name="Oval 5">
              <a:extLst>
                <a:ext uri="{FF2B5EF4-FFF2-40B4-BE49-F238E27FC236}">
                  <a16:creationId xmlns:a16="http://schemas.microsoft.com/office/drawing/2014/main" id="{5ABC7B21-9E40-70F3-7071-DB452492A056}"/>
                </a:ext>
              </a:extLst>
            </p:cNvPr>
            <p:cNvSpPr/>
            <p:nvPr/>
          </p:nvSpPr>
          <p:spPr>
            <a:xfrm>
              <a:off x="2294755" y="1244462"/>
              <a:ext cx="3027680" cy="3027680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1" name="קבוצה 220">
            <a:extLst>
              <a:ext uri="{FF2B5EF4-FFF2-40B4-BE49-F238E27FC236}">
                <a16:creationId xmlns:a16="http://schemas.microsoft.com/office/drawing/2014/main" id="{F29D5AF1-70CE-2CC2-5CF9-363169B11421}"/>
              </a:ext>
            </a:extLst>
          </p:cNvPr>
          <p:cNvGrpSpPr/>
          <p:nvPr/>
        </p:nvGrpSpPr>
        <p:grpSpPr>
          <a:xfrm>
            <a:off x="7988686" y="1832132"/>
            <a:ext cx="2647262" cy="3601884"/>
            <a:chOff x="6842462" y="1244462"/>
            <a:chExt cx="3041232" cy="4137924"/>
          </a:xfrm>
        </p:grpSpPr>
        <p:sp>
          <p:nvSpPr>
            <p:cNvPr id="222" name="TextBox 9">
              <a:extLst>
                <a:ext uri="{FF2B5EF4-FFF2-40B4-BE49-F238E27FC236}">
                  <a16:creationId xmlns:a16="http://schemas.microsoft.com/office/drawing/2014/main" id="{F83FC365-A0B1-78DB-F3CE-C119F01FC72E}"/>
                </a:ext>
              </a:extLst>
            </p:cNvPr>
            <p:cNvSpPr txBox="1"/>
            <p:nvPr/>
          </p:nvSpPr>
          <p:spPr>
            <a:xfrm>
              <a:off x="7069311" y="4427718"/>
              <a:ext cx="2601087" cy="95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400" b="1">
                  <a:solidFill>
                    <a:srgbClr val="000000"/>
                  </a:solidFill>
                </a:rPr>
                <a:t>Needs-Based Sales</a:t>
              </a: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223" name="קבוצה 222">
              <a:extLst>
                <a:ext uri="{FF2B5EF4-FFF2-40B4-BE49-F238E27FC236}">
                  <a16:creationId xmlns:a16="http://schemas.microsoft.com/office/drawing/2014/main" id="{3D63E94A-09B8-F06F-C144-38DA51D4EA0B}"/>
                </a:ext>
              </a:extLst>
            </p:cNvPr>
            <p:cNvGrpSpPr/>
            <p:nvPr/>
          </p:nvGrpSpPr>
          <p:grpSpPr>
            <a:xfrm>
              <a:off x="6856014" y="1244462"/>
              <a:ext cx="3027680" cy="3027680"/>
              <a:chOff x="6856014" y="1244462"/>
              <a:chExt cx="3027680" cy="3027680"/>
            </a:xfrm>
          </p:grpSpPr>
          <p:sp>
            <p:nvSpPr>
              <p:cNvPr id="225" name="Oval 5">
                <a:extLst>
                  <a:ext uri="{FF2B5EF4-FFF2-40B4-BE49-F238E27FC236}">
                    <a16:creationId xmlns:a16="http://schemas.microsoft.com/office/drawing/2014/main" id="{6F23674D-2DEE-600B-5DCC-2DB31F4F3018}"/>
                  </a:ext>
                </a:extLst>
              </p:cNvPr>
              <p:cNvSpPr/>
              <p:nvPr/>
            </p:nvSpPr>
            <p:spPr>
              <a:xfrm>
                <a:off x="6856014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26" name="קבוצה 225">
                <a:extLst>
                  <a:ext uri="{FF2B5EF4-FFF2-40B4-BE49-F238E27FC236}">
                    <a16:creationId xmlns:a16="http://schemas.microsoft.com/office/drawing/2014/main" id="{5E529DA3-C199-9C80-12F1-7B836A6D565B}"/>
                  </a:ext>
                </a:extLst>
              </p:cNvPr>
              <p:cNvGrpSpPr/>
              <p:nvPr/>
            </p:nvGrpSpPr>
            <p:grpSpPr>
              <a:xfrm>
                <a:off x="7411420" y="2091103"/>
                <a:ext cx="1861961" cy="1391603"/>
                <a:chOff x="7411420" y="2266363"/>
                <a:chExt cx="1861961" cy="1391603"/>
              </a:xfrm>
            </p:grpSpPr>
            <p:grpSp>
              <p:nvGrpSpPr>
                <p:cNvPr id="227" name="קבוצה 226">
                  <a:extLst>
                    <a:ext uri="{FF2B5EF4-FFF2-40B4-BE49-F238E27FC236}">
                      <a16:creationId xmlns:a16="http://schemas.microsoft.com/office/drawing/2014/main" id="{324876A5-CA2B-08C0-4018-E0F294F15E4F}"/>
                    </a:ext>
                  </a:extLst>
                </p:cNvPr>
                <p:cNvGrpSpPr/>
                <p:nvPr/>
              </p:nvGrpSpPr>
              <p:grpSpPr>
                <a:xfrm rot="5400000">
                  <a:off x="8732837" y="2734876"/>
                  <a:ext cx="841375" cy="239713"/>
                  <a:chOff x="11333163" y="4848225"/>
                  <a:chExt cx="841375" cy="239713"/>
                </a:xfrm>
              </p:grpSpPr>
              <p:sp>
                <p:nvSpPr>
                  <p:cNvPr id="234" name="Line 13">
                    <a:extLst>
                      <a:ext uri="{FF2B5EF4-FFF2-40B4-BE49-F238E27FC236}">
                        <a16:creationId xmlns:a16="http://schemas.microsoft.com/office/drawing/2014/main" id="{299167D1-4404-AF19-AFCF-E3A0FBFDF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753850" y="4848225"/>
                    <a:ext cx="0" cy="76200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5" name="Line 14">
                    <a:extLst>
                      <a:ext uri="{FF2B5EF4-FFF2-40B4-BE49-F238E27FC236}">
                        <a16:creationId xmlns:a16="http://schemas.microsoft.com/office/drawing/2014/main" id="{4FDBB8C1-198D-9483-4D04-1CF7D66D0F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114213" y="5027613"/>
                    <a:ext cx="60325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6" name="Line 15">
                    <a:extLst>
                      <a:ext uri="{FF2B5EF4-FFF2-40B4-BE49-F238E27FC236}">
                        <a16:creationId xmlns:a16="http://schemas.microsoft.com/office/drawing/2014/main" id="{475D8662-4187-6F5D-2E1E-A90FC0852F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33163" y="5027613"/>
                    <a:ext cx="65088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28" name="קבוצה 227">
                  <a:extLst>
                    <a:ext uri="{FF2B5EF4-FFF2-40B4-BE49-F238E27FC236}">
                      <a16:creationId xmlns:a16="http://schemas.microsoft.com/office/drawing/2014/main" id="{48EE1773-25B4-87BD-63FF-CC0CED40537B}"/>
                    </a:ext>
                  </a:extLst>
                </p:cNvPr>
                <p:cNvGrpSpPr/>
                <p:nvPr/>
              </p:nvGrpSpPr>
              <p:grpSpPr>
                <a:xfrm>
                  <a:off x="7411420" y="2266363"/>
                  <a:ext cx="1396601" cy="1391603"/>
                  <a:chOff x="14288" y="6270625"/>
                  <a:chExt cx="887413" cy="884237"/>
                </a:xfrm>
              </p:grpSpPr>
              <p:sp>
                <p:nvSpPr>
                  <p:cNvPr id="229" name="Oval 19">
                    <a:extLst>
                      <a:ext uri="{FF2B5EF4-FFF2-40B4-BE49-F238E27FC236}">
                        <a16:creationId xmlns:a16="http://schemas.microsoft.com/office/drawing/2014/main" id="{25944197-7AF1-8191-8248-C22D00085B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6263" y="6270625"/>
                    <a:ext cx="325438" cy="747712"/>
                  </a:xfrm>
                  <a:prstGeom prst="ellipse">
                    <a:avLst/>
                  </a:pr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0" name="Freeform 20">
                    <a:extLst>
                      <a:ext uri="{FF2B5EF4-FFF2-40B4-BE49-F238E27FC236}">
                        <a16:creationId xmlns:a16="http://schemas.microsoft.com/office/drawing/2014/main" id="{474817E0-6791-4118-2E19-4236E35C4D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63" y="6510338"/>
                    <a:ext cx="28575" cy="342900"/>
                  </a:xfrm>
                  <a:custGeom>
                    <a:avLst/>
                    <a:gdLst>
                      <a:gd name="T0" fmla="*/ 8 w 8"/>
                      <a:gd name="T1" fmla="*/ 96 h 96"/>
                      <a:gd name="T2" fmla="*/ 0 w 8"/>
                      <a:gd name="T3" fmla="*/ 38 h 96"/>
                      <a:gd name="T4" fmla="*/ 3 w 8"/>
                      <a:gd name="T5" fmla="*/ 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" h="96">
                        <a:moveTo>
                          <a:pt x="8" y="96"/>
                        </a:moveTo>
                        <a:cubicBezTo>
                          <a:pt x="3" y="79"/>
                          <a:pt x="0" y="59"/>
                          <a:pt x="0" y="38"/>
                        </a:cubicBezTo>
                        <a:cubicBezTo>
                          <a:pt x="0" y="24"/>
                          <a:pt x="1" y="12"/>
                          <a:pt x="3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1" name="Freeform 21">
                    <a:extLst>
                      <a:ext uri="{FF2B5EF4-FFF2-40B4-BE49-F238E27FC236}">
                        <a16:creationId xmlns:a16="http://schemas.microsoft.com/office/drawing/2014/main" id="{9F13BFC9-FDBA-CB1A-E59A-FE784508EA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163" y="6464300"/>
                    <a:ext cx="114300" cy="360362"/>
                  </a:xfrm>
                  <a:custGeom>
                    <a:avLst/>
                    <a:gdLst>
                      <a:gd name="T0" fmla="*/ 0 w 32"/>
                      <a:gd name="T1" fmla="*/ 101 h 101"/>
                      <a:gd name="T2" fmla="*/ 32 w 32"/>
                      <a:gd name="T3" fmla="*/ 50 h 101"/>
                      <a:gd name="T4" fmla="*/ 0 w 32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2" h="101">
                        <a:moveTo>
                          <a:pt x="0" y="101"/>
                        </a:moveTo>
                        <a:cubicBezTo>
                          <a:pt x="19" y="94"/>
                          <a:pt x="32" y="74"/>
                          <a:pt x="32" y="50"/>
                        </a:cubicBezTo>
                        <a:cubicBezTo>
                          <a:pt x="32" y="27"/>
                          <a:pt x="19" y="6"/>
                          <a:pt x="0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2" name="Freeform 22">
                    <a:extLst>
                      <a:ext uri="{FF2B5EF4-FFF2-40B4-BE49-F238E27FC236}">
                        <a16:creationId xmlns:a16="http://schemas.microsoft.com/office/drawing/2014/main" id="{E49CDA57-0E64-2414-EBE4-C7AB2DB8E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8" y="6275388"/>
                    <a:ext cx="698500" cy="739775"/>
                  </a:xfrm>
                  <a:custGeom>
                    <a:avLst/>
                    <a:gdLst>
                      <a:gd name="T0" fmla="*/ 196 w 196"/>
                      <a:gd name="T1" fmla="*/ 0 h 207"/>
                      <a:gd name="T2" fmla="*/ 60 w 196"/>
                      <a:gd name="T3" fmla="*/ 46 h 207"/>
                      <a:gd name="T4" fmla="*/ 0 w 196"/>
                      <a:gd name="T5" fmla="*/ 103 h 207"/>
                      <a:gd name="T6" fmla="*/ 60 w 196"/>
                      <a:gd name="T7" fmla="*/ 161 h 207"/>
                      <a:gd name="T8" fmla="*/ 196 w 196"/>
                      <a:gd name="T9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6" h="207">
                        <a:moveTo>
                          <a:pt x="196" y="0"/>
                        </a:moveTo>
                        <a:cubicBezTo>
                          <a:pt x="130" y="49"/>
                          <a:pt x="93" y="46"/>
                          <a:pt x="60" y="46"/>
                        </a:cubicBezTo>
                        <a:cubicBezTo>
                          <a:pt x="28" y="46"/>
                          <a:pt x="0" y="72"/>
                          <a:pt x="0" y="103"/>
                        </a:cubicBezTo>
                        <a:cubicBezTo>
                          <a:pt x="0" y="135"/>
                          <a:pt x="28" y="161"/>
                          <a:pt x="60" y="161"/>
                        </a:cubicBezTo>
                        <a:cubicBezTo>
                          <a:pt x="93" y="161"/>
                          <a:pt x="130" y="157"/>
                          <a:pt x="196" y="207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233" name="Freeform 23">
                    <a:extLst>
                      <a:ext uri="{FF2B5EF4-FFF2-40B4-BE49-F238E27FC236}">
                        <a16:creationId xmlns:a16="http://schemas.microsoft.com/office/drawing/2014/main" id="{0BA023E8-C2F5-4709-F9A2-2D2214E0CC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025" y="6921500"/>
                    <a:ext cx="241300" cy="233362"/>
                  </a:xfrm>
                  <a:custGeom>
                    <a:avLst/>
                    <a:gdLst>
                      <a:gd name="T0" fmla="*/ 0 w 68"/>
                      <a:gd name="T1" fmla="*/ 0 h 65"/>
                      <a:gd name="T2" fmla="*/ 26 w 68"/>
                      <a:gd name="T3" fmla="*/ 58 h 65"/>
                      <a:gd name="T4" fmla="*/ 37 w 68"/>
                      <a:gd name="T5" fmla="*/ 65 h 65"/>
                      <a:gd name="T6" fmla="*/ 61 w 68"/>
                      <a:gd name="T7" fmla="*/ 65 h 65"/>
                      <a:gd name="T8" fmla="*/ 67 w 68"/>
                      <a:gd name="T9" fmla="*/ 57 h 65"/>
                      <a:gd name="T10" fmla="*/ 53 w 68"/>
                      <a:gd name="T11" fmla="*/ 2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65">
                        <a:moveTo>
                          <a:pt x="0" y="0"/>
                        </a:moveTo>
                        <a:cubicBezTo>
                          <a:pt x="26" y="58"/>
                          <a:pt x="26" y="58"/>
                          <a:pt x="26" y="58"/>
                        </a:cubicBezTo>
                        <a:cubicBezTo>
                          <a:pt x="27" y="62"/>
                          <a:pt x="33" y="65"/>
                          <a:pt x="37" y="65"/>
                        </a:cubicBezTo>
                        <a:cubicBezTo>
                          <a:pt x="61" y="65"/>
                          <a:pt x="61" y="65"/>
                          <a:pt x="61" y="65"/>
                        </a:cubicBezTo>
                        <a:cubicBezTo>
                          <a:pt x="65" y="65"/>
                          <a:pt x="68" y="61"/>
                          <a:pt x="67" y="57"/>
                        </a:cubicBezTo>
                        <a:cubicBezTo>
                          <a:pt x="53" y="2"/>
                          <a:pt x="53" y="2"/>
                          <a:pt x="53" y="2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he-IL"/>
                  </a:p>
                </p:txBody>
              </p:sp>
            </p:grpSp>
          </p:grpSp>
        </p:grpSp>
        <p:sp>
          <p:nvSpPr>
            <p:cNvPr id="224" name="Oval 5">
              <a:extLst>
                <a:ext uri="{FF2B5EF4-FFF2-40B4-BE49-F238E27FC236}">
                  <a16:creationId xmlns:a16="http://schemas.microsoft.com/office/drawing/2014/main" id="{99604074-30EB-82A8-95E3-0F61C724AED2}"/>
                </a:ext>
              </a:extLst>
            </p:cNvPr>
            <p:cNvSpPr/>
            <p:nvPr/>
          </p:nvSpPr>
          <p:spPr>
            <a:xfrm>
              <a:off x="6842462" y="1244462"/>
              <a:ext cx="3027680" cy="3027680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F89FE972-3088-D2AA-9738-867E32BC7ED8}"/>
              </a:ext>
            </a:extLst>
          </p:cNvPr>
          <p:cNvGrpSpPr/>
          <p:nvPr/>
        </p:nvGrpSpPr>
        <p:grpSpPr>
          <a:xfrm>
            <a:off x="3686241" y="1737360"/>
            <a:ext cx="4819463" cy="2758440"/>
            <a:chOff x="2567885" y="1551216"/>
            <a:chExt cx="7056175" cy="3075926"/>
          </a:xfrm>
        </p:grpSpPr>
        <p:sp>
          <p:nvSpPr>
            <p:cNvPr id="178" name="מלבן: פינות מעוגלות 177">
              <a:extLst>
                <a:ext uri="{FF2B5EF4-FFF2-40B4-BE49-F238E27FC236}">
                  <a16:creationId xmlns:a16="http://schemas.microsoft.com/office/drawing/2014/main" id="{22F6C8BF-CEBC-4A3E-0BD5-86689EDEA4EB}"/>
                </a:ext>
              </a:extLst>
            </p:cNvPr>
            <p:cNvSpPr/>
            <p:nvPr/>
          </p:nvSpPr>
          <p:spPr>
            <a:xfrm>
              <a:off x="2567940" y="1551216"/>
              <a:ext cx="7056120" cy="30759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>
                <a:solidFill>
                  <a:srgbClr val="FFFFFF"/>
                </a:solidFill>
                <a:latin typeface="Century Gothic" panose="020F0302020204030204"/>
              </a:endParaRPr>
            </a:p>
          </p:txBody>
        </p:sp>
        <p:grpSp>
          <p:nvGrpSpPr>
            <p:cNvPr id="237" name="קבוצה 236">
              <a:extLst>
                <a:ext uri="{FF2B5EF4-FFF2-40B4-BE49-F238E27FC236}">
                  <a16:creationId xmlns:a16="http://schemas.microsoft.com/office/drawing/2014/main" id="{6E7CAF30-742A-3422-F33E-D01551AAD215}"/>
                </a:ext>
              </a:extLst>
            </p:cNvPr>
            <p:cNvGrpSpPr/>
            <p:nvPr/>
          </p:nvGrpSpPr>
          <p:grpSpPr>
            <a:xfrm>
              <a:off x="3155616" y="2391926"/>
              <a:ext cx="5668347" cy="1411382"/>
              <a:chOff x="3155616" y="2793699"/>
              <a:chExt cx="5668347" cy="1411382"/>
            </a:xfrm>
          </p:grpSpPr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E89AD377-DF9F-07A9-0E8A-6BF8D98305CC}"/>
                  </a:ext>
                </a:extLst>
              </p:cNvPr>
              <p:cNvSpPr txBox="1"/>
              <p:nvPr/>
            </p:nvSpPr>
            <p:spPr>
              <a:xfrm>
                <a:off x="3155616" y="3371563"/>
                <a:ext cx="5263759" cy="58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Cognitive Banking</a:t>
                </a:r>
                <a:endParaRPr kumimoji="0" lang="en-IL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167" name="קבוצה 166">
                <a:extLst>
                  <a:ext uri="{FF2B5EF4-FFF2-40B4-BE49-F238E27FC236}">
                    <a16:creationId xmlns:a16="http://schemas.microsoft.com/office/drawing/2014/main" id="{693A69A5-2F79-D951-C87D-B8E0CE8CE13D}"/>
                  </a:ext>
                </a:extLst>
              </p:cNvPr>
              <p:cNvGrpSpPr/>
              <p:nvPr/>
            </p:nvGrpSpPr>
            <p:grpSpPr>
              <a:xfrm>
                <a:off x="7530760" y="2793699"/>
                <a:ext cx="1293203" cy="1411382"/>
                <a:chOff x="8496730" y="1957715"/>
                <a:chExt cx="2120470" cy="2314248"/>
              </a:xfrm>
              <a:solidFill>
                <a:srgbClr val="FEE000"/>
              </a:solidFill>
            </p:grpSpPr>
            <p:sp>
              <p:nvSpPr>
                <p:cNvPr id="161" name="Freeform 9">
                  <a:extLst>
                    <a:ext uri="{FF2B5EF4-FFF2-40B4-BE49-F238E27FC236}">
                      <a16:creationId xmlns:a16="http://schemas.microsoft.com/office/drawing/2014/main" id="{21C6FF5F-BE4B-0069-7768-BC8AB745E4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96730" y="1957715"/>
                  <a:ext cx="2120470" cy="1563359"/>
                </a:xfrm>
                <a:custGeom>
                  <a:avLst/>
                  <a:gdLst>
                    <a:gd name="T0" fmla="*/ 96 w 596"/>
                    <a:gd name="T1" fmla="*/ 396 h 560"/>
                    <a:gd name="T2" fmla="*/ 198 w 596"/>
                    <a:gd name="T3" fmla="*/ 419 h 560"/>
                    <a:gd name="T4" fmla="*/ 352 w 596"/>
                    <a:gd name="T5" fmla="*/ 478 h 560"/>
                    <a:gd name="T6" fmla="*/ 482 w 596"/>
                    <a:gd name="T7" fmla="*/ 557 h 560"/>
                    <a:gd name="T8" fmla="*/ 552 w 596"/>
                    <a:gd name="T9" fmla="*/ 418 h 560"/>
                    <a:gd name="T10" fmla="*/ 596 w 596"/>
                    <a:gd name="T11" fmla="*/ 262 h 560"/>
                    <a:gd name="T12" fmla="*/ 517 w 596"/>
                    <a:gd name="T13" fmla="*/ 107 h 560"/>
                    <a:gd name="T14" fmla="*/ 368 w 596"/>
                    <a:gd name="T15" fmla="*/ 0 h 560"/>
                    <a:gd name="T16" fmla="*/ 193 w 596"/>
                    <a:gd name="T17" fmla="*/ 0 h 560"/>
                    <a:gd name="T18" fmla="*/ 75 w 596"/>
                    <a:gd name="T19" fmla="*/ 145 h 560"/>
                    <a:gd name="T20" fmla="*/ 35 w 596"/>
                    <a:gd name="T21" fmla="*/ 242 h 560"/>
                    <a:gd name="T22" fmla="*/ 53 w 596"/>
                    <a:gd name="T23" fmla="*/ 385 h 560"/>
                    <a:gd name="T24" fmla="*/ 70 w 596"/>
                    <a:gd name="T25" fmla="*/ 367 h 560"/>
                    <a:gd name="T26" fmla="*/ 479 w 596"/>
                    <a:gd name="T27" fmla="*/ 127 h 560"/>
                    <a:gd name="T28" fmla="*/ 336 w 596"/>
                    <a:gd name="T29" fmla="*/ 156 h 560"/>
                    <a:gd name="T30" fmla="*/ 404 w 596"/>
                    <a:gd name="T31" fmla="*/ 90 h 560"/>
                    <a:gd name="T32" fmla="*/ 496 w 596"/>
                    <a:gd name="T33" fmla="*/ 285 h 560"/>
                    <a:gd name="T34" fmla="*/ 499 w 596"/>
                    <a:gd name="T35" fmla="*/ 157 h 560"/>
                    <a:gd name="T36" fmla="*/ 371 w 596"/>
                    <a:gd name="T37" fmla="*/ 331 h 560"/>
                    <a:gd name="T38" fmla="*/ 377 w 596"/>
                    <a:gd name="T39" fmla="*/ 338 h 560"/>
                    <a:gd name="T40" fmla="*/ 217 w 596"/>
                    <a:gd name="T41" fmla="*/ 275 h 560"/>
                    <a:gd name="T42" fmla="*/ 205 w 596"/>
                    <a:gd name="T43" fmla="*/ 381 h 560"/>
                    <a:gd name="T44" fmla="*/ 167 w 596"/>
                    <a:gd name="T45" fmla="*/ 377 h 560"/>
                    <a:gd name="T46" fmla="*/ 102 w 596"/>
                    <a:gd name="T47" fmla="*/ 210 h 560"/>
                    <a:gd name="T48" fmla="*/ 160 w 596"/>
                    <a:gd name="T49" fmla="*/ 274 h 560"/>
                    <a:gd name="T50" fmla="*/ 209 w 596"/>
                    <a:gd name="T51" fmla="*/ 103 h 560"/>
                    <a:gd name="T52" fmla="*/ 248 w 596"/>
                    <a:gd name="T53" fmla="*/ 208 h 560"/>
                    <a:gd name="T54" fmla="*/ 198 w 596"/>
                    <a:gd name="T55" fmla="*/ 105 h 560"/>
                    <a:gd name="T56" fmla="*/ 316 w 596"/>
                    <a:gd name="T57" fmla="*/ 192 h 560"/>
                    <a:gd name="T58" fmla="*/ 298 w 596"/>
                    <a:gd name="T59" fmla="*/ 175 h 560"/>
                    <a:gd name="T60" fmla="*/ 269 w 596"/>
                    <a:gd name="T61" fmla="*/ 236 h 560"/>
                    <a:gd name="T62" fmla="*/ 378 w 596"/>
                    <a:gd name="T63" fmla="*/ 238 h 560"/>
                    <a:gd name="T64" fmla="*/ 310 w 596"/>
                    <a:gd name="T65" fmla="*/ 320 h 560"/>
                    <a:gd name="T66" fmla="*/ 298 w 596"/>
                    <a:gd name="T67" fmla="*/ 140 h 560"/>
                    <a:gd name="T68" fmla="*/ 243 w 596"/>
                    <a:gd name="T69" fmla="*/ 70 h 560"/>
                    <a:gd name="T70" fmla="*/ 145 w 596"/>
                    <a:gd name="T71" fmla="*/ 175 h 560"/>
                    <a:gd name="T72" fmla="*/ 161 w 596"/>
                    <a:gd name="T73" fmla="*/ 109 h 560"/>
                    <a:gd name="T74" fmla="*/ 131 w 596"/>
                    <a:gd name="T75" fmla="*/ 294 h 560"/>
                    <a:gd name="T76" fmla="*/ 70 w 596"/>
                    <a:gd name="T77" fmla="*/ 242 h 560"/>
                    <a:gd name="T78" fmla="*/ 333 w 596"/>
                    <a:gd name="T79" fmla="*/ 350 h 560"/>
                    <a:gd name="T80" fmla="*/ 316 w 596"/>
                    <a:gd name="T81" fmla="*/ 367 h 560"/>
                    <a:gd name="T82" fmla="*/ 365 w 596"/>
                    <a:gd name="T83" fmla="*/ 409 h 560"/>
                    <a:gd name="T84" fmla="*/ 382 w 596"/>
                    <a:gd name="T85" fmla="*/ 460 h 560"/>
                    <a:gd name="T86" fmla="*/ 385 w 596"/>
                    <a:gd name="T87" fmla="*/ 372 h 560"/>
                    <a:gd name="T88" fmla="*/ 521 w 596"/>
                    <a:gd name="T89" fmla="*/ 310 h 560"/>
                    <a:gd name="T90" fmla="*/ 473 w 596"/>
                    <a:gd name="T91" fmla="*/ 418 h 560"/>
                    <a:gd name="T92" fmla="*/ 526 w 596"/>
                    <a:gd name="T93" fmla="*/ 262 h 560"/>
                    <a:gd name="T94" fmla="*/ 368 w 596"/>
                    <a:gd name="T95" fmla="*/ 35 h 560"/>
                    <a:gd name="T96" fmla="*/ 351 w 596"/>
                    <a:gd name="T97" fmla="*/ 53 h 560"/>
                    <a:gd name="T98" fmla="*/ 211 w 596"/>
                    <a:gd name="T99" fmla="*/ 53 h 560"/>
                    <a:gd name="T100" fmla="*/ 193 w 596"/>
                    <a:gd name="T101" fmla="*/ 35 h 560"/>
                    <a:gd name="T102" fmla="*/ 53 w 596"/>
                    <a:gd name="T103" fmla="*/ 21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6" h="560">
                      <a:moveTo>
                        <a:pt x="0" y="367"/>
                      </a:moveTo>
                      <a:cubicBezTo>
                        <a:pt x="0" y="396"/>
                        <a:pt x="24" y="419"/>
                        <a:pt x="53" y="419"/>
                      </a:cubicBezTo>
                      <a:cubicBezTo>
                        <a:pt x="71" y="419"/>
                        <a:pt x="87" y="410"/>
                        <a:pt x="96" y="396"/>
                      </a:cubicBezTo>
                      <a:cubicBezTo>
                        <a:pt x="189" y="419"/>
                        <a:pt x="189" y="419"/>
                        <a:pt x="189" y="419"/>
                      </a:cubicBezTo>
                      <a:cubicBezTo>
                        <a:pt x="192" y="420"/>
                        <a:pt x="195" y="420"/>
                        <a:pt x="198" y="419"/>
                      </a:cubicBezTo>
                      <a:cubicBezTo>
                        <a:pt x="198" y="419"/>
                        <a:pt x="198" y="419"/>
                        <a:pt x="198" y="419"/>
                      </a:cubicBezTo>
                      <a:cubicBezTo>
                        <a:pt x="289" y="396"/>
                        <a:pt x="289" y="396"/>
                        <a:pt x="289" y="396"/>
                      </a:cubicBezTo>
                      <a:cubicBezTo>
                        <a:pt x="298" y="409"/>
                        <a:pt x="313" y="418"/>
                        <a:pt x="330" y="419"/>
                      </a:cubicBezTo>
                      <a:cubicBezTo>
                        <a:pt x="352" y="478"/>
                        <a:pt x="352" y="478"/>
                        <a:pt x="352" y="478"/>
                      </a:cubicBezTo>
                      <a:cubicBezTo>
                        <a:pt x="353" y="481"/>
                        <a:pt x="355" y="484"/>
                        <a:pt x="358" y="486"/>
                      </a:cubicBezTo>
                      <a:cubicBezTo>
                        <a:pt x="464" y="556"/>
                        <a:pt x="464" y="556"/>
                        <a:pt x="464" y="556"/>
                      </a:cubicBezTo>
                      <a:cubicBezTo>
                        <a:pt x="470" y="560"/>
                        <a:pt x="477" y="560"/>
                        <a:pt x="482" y="557"/>
                      </a:cubicBezTo>
                      <a:cubicBezTo>
                        <a:pt x="488" y="554"/>
                        <a:pt x="491" y="548"/>
                        <a:pt x="491" y="542"/>
                      </a:cubicBezTo>
                      <a:cubicBezTo>
                        <a:pt x="491" y="448"/>
                        <a:pt x="491" y="448"/>
                        <a:pt x="491" y="448"/>
                      </a:cubicBezTo>
                      <a:cubicBezTo>
                        <a:pt x="552" y="418"/>
                        <a:pt x="552" y="418"/>
                        <a:pt x="552" y="418"/>
                      </a:cubicBezTo>
                      <a:cubicBezTo>
                        <a:pt x="557" y="415"/>
                        <a:pt x="561" y="409"/>
                        <a:pt x="561" y="402"/>
                      </a:cubicBezTo>
                      <a:cubicBezTo>
                        <a:pt x="561" y="312"/>
                        <a:pt x="561" y="312"/>
                        <a:pt x="561" y="312"/>
                      </a:cubicBezTo>
                      <a:cubicBezTo>
                        <a:pt x="582" y="304"/>
                        <a:pt x="596" y="285"/>
                        <a:pt x="596" y="262"/>
                      </a:cubicBezTo>
                      <a:cubicBezTo>
                        <a:pt x="596" y="235"/>
                        <a:pt x="575" y="213"/>
                        <a:pt x="549" y="210"/>
                      </a:cubicBezTo>
                      <a:cubicBezTo>
                        <a:pt x="526" y="118"/>
                        <a:pt x="526" y="118"/>
                        <a:pt x="526" y="118"/>
                      </a:cubicBezTo>
                      <a:cubicBezTo>
                        <a:pt x="525" y="113"/>
                        <a:pt x="521" y="109"/>
                        <a:pt x="517" y="107"/>
                      </a:cubicBezTo>
                      <a:cubicBezTo>
                        <a:pt x="420" y="59"/>
                        <a:pt x="420" y="59"/>
                        <a:pt x="420" y="59"/>
                      </a:cubicBezTo>
                      <a:cubicBezTo>
                        <a:pt x="420" y="57"/>
                        <a:pt x="420" y="55"/>
                        <a:pt x="420" y="53"/>
                      </a:cubicBezTo>
                      <a:cubicBezTo>
                        <a:pt x="420" y="24"/>
                        <a:pt x="397" y="0"/>
                        <a:pt x="368" y="0"/>
                      </a:cubicBezTo>
                      <a:cubicBezTo>
                        <a:pt x="345" y="0"/>
                        <a:pt x="326" y="15"/>
                        <a:pt x="319" y="35"/>
                      </a:cubicBezTo>
                      <a:cubicBezTo>
                        <a:pt x="243" y="35"/>
                        <a:pt x="243" y="35"/>
                        <a:pt x="243" y="35"/>
                      </a:cubicBezTo>
                      <a:cubicBezTo>
                        <a:pt x="236" y="15"/>
                        <a:pt x="216" y="0"/>
                        <a:pt x="193" y="0"/>
                      </a:cubicBezTo>
                      <a:cubicBezTo>
                        <a:pt x="164" y="0"/>
                        <a:pt x="141" y="24"/>
                        <a:pt x="141" y="53"/>
                      </a:cubicBezTo>
                      <a:cubicBezTo>
                        <a:pt x="141" y="61"/>
                        <a:pt x="143" y="68"/>
                        <a:pt x="146" y="75"/>
                      </a:cubicBezTo>
                      <a:cubicBezTo>
                        <a:pt x="75" y="145"/>
                        <a:pt x="75" y="145"/>
                        <a:pt x="75" y="145"/>
                      </a:cubicBezTo>
                      <a:cubicBezTo>
                        <a:pt x="68" y="142"/>
                        <a:pt x="61" y="140"/>
                        <a:pt x="53" y="140"/>
                      </a:cubicBezTo>
                      <a:cubicBezTo>
                        <a:pt x="24" y="140"/>
                        <a:pt x="0" y="164"/>
                        <a:pt x="0" y="192"/>
                      </a:cubicBezTo>
                      <a:cubicBezTo>
                        <a:pt x="0" y="215"/>
                        <a:pt x="15" y="235"/>
                        <a:pt x="35" y="242"/>
                      </a:cubicBezTo>
                      <a:cubicBezTo>
                        <a:pt x="35" y="318"/>
                        <a:pt x="35" y="318"/>
                        <a:pt x="35" y="318"/>
                      </a:cubicBezTo>
                      <a:cubicBezTo>
                        <a:pt x="15" y="325"/>
                        <a:pt x="0" y="344"/>
                        <a:pt x="0" y="367"/>
                      </a:cubicBezTo>
                      <a:close/>
                      <a:moveTo>
                        <a:pt x="53" y="385"/>
                      </a:moveTo>
                      <a:cubicBezTo>
                        <a:pt x="43" y="385"/>
                        <a:pt x="35" y="377"/>
                        <a:pt x="35" y="367"/>
                      </a:cubicBezTo>
                      <a:cubicBezTo>
                        <a:pt x="35" y="357"/>
                        <a:pt x="43" y="350"/>
                        <a:pt x="53" y="350"/>
                      </a:cubicBezTo>
                      <a:cubicBezTo>
                        <a:pt x="62" y="350"/>
                        <a:pt x="70" y="357"/>
                        <a:pt x="70" y="367"/>
                      </a:cubicBezTo>
                      <a:cubicBezTo>
                        <a:pt x="70" y="377"/>
                        <a:pt x="62" y="385"/>
                        <a:pt x="53" y="385"/>
                      </a:cubicBezTo>
                      <a:close/>
                      <a:moveTo>
                        <a:pt x="404" y="90"/>
                      </a:moveTo>
                      <a:cubicBezTo>
                        <a:pt x="479" y="127"/>
                        <a:pt x="479" y="127"/>
                        <a:pt x="479" y="127"/>
                      </a:cubicBezTo>
                      <a:cubicBezTo>
                        <a:pt x="398" y="207"/>
                        <a:pt x="398" y="207"/>
                        <a:pt x="398" y="207"/>
                      </a:cubicBezTo>
                      <a:cubicBezTo>
                        <a:pt x="351" y="192"/>
                        <a:pt x="351" y="192"/>
                        <a:pt x="351" y="192"/>
                      </a:cubicBezTo>
                      <a:cubicBezTo>
                        <a:pt x="350" y="178"/>
                        <a:pt x="345" y="165"/>
                        <a:pt x="336" y="156"/>
                      </a:cubicBezTo>
                      <a:cubicBezTo>
                        <a:pt x="362" y="105"/>
                        <a:pt x="362" y="105"/>
                        <a:pt x="362" y="105"/>
                      </a:cubicBezTo>
                      <a:cubicBezTo>
                        <a:pt x="364" y="105"/>
                        <a:pt x="366" y="105"/>
                        <a:pt x="368" y="105"/>
                      </a:cubicBezTo>
                      <a:cubicBezTo>
                        <a:pt x="382" y="105"/>
                        <a:pt x="395" y="100"/>
                        <a:pt x="404" y="90"/>
                      </a:cubicBezTo>
                      <a:close/>
                      <a:moveTo>
                        <a:pt x="515" y="219"/>
                      </a:moveTo>
                      <a:cubicBezTo>
                        <a:pt x="501" y="228"/>
                        <a:pt x="491" y="244"/>
                        <a:pt x="491" y="262"/>
                      </a:cubicBezTo>
                      <a:cubicBezTo>
                        <a:pt x="491" y="270"/>
                        <a:pt x="493" y="278"/>
                        <a:pt x="496" y="285"/>
                      </a:cubicBezTo>
                      <a:cubicBezTo>
                        <a:pt x="477" y="305"/>
                        <a:pt x="477" y="305"/>
                        <a:pt x="477" y="305"/>
                      </a:cubicBezTo>
                      <a:cubicBezTo>
                        <a:pt x="426" y="230"/>
                        <a:pt x="426" y="230"/>
                        <a:pt x="426" y="230"/>
                      </a:cubicBezTo>
                      <a:cubicBezTo>
                        <a:pt x="499" y="157"/>
                        <a:pt x="499" y="157"/>
                        <a:pt x="499" y="157"/>
                      </a:cubicBezTo>
                      <a:lnTo>
                        <a:pt x="515" y="219"/>
                      </a:lnTo>
                      <a:close/>
                      <a:moveTo>
                        <a:pt x="377" y="338"/>
                      </a:moveTo>
                      <a:cubicBezTo>
                        <a:pt x="375" y="336"/>
                        <a:pt x="373" y="333"/>
                        <a:pt x="371" y="331"/>
                      </a:cubicBezTo>
                      <a:cubicBezTo>
                        <a:pt x="405" y="262"/>
                        <a:pt x="405" y="262"/>
                        <a:pt x="405" y="262"/>
                      </a:cubicBezTo>
                      <a:cubicBezTo>
                        <a:pt x="445" y="321"/>
                        <a:pt x="445" y="321"/>
                        <a:pt x="445" y="321"/>
                      </a:cubicBezTo>
                      <a:lnTo>
                        <a:pt x="377" y="338"/>
                      </a:lnTo>
                      <a:close/>
                      <a:moveTo>
                        <a:pt x="205" y="381"/>
                      </a:moveTo>
                      <a:cubicBezTo>
                        <a:pt x="179" y="304"/>
                        <a:pt x="179" y="304"/>
                        <a:pt x="179" y="304"/>
                      </a:cubicBezTo>
                      <a:cubicBezTo>
                        <a:pt x="217" y="275"/>
                        <a:pt x="217" y="275"/>
                        <a:pt x="217" y="275"/>
                      </a:cubicBezTo>
                      <a:cubicBezTo>
                        <a:pt x="286" y="344"/>
                        <a:pt x="286" y="344"/>
                        <a:pt x="286" y="344"/>
                      </a:cubicBezTo>
                      <a:cubicBezTo>
                        <a:pt x="283" y="350"/>
                        <a:pt x="282" y="356"/>
                        <a:pt x="281" y="362"/>
                      </a:cubicBezTo>
                      <a:lnTo>
                        <a:pt x="205" y="381"/>
                      </a:lnTo>
                      <a:close/>
                      <a:moveTo>
                        <a:pt x="103" y="354"/>
                      </a:moveTo>
                      <a:cubicBezTo>
                        <a:pt x="149" y="324"/>
                        <a:pt x="149" y="324"/>
                        <a:pt x="149" y="324"/>
                      </a:cubicBezTo>
                      <a:cubicBezTo>
                        <a:pt x="167" y="377"/>
                        <a:pt x="167" y="377"/>
                        <a:pt x="167" y="377"/>
                      </a:cubicBezTo>
                      <a:cubicBezTo>
                        <a:pt x="105" y="362"/>
                        <a:pt x="105" y="362"/>
                        <a:pt x="105" y="362"/>
                      </a:cubicBezTo>
                      <a:cubicBezTo>
                        <a:pt x="104" y="359"/>
                        <a:pt x="104" y="357"/>
                        <a:pt x="103" y="354"/>
                      </a:cubicBezTo>
                      <a:close/>
                      <a:moveTo>
                        <a:pt x="102" y="210"/>
                      </a:moveTo>
                      <a:cubicBezTo>
                        <a:pt x="151" y="210"/>
                        <a:pt x="151" y="210"/>
                        <a:pt x="151" y="210"/>
                      </a:cubicBezTo>
                      <a:cubicBezTo>
                        <a:pt x="192" y="250"/>
                        <a:pt x="192" y="250"/>
                        <a:pt x="192" y="250"/>
                      </a:cubicBezTo>
                      <a:cubicBezTo>
                        <a:pt x="160" y="274"/>
                        <a:pt x="160" y="274"/>
                        <a:pt x="160" y="274"/>
                      </a:cubicBezTo>
                      <a:cubicBezTo>
                        <a:pt x="100" y="215"/>
                        <a:pt x="100" y="215"/>
                        <a:pt x="100" y="215"/>
                      </a:cubicBezTo>
                      <a:cubicBezTo>
                        <a:pt x="101" y="213"/>
                        <a:pt x="101" y="212"/>
                        <a:pt x="102" y="210"/>
                      </a:cubicBezTo>
                      <a:close/>
                      <a:moveTo>
                        <a:pt x="209" y="103"/>
                      </a:moveTo>
                      <a:cubicBezTo>
                        <a:pt x="255" y="163"/>
                        <a:pt x="255" y="163"/>
                        <a:pt x="255" y="163"/>
                      </a:cubicBezTo>
                      <a:cubicBezTo>
                        <a:pt x="249" y="172"/>
                        <a:pt x="246" y="182"/>
                        <a:pt x="246" y="192"/>
                      </a:cubicBezTo>
                      <a:cubicBezTo>
                        <a:pt x="246" y="198"/>
                        <a:pt x="247" y="203"/>
                        <a:pt x="248" y="208"/>
                      </a:cubicBezTo>
                      <a:cubicBezTo>
                        <a:pt x="220" y="229"/>
                        <a:pt x="220" y="229"/>
                        <a:pt x="220" y="229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98" y="105"/>
                        <a:pt x="198" y="105"/>
                        <a:pt x="198" y="105"/>
                      </a:cubicBezTo>
                      <a:cubicBezTo>
                        <a:pt x="202" y="105"/>
                        <a:pt x="206" y="104"/>
                        <a:pt x="209" y="103"/>
                      </a:cubicBezTo>
                      <a:close/>
                      <a:moveTo>
                        <a:pt x="298" y="175"/>
                      </a:moveTo>
                      <a:cubicBezTo>
                        <a:pt x="308" y="175"/>
                        <a:pt x="316" y="183"/>
                        <a:pt x="316" y="192"/>
                      </a:cubicBezTo>
                      <a:cubicBezTo>
                        <a:pt x="316" y="202"/>
                        <a:pt x="308" y="210"/>
                        <a:pt x="298" y="210"/>
                      </a:cubicBezTo>
                      <a:cubicBezTo>
                        <a:pt x="289" y="210"/>
                        <a:pt x="281" y="202"/>
                        <a:pt x="281" y="192"/>
                      </a:cubicBezTo>
                      <a:cubicBezTo>
                        <a:pt x="281" y="183"/>
                        <a:pt x="289" y="175"/>
                        <a:pt x="298" y="175"/>
                      </a:cubicBezTo>
                      <a:close/>
                      <a:moveTo>
                        <a:pt x="310" y="320"/>
                      </a:moveTo>
                      <a:cubicBezTo>
                        <a:pt x="245" y="254"/>
                        <a:pt x="245" y="254"/>
                        <a:pt x="245" y="254"/>
                      </a:cubicBezTo>
                      <a:cubicBezTo>
                        <a:pt x="269" y="236"/>
                        <a:pt x="269" y="236"/>
                        <a:pt x="269" y="236"/>
                      </a:cubicBezTo>
                      <a:cubicBezTo>
                        <a:pt x="277" y="242"/>
                        <a:pt x="287" y="245"/>
                        <a:pt x="298" y="245"/>
                      </a:cubicBezTo>
                      <a:cubicBezTo>
                        <a:pt x="315" y="245"/>
                        <a:pt x="330" y="237"/>
                        <a:pt x="339" y="225"/>
                      </a:cubicBezTo>
                      <a:cubicBezTo>
                        <a:pt x="378" y="238"/>
                        <a:pt x="378" y="238"/>
                        <a:pt x="378" y="238"/>
                      </a:cubicBezTo>
                      <a:cubicBezTo>
                        <a:pt x="340" y="315"/>
                        <a:pt x="340" y="315"/>
                        <a:pt x="340" y="315"/>
                      </a:cubicBezTo>
                      <a:cubicBezTo>
                        <a:pt x="337" y="315"/>
                        <a:pt x="335" y="315"/>
                        <a:pt x="333" y="315"/>
                      </a:cubicBezTo>
                      <a:cubicBezTo>
                        <a:pt x="325" y="315"/>
                        <a:pt x="317" y="317"/>
                        <a:pt x="310" y="320"/>
                      </a:cubicBezTo>
                      <a:close/>
                      <a:moveTo>
                        <a:pt x="330" y="89"/>
                      </a:moveTo>
                      <a:cubicBezTo>
                        <a:pt x="305" y="140"/>
                        <a:pt x="305" y="140"/>
                        <a:pt x="305" y="140"/>
                      </a:cubicBezTo>
                      <a:cubicBezTo>
                        <a:pt x="302" y="140"/>
                        <a:pt x="300" y="140"/>
                        <a:pt x="298" y="140"/>
                      </a:cubicBezTo>
                      <a:cubicBezTo>
                        <a:pt x="293" y="140"/>
                        <a:pt x="287" y="141"/>
                        <a:pt x="282" y="142"/>
                      </a:cubicBezTo>
                      <a:cubicBezTo>
                        <a:pt x="237" y="82"/>
                        <a:pt x="237" y="82"/>
                        <a:pt x="237" y="82"/>
                      </a:cubicBezTo>
                      <a:cubicBezTo>
                        <a:pt x="239" y="78"/>
                        <a:pt x="241" y="74"/>
                        <a:pt x="243" y="70"/>
                      </a:cubicBezTo>
                      <a:cubicBezTo>
                        <a:pt x="319" y="70"/>
                        <a:pt x="319" y="70"/>
                        <a:pt x="319" y="70"/>
                      </a:cubicBezTo>
                      <a:cubicBezTo>
                        <a:pt x="321" y="77"/>
                        <a:pt x="325" y="84"/>
                        <a:pt x="330" y="89"/>
                      </a:cubicBezTo>
                      <a:close/>
                      <a:moveTo>
                        <a:pt x="145" y="175"/>
                      </a:moveTo>
                      <a:cubicBezTo>
                        <a:pt x="102" y="175"/>
                        <a:pt x="102" y="175"/>
                        <a:pt x="102" y="175"/>
                      </a:cubicBezTo>
                      <a:cubicBezTo>
                        <a:pt x="101" y="173"/>
                        <a:pt x="101" y="172"/>
                        <a:pt x="100" y="170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lnTo>
                        <a:pt x="145" y="175"/>
                      </a:lnTo>
                      <a:close/>
                      <a:moveTo>
                        <a:pt x="75" y="240"/>
                      </a:moveTo>
                      <a:cubicBezTo>
                        <a:pt x="131" y="294"/>
                        <a:pt x="131" y="294"/>
                        <a:pt x="131" y="294"/>
                      </a:cubicBezTo>
                      <a:cubicBezTo>
                        <a:pt x="84" y="325"/>
                        <a:pt x="84" y="325"/>
                        <a:pt x="84" y="325"/>
                      </a:cubicBezTo>
                      <a:cubicBezTo>
                        <a:pt x="80" y="322"/>
                        <a:pt x="75" y="319"/>
                        <a:pt x="70" y="318"/>
                      </a:cubicBezTo>
                      <a:cubicBezTo>
                        <a:pt x="70" y="242"/>
                        <a:pt x="70" y="242"/>
                        <a:pt x="70" y="242"/>
                      </a:cubicBezTo>
                      <a:cubicBezTo>
                        <a:pt x="72" y="241"/>
                        <a:pt x="74" y="240"/>
                        <a:pt x="75" y="240"/>
                      </a:cubicBezTo>
                      <a:close/>
                      <a:moveTo>
                        <a:pt x="316" y="367"/>
                      </a:moveTo>
                      <a:cubicBezTo>
                        <a:pt x="316" y="357"/>
                        <a:pt x="323" y="350"/>
                        <a:pt x="333" y="350"/>
                      </a:cubicBezTo>
                      <a:cubicBezTo>
                        <a:pt x="343" y="350"/>
                        <a:pt x="351" y="357"/>
                        <a:pt x="351" y="367"/>
                      </a:cubicBezTo>
                      <a:cubicBezTo>
                        <a:pt x="351" y="377"/>
                        <a:pt x="343" y="385"/>
                        <a:pt x="333" y="385"/>
                      </a:cubicBezTo>
                      <a:cubicBezTo>
                        <a:pt x="323" y="385"/>
                        <a:pt x="316" y="377"/>
                        <a:pt x="316" y="367"/>
                      </a:cubicBezTo>
                      <a:close/>
                      <a:moveTo>
                        <a:pt x="382" y="460"/>
                      </a:moveTo>
                      <a:cubicBezTo>
                        <a:pt x="363" y="410"/>
                        <a:pt x="363" y="410"/>
                        <a:pt x="363" y="410"/>
                      </a:cubicBezTo>
                      <a:cubicBezTo>
                        <a:pt x="364" y="409"/>
                        <a:pt x="364" y="409"/>
                        <a:pt x="365" y="409"/>
                      </a:cubicBezTo>
                      <a:cubicBezTo>
                        <a:pt x="456" y="448"/>
                        <a:pt x="456" y="448"/>
                        <a:pt x="456" y="448"/>
                      </a:cubicBezTo>
                      <a:cubicBezTo>
                        <a:pt x="456" y="509"/>
                        <a:pt x="456" y="509"/>
                        <a:pt x="456" y="509"/>
                      </a:cubicBezTo>
                      <a:lnTo>
                        <a:pt x="382" y="460"/>
                      </a:lnTo>
                      <a:close/>
                      <a:moveTo>
                        <a:pt x="473" y="418"/>
                      </a:moveTo>
                      <a:cubicBezTo>
                        <a:pt x="384" y="379"/>
                        <a:pt x="384" y="379"/>
                        <a:pt x="384" y="379"/>
                      </a:cubicBezTo>
                      <a:cubicBezTo>
                        <a:pt x="385" y="377"/>
                        <a:pt x="385" y="374"/>
                        <a:pt x="385" y="372"/>
                      </a:cubicBezTo>
                      <a:cubicBezTo>
                        <a:pt x="478" y="349"/>
                        <a:pt x="478" y="349"/>
                        <a:pt x="478" y="349"/>
                      </a:cubicBezTo>
                      <a:cubicBezTo>
                        <a:pt x="481" y="348"/>
                        <a:pt x="484" y="346"/>
                        <a:pt x="486" y="344"/>
                      </a:cubicBezTo>
                      <a:cubicBezTo>
                        <a:pt x="521" y="310"/>
                        <a:pt x="521" y="310"/>
                        <a:pt x="521" y="310"/>
                      </a:cubicBezTo>
                      <a:cubicBezTo>
                        <a:pt x="523" y="310"/>
                        <a:pt x="525" y="311"/>
                        <a:pt x="526" y="312"/>
                      </a:cubicBezTo>
                      <a:cubicBezTo>
                        <a:pt x="526" y="391"/>
                        <a:pt x="526" y="391"/>
                        <a:pt x="526" y="391"/>
                      </a:cubicBezTo>
                      <a:lnTo>
                        <a:pt x="473" y="418"/>
                      </a:lnTo>
                      <a:close/>
                      <a:moveTo>
                        <a:pt x="561" y="262"/>
                      </a:moveTo>
                      <a:cubicBezTo>
                        <a:pt x="561" y="272"/>
                        <a:pt x="553" y="280"/>
                        <a:pt x="544" y="280"/>
                      </a:cubicBezTo>
                      <a:cubicBezTo>
                        <a:pt x="534" y="280"/>
                        <a:pt x="526" y="272"/>
                        <a:pt x="526" y="262"/>
                      </a:cubicBezTo>
                      <a:cubicBezTo>
                        <a:pt x="526" y="253"/>
                        <a:pt x="534" y="245"/>
                        <a:pt x="544" y="245"/>
                      </a:cubicBezTo>
                      <a:cubicBezTo>
                        <a:pt x="553" y="245"/>
                        <a:pt x="561" y="253"/>
                        <a:pt x="561" y="262"/>
                      </a:cubicBezTo>
                      <a:close/>
                      <a:moveTo>
                        <a:pt x="368" y="35"/>
                      </a:moveTo>
                      <a:cubicBezTo>
                        <a:pt x="378" y="35"/>
                        <a:pt x="385" y="43"/>
                        <a:pt x="385" y="53"/>
                      </a:cubicBezTo>
                      <a:cubicBezTo>
                        <a:pt x="385" y="62"/>
                        <a:pt x="378" y="70"/>
                        <a:pt x="368" y="70"/>
                      </a:cubicBezTo>
                      <a:cubicBezTo>
                        <a:pt x="358" y="70"/>
                        <a:pt x="351" y="62"/>
                        <a:pt x="351" y="53"/>
                      </a:cubicBezTo>
                      <a:cubicBezTo>
                        <a:pt x="351" y="43"/>
                        <a:pt x="358" y="35"/>
                        <a:pt x="368" y="35"/>
                      </a:cubicBezTo>
                      <a:close/>
                      <a:moveTo>
                        <a:pt x="193" y="35"/>
                      </a:moveTo>
                      <a:cubicBezTo>
                        <a:pt x="203" y="35"/>
                        <a:pt x="211" y="43"/>
                        <a:pt x="211" y="53"/>
                      </a:cubicBezTo>
                      <a:cubicBezTo>
                        <a:pt x="211" y="62"/>
                        <a:pt x="203" y="70"/>
                        <a:pt x="193" y="70"/>
                      </a:cubicBezTo>
                      <a:cubicBezTo>
                        <a:pt x="184" y="70"/>
                        <a:pt x="176" y="62"/>
                        <a:pt x="176" y="53"/>
                      </a:cubicBezTo>
                      <a:cubicBezTo>
                        <a:pt x="176" y="43"/>
                        <a:pt x="184" y="35"/>
                        <a:pt x="193" y="35"/>
                      </a:cubicBezTo>
                      <a:close/>
                      <a:moveTo>
                        <a:pt x="53" y="175"/>
                      </a:moveTo>
                      <a:cubicBezTo>
                        <a:pt x="62" y="175"/>
                        <a:pt x="70" y="183"/>
                        <a:pt x="70" y="192"/>
                      </a:cubicBezTo>
                      <a:cubicBezTo>
                        <a:pt x="70" y="202"/>
                        <a:pt x="62" y="210"/>
                        <a:pt x="53" y="210"/>
                      </a:cubicBezTo>
                      <a:cubicBezTo>
                        <a:pt x="43" y="210"/>
                        <a:pt x="35" y="202"/>
                        <a:pt x="35" y="192"/>
                      </a:cubicBezTo>
                      <a:cubicBezTo>
                        <a:pt x="35" y="183"/>
                        <a:pt x="43" y="175"/>
                        <a:pt x="53" y="1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62" name="Rectangle 10">
                  <a:extLst>
                    <a:ext uri="{FF2B5EF4-FFF2-40B4-BE49-F238E27FC236}">
                      <a16:creationId xmlns:a16="http://schemas.microsoft.com/office/drawing/2014/main" id="{FBCC0F5C-1235-F2D9-F9CE-A9D1AC22A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0568" y="3248025"/>
                  <a:ext cx="109757" cy="703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63" name="Freeform 11">
                  <a:extLst>
                    <a:ext uri="{FF2B5EF4-FFF2-40B4-BE49-F238E27FC236}">
                      <a16:creationId xmlns:a16="http://schemas.microsoft.com/office/drawing/2014/main" id="{05307CCB-449F-A068-CB6E-B2F07A83F4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63150" y="3871913"/>
                  <a:ext cx="396875" cy="400050"/>
                </a:xfrm>
                <a:custGeom>
                  <a:avLst/>
                  <a:gdLst>
                    <a:gd name="T0" fmla="*/ 53 w 105"/>
                    <a:gd name="T1" fmla="*/ 106 h 106"/>
                    <a:gd name="T2" fmla="*/ 0 w 105"/>
                    <a:gd name="T3" fmla="*/ 53 h 106"/>
                    <a:gd name="T4" fmla="*/ 53 w 105"/>
                    <a:gd name="T5" fmla="*/ 0 h 106"/>
                    <a:gd name="T6" fmla="*/ 105 w 105"/>
                    <a:gd name="T7" fmla="*/ 53 h 106"/>
                    <a:gd name="T8" fmla="*/ 53 w 105"/>
                    <a:gd name="T9" fmla="*/ 106 h 106"/>
                    <a:gd name="T10" fmla="*/ 53 w 105"/>
                    <a:gd name="T11" fmla="*/ 29 h 106"/>
                    <a:gd name="T12" fmla="*/ 28 w 105"/>
                    <a:gd name="T13" fmla="*/ 53 h 106"/>
                    <a:gd name="T14" fmla="*/ 53 w 105"/>
                    <a:gd name="T15" fmla="*/ 77 h 106"/>
                    <a:gd name="T16" fmla="*/ 77 w 105"/>
                    <a:gd name="T17" fmla="*/ 53 h 106"/>
                    <a:gd name="T18" fmla="*/ 53 w 105"/>
                    <a:gd name="T19" fmla="*/ 2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06">
                      <a:moveTo>
                        <a:pt x="53" y="106"/>
                      </a:moveTo>
                      <a:cubicBezTo>
                        <a:pt x="24" y="106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  <a:cubicBezTo>
                        <a:pt x="105" y="82"/>
                        <a:pt x="82" y="106"/>
                        <a:pt x="53" y="106"/>
                      </a:cubicBezTo>
                      <a:close/>
                      <a:moveTo>
                        <a:pt x="53" y="29"/>
                      </a:moveTo>
                      <a:cubicBezTo>
                        <a:pt x="39" y="29"/>
                        <a:pt x="28" y="40"/>
                        <a:pt x="28" y="53"/>
                      </a:cubicBezTo>
                      <a:cubicBezTo>
                        <a:pt x="28" y="66"/>
                        <a:pt x="39" y="77"/>
                        <a:pt x="53" y="77"/>
                      </a:cubicBezTo>
                      <a:cubicBezTo>
                        <a:pt x="66" y="77"/>
                        <a:pt x="77" y="66"/>
                        <a:pt x="77" y="53"/>
                      </a:cubicBezTo>
                      <a:cubicBezTo>
                        <a:pt x="77" y="40"/>
                        <a:pt x="66" y="29"/>
                        <a:pt x="53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35625848-E198-E936-D59E-7E8F634639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96730" y="1957717"/>
                  <a:ext cx="2120468" cy="1563357"/>
                </a:xfrm>
                <a:custGeom>
                  <a:avLst/>
                  <a:gdLst>
                    <a:gd name="T0" fmla="*/ 96 w 596"/>
                    <a:gd name="T1" fmla="*/ 396 h 560"/>
                    <a:gd name="T2" fmla="*/ 198 w 596"/>
                    <a:gd name="T3" fmla="*/ 419 h 560"/>
                    <a:gd name="T4" fmla="*/ 352 w 596"/>
                    <a:gd name="T5" fmla="*/ 478 h 560"/>
                    <a:gd name="T6" fmla="*/ 482 w 596"/>
                    <a:gd name="T7" fmla="*/ 557 h 560"/>
                    <a:gd name="T8" fmla="*/ 552 w 596"/>
                    <a:gd name="T9" fmla="*/ 418 h 560"/>
                    <a:gd name="T10" fmla="*/ 596 w 596"/>
                    <a:gd name="T11" fmla="*/ 262 h 560"/>
                    <a:gd name="T12" fmla="*/ 517 w 596"/>
                    <a:gd name="T13" fmla="*/ 107 h 560"/>
                    <a:gd name="T14" fmla="*/ 368 w 596"/>
                    <a:gd name="T15" fmla="*/ 0 h 560"/>
                    <a:gd name="T16" fmla="*/ 193 w 596"/>
                    <a:gd name="T17" fmla="*/ 0 h 560"/>
                    <a:gd name="T18" fmla="*/ 75 w 596"/>
                    <a:gd name="T19" fmla="*/ 145 h 560"/>
                    <a:gd name="T20" fmla="*/ 35 w 596"/>
                    <a:gd name="T21" fmla="*/ 242 h 560"/>
                    <a:gd name="T22" fmla="*/ 53 w 596"/>
                    <a:gd name="T23" fmla="*/ 385 h 560"/>
                    <a:gd name="T24" fmla="*/ 70 w 596"/>
                    <a:gd name="T25" fmla="*/ 367 h 560"/>
                    <a:gd name="T26" fmla="*/ 479 w 596"/>
                    <a:gd name="T27" fmla="*/ 127 h 560"/>
                    <a:gd name="T28" fmla="*/ 336 w 596"/>
                    <a:gd name="T29" fmla="*/ 156 h 560"/>
                    <a:gd name="T30" fmla="*/ 404 w 596"/>
                    <a:gd name="T31" fmla="*/ 90 h 560"/>
                    <a:gd name="T32" fmla="*/ 496 w 596"/>
                    <a:gd name="T33" fmla="*/ 285 h 560"/>
                    <a:gd name="T34" fmla="*/ 499 w 596"/>
                    <a:gd name="T35" fmla="*/ 157 h 560"/>
                    <a:gd name="T36" fmla="*/ 371 w 596"/>
                    <a:gd name="T37" fmla="*/ 331 h 560"/>
                    <a:gd name="T38" fmla="*/ 377 w 596"/>
                    <a:gd name="T39" fmla="*/ 338 h 560"/>
                    <a:gd name="T40" fmla="*/ 217 w 596"/>
                    <a:gd name="T41" fmla="*/ 275 h 560"/>
                    <a:gd name="T42" fmla="*/ 205 w 596"/>
                    <a:gd name="T43" fmla="*/ 381 h 560"/>
                    <a:gd name="T44" fmla="*/ 167 w 596"/>
                    <a:gd name="T45" fmla="*/ 377 h 560"/>
                    <a:gd name="T46" fmla="*/ 102 w 596"/>
                    <a:gd name="T47" fmla="*/ 210 h 560"/>
                    <a:gd name="T48" fmla="*/ 160 w 596"/>
                    <a:gd name="T49" fmla="*/ 274 h 560"/>
                    <a:gd name="T50" fmla="*/ 209 w 596"/>
                    <a:gd name="T51" fmla="*/ 103 h 560"/>
                    <a:gd name="T52" fmla="*/ 248 w 596"/>
                    <a:gd name="T53" fmla="*/ 208 h 560"/>
                    <a:gd name="T54" fmla="*/ 198 w 596"/>
                    <a:gd name="T55" fmla="*/ 105 h 560"/>
                    <a:gd name="T56" fmla="*/ 316 w 596"/>
                    <a:gd name="T57" fmla="*/ 192 h 560"/>
                    <a:gd name="T58" fmla="*/ 298 w 596"/>
                    <a:gd name="T59" fmla="*/ 175 h 560"/>
                    <a:gd name="T60" fmla="*/ 269 w 596"/>
                    <a:gd name="T61" fmla="*/ 236 h 560"/>
                    <a:gd name="T62" fmla="*/ 378 w 596"/>
                    <a:gd name="T63" fmla="*/ 238 h 560"/>
                    <a:gd name="T64" fmla="*/ 310 w 596"/>
                    <a:gd name="T65" fmla="*/ 320 h 560"/>
                    <a:gd name="T66" fmla="*/ 298 w 596"/>
                    <a:gd name="T67" fmla="*/ 140 h 560"/>
                    <a:gd name="T68" fmla="*/ 243 w 596"/>
                    <a:gd name="T69" fmla="*/ 70 h 560"/>
                    <a:gd name="T70" fmla="*/ 145 w 596"/>
                    <a:gd name="T71" fmla="*/ 175 h 560"/>
                    <a:gd name="T72" fmla="*/ 161 w 596"/>
                    <a:gd name="T73" fmla="*/ 109 h 560"/>
                    <a:gd name="T74" fmla="*/ 131 w 596"/>
                    <a:gd name="T75" fmla="*/ 294 h 560"/>
                    <a:gd name="T76" fmla="*/ 70 w 596"/>
                    <a:gd name="T77" fmla="*/ 242 h 560"/>
                    <a:gd name="T78" fmla="*/ 333 w 596"/>
                    <a:gd name="T79" fmla="*/ 350 h 560"/>
                    <a:gd name="T80" fmla="*/ 316 w 596"/>
                    <a:gd name="T81" fmla="*/ 367 h 560"/>
                    <a:gd name="T82" fmla="*/ 365 w 596"/>
                    <a:gd name="T83" fmla="*/ 409 h 560"/>
                    <a:gd name="T84" fmla="*/ 382 w 596"/>
                    <a:gd name="T85" fmla="*/ 460 h 560"/>
                    <a:gd name="T86" fmla="*/ 385 w 596"/>
                    <a:gd name="T87" fmla="*/ 372 h 560"/>
                    <a:gd name="T88" fmla="*/ 521 w 596"/>
                    <a:gd name="T89" fmla="*/ 310 h 560"/>
                    <a:gd name="T90" fmla="*/ 473 w 596"/>
                    <a:gd name="T91" fmla="*/ 418 h 560"/>
                    <a:gd name="T92" fmla="*/ 526 w 596"/>
                    <a:gd name="T93" fmla="*/ 262 h 560"/>
                    <a:gd name="T94" fmla="*/ 368 w 596"/>
                    <a:gd name="T95" fmla="*/ 35 h 560"/>
                    <a:gd name="T96" fmla="*/ 351 w 596"/>
                    <a:gd name="T97" fmla="*/ 53 h 560"/>
                    <a:gd name="T98" fmla="*/ 211 w 596"/>
                    <a:gd name="T99" fmla="*/ 53 h 560"/>
                    <a:gd name="T100" fmla="*/ 193 w 596"/>
                    <a:gd name="T101" fmla="*/ 35 h 560"/>
                    <a:gd name="T102" fmla="*/ 53 w 596"/>
                    <a:gd name="T103" fmla="*/ 210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596" h="560">
                      <a:moveTo>
                        <a:pt x="0" y="367"/>
                      </a:moveTo>
                      <a:cubicBezTo>
                        <a:pt x="0" y="396"/>
                        <a:pt x="24" y="419"/>
                        <a:pt x="53" y="419"/>
                      </a:cubicBezTo>
                      <a:cubicBezTo>
                        <a:pt x="71" y="419"/>
                        <a:pt x="87" y="410"/>
                        <a:pt x="96" y="396"/>
                      </a:cubicBezTo>
                      <a:cubicBezTo>
                        <a:pt x="189" y="419"/>
                        <a:pt x="189" y="419"/>
                        <a:pt x="189" y="419"/>
                      </a:cubicBezTo>
                      <a:cubicBezTo>
                        <a:pt x="192" y="420"/>
                        <a:pt x="195" y="420"/>
                        <a:pt x="198" y="419"/>
                      </a:cubicBezTo>
                      <a:cubicBezTo>
                        <a:pt x="198" y="419"/>
                        <a:pt x="198" y="419"/>
                        <a:pt x="198" y="419"/>
                      </a:cubicBezTo>
                      <a:cubicBezTo>
                        <a:pt x="289" y="396"/>
                        <a:pt x="289" y="396"/>
                        <a:pt x="289" y="396"/>
                      </a:cubicBezTo>
                      <a:cubicBezTo>
                        <a:pt x="298" y="409"/>
                        <a:pt x="313" y="418"/>
                        <a:pt x="330" y="419"/>
                      </a:cubicBezTo>
                      <a:cubicBezTo>
                        <a:pt x="352" y="478"/>
                        <a:pt x="352" y="478"/>
                        <a:pt x="352" y="478"/>
                      </a:cubicBezTo>
                      <a:cubicBezTo>
                        <a:pt x="353" y="481"/>
                        <a:pt x="355" y="484"/>
                        <a:pt x="358" y="486"/>
                      </a:cubicBezTo>
                      <a:cubicBezTo>
                        <a:pt x="464" y="556"/>
                        <a:pt x="464" y="556"/>
                        <a:pt x="464" y="556"/>
                      </a:cubicBezTo>
                      <a:cubicBezTo>
                        <a:pt x="470" y="560"/>
                        <a:pt x="477" y="560"/>
                        <a:pt x="482" y="557"/>
                      </a:cubicBezTo>
                      <a:cubicBezTo>
                        <a:pt x="488" y="554"/>
                        <a:pt x="491" y="548"/>
                        <a:pt x="491" y="542"/>
                      </a:cubicBezTo>
                      <a:cubicBezTo>
                        <a:pt x="491" y="448"/>
                        <a:pt x="491" y="448"/>
                        <a:pt x="491" y="448"/>
                      </a:cubicBezTo>
                      <a:cubicBezTo>
                        <a:pt x="552" y="418"/>
                        <a:pt x="552" y="418"/>
                        <a:pt x="552" y="418"/>
                      </a:cubicBezTo>
                      <a:cubicBezTo>
                        <a:pt x="557" y="415"/>
                        <a:pt x="561" y="409"/>
                        <a:pt x="561" y="402"/>
                      </a:cubicBezTo>
                      <a:cubicBezTo>
                        <a:pt x="561" y="312"/>
                        <a:pt x="561" y="312"/>
                        <a:pt x="561" y="312"/>
                      </a:cubicBezTo>
                      <a:cubicBezTo>
                        <a:pt x="582" y="304"/>
                        <a:pt x="596" y="285"/>
                        <a:pt x="596" y="262"/>
                      </a:cubicBezTo>
                      <a:cubicBezTo>
                        <a:pt x="596" y="235"/>
                        <a:pt x="575" y="213"/>
                        <a:pt x="549" y="210"/>
                      </a:cubicBezTo>
                      <a:cubicBezTo>
                        <a:pt x="526" y="118"/>
                        <a:pt x="526" y="118"/>
                        <a:pt x="526" y="118"/>
                      </a:cubicBezTo>
                      <a:cubicBezTo>
                        <a:pt x="525" y="113"/>
                        <a:pt x="521" y="109"/>
                        <a:pt x="517" y="107"/>
                      </a:cubicBezTo>
                      <a:cubicBezTo>
                        <a:pt x="420" y="59"/>
                        <a:pt x="420" y="59"/>
                        <a:pt x="420" y="59"/>
                      </a:cubicBezTo>
                      <a:cubicBezTo>
                        <a:pt x="420" y="57"/>
                        <a:pt x="420" y="55"/>
                        <a:pt x="420" y="53"/>
                      </a:cubicBezTo>
                      <a:cubicBezTo>
                        <a:pt x="420" y="24"/>
                        <a:pt x="397" y="0"/>
                        <a:pt x="368" y="0"/>
                      </a:cubicBezTo>
                      <a:cubicBezTo>
                        <a:pt x="345" y="0"/>
                        <a:pt x="326" y="15"/>
                        <a:pt x="319" y="35"/>
                      </a:cubicBezTo>
                      <a:cubicBezTo>
                        <a:pt x="243" y="35"/>
                        <a:pt x="243" y="35"/>
                        <a:pt x="243" y="35"/>
                      </a:cubicBezTo>
                      <a:cubicBezTo>
                        <a:pt x="236" y="15"/>
                        <a:pt x="216" y="0"/>
                        <a:pt x="193" y="0"/>
                      </a:cubicBezTo>
                      <a:cubicBezTo>
                        <a:pt x="164" y="0"/>
                        <a:pt x="141" y="24"/>
                        <a:pt x="141" y="53"/>
                      </a:cubicBezTo>
                      <a:cubicBezTo>
                        <a:pt x="141" y="61"/>
                        <a:pt x="143" y="68"/>
                        <a:pt x="146" y="75"/>
                      </a:cubicBezTo>
                      <a:cubicBezTo>
                        <a:pt x="75" y="145"/>
                        <a:pt x="75" y="145"/>
                        <a:pt x="75" y="145"/>
                      </a:cubicBezTo>
                      <a:cubicBezTo>
                        <a:pt x="68" y="142"/>
                        <a:pt x="61" y="140"/>
                        <a:pt x="53" y="140"/>
                      </a:cubicBezTo>
                      <a:cubicBezTo>
                        <a:pt x="24" y="140"/>
                        <a:pt x="0" y="164"/>
                        <a:pt x="0" y="192"/>
                      </a:cubicBezTo>
                      <a:cubicBezTo>
                        <a:pt x="0" y="215"/>
                        <a:pt x="15" y="235"/>
                        <a:pt x="35" y="242"/>
                      </a:cubicBezTo>
                      <a:cubicBezTo>
                        <a:pt x="35" y="318"/>
                        <a:pt x="35" y="318"/>
                        <a:pt x="35" y="318"/>
                      </a:cubicBezTo>
                      <a:cubicBezTo>
                        <a:pt x="15" y="325"/>
                        <a:pt x="0" y="344"/>
                        <a:pt x="0" y="367"/>
                      </a:cubicBezTo>
                      <a:close/>
                      <a:moveTo>
                        <a:pt x="53" y="385"/>
                      </a:moveTo>
                      <a:cubicBezTo>
                        <a:pt x="43" y="385"/>
                        <a:pt x="35" y="377"/>
                        <a:pt x="35" y="367"/>
                      </a:cubicBezTo>
                      <a:cubicBezTo>
                        <a:pt x="35" y="357"/>
                        <a:pt x="43" y="350"/>
                        <a:pt x="53" y="350"/>
                      </a:cubicBezTo>
                      <a:cubicBezTo>
                        <a:pt x="62" y="350"/>
                        <a:pt x="70" y="357"/>
                        <a:pt x="70" y="367"/>
                      </a:cubicBezTo>
                      <a:cubicBezTo>
                        <a:pt x="70" y="377"/>
                        <a:pt x="62" y="385"/>
                        <a:pt x="53" y="385"/>
                      </a:cubicBezTo>
                      <a:close/>
                      <a:moveTo>
                        <a:pt x="404" y="90"/>
                      </a:moveTo>
                      <a:cubicBezTo>
                        <a:pt x="479" y="127"/>
                        <a:pt x="479" y="127"/>
                        <a:pt x="479" y="127"/>
                      </a:cubicBezTo>
                      <a:cubicBezTo>
                        <a:pt x="398" y="207"/>
                        <a:pt x="398" y="207"/>
                        <a:pt x="398" y="207"/>
                      </a:cubicBezTo>
                      <a:cubicBezTo>
                        <a:pt x="351" y="192"/>
                        <a:pt x="351" y="192"/>
                        <a:pt x="351" y="192"/>
                      </a:cubicBezTo>
                      <a:cubicBezTo>
                        <a:pt x="350" y="178"/>
                        <a:pt x="345" y="165"/>
                        <a:pt x="336" y="156"/>
                      </a:cubicBezTo>
                      <a:cubicBezTo>
                        <a:pt x="362" y="105"/>
                        <a:pt x="362" y="105"/>
                        <a:pt x="362" y="105"/>
                      </a:cubicBezTo>
                      <a:cubicBezTo>
                        <a:pt x="364" y="105"/>
                        <a:pt x="366" y="105"/>
                        <a:pt x="368" y="105"/>
                      </a:cubicBezTo>
                      <a:cubicBezTo>
                        <a:pt x="382" y="105"/>
                        <a:pt x="395" y="100"/>
                        <a:pt x="404" y="90"/>
                      </a:cubicBezTo>
                      <a:close/>
                      <a:moveTo>
                        <a:pt x="515" y="219"/>
                      </a:moveTo>
                      <a:cubicBezTo>
                        <a:pt x="501" y="228"/>
                        <a:pt x="491" y="244"/>
                        <a:pt x="491" y="262"/>
                      </a:cubicBezTo>
                      <a:cubicBezTo>
                        <a:pt x="491" y="270"/>
                        <a:pt x="493" y="278"/>
                        <a:pt x="496" y="285"/>
                      </a:cubicBezTo>
                      <a:cubicBezTo>
                        <a:pt x="477" y="305"/>
                        <a:pt x="477" y="305"/>
                        <a:pt x="477" y="305"/>
                      </a:cubicBezTo>
                      <a:cubicBezTo>
                        <a:pt x="426" y="230"/>
                        <a:pt x="426" y="230"/>
                        <a:pt x="426" y="230"/>
                      </a:cubicBezTo>
                      <a:cubicBezTo>
                        <a:pt x="499" y="157"/>
                        <a:pt x="499" y="157"/>
                        <a:pt x="499" y="157"/>
                      </a:cubicBezTo>
                      <a:lnTo>
                        <a:pt x="515" y="219"/>
                      </a:lnTo>
                      <a:close/>
                      <a:moveTo>
                        <a:pt x="377" y="338"/>
                      </a:moveTo>
                      <a:cubicBezTo>
                        <a:pt x="375" y="336"/>
                        <a:pt x="373" y="333"/>
                        <a:pt x="371" y="331"/>
                      </a:cubicBezTo>
                      <a:cubicBezTo>
                        <a:pt x="405" y="262"/>
                        <a:pt x="405" y="262"/>
                        <a:pt x="405" y="262"/>
                      </a:cubicBezTo>
                      <a:cubicBezTo>
                        <a:pt x="445" y="321"/>
                        <a:pt x="445" y="321"/>
                        <a:pt x="445" y="321"/>
                      </a:cubicBezTo>
                      <a:lnTo>
                        <a:pt x="377" y="338"/>
                      </a:lnTo>
                      <a:close/>
                      <a:moveTo>
                        <a:pt x="205" y="381"/>
                      </a:moveTo>
                      <a:cubicBezTo>
                        <a:pt x="179" y="304"/>
                        <a:pt x="179" y="304"/>
                        <a:pt x="179" y="304"/>
                      </a:cubicBezTo>
                      <a:cubicBezTo>
                        <a:pt x="217" y="275"/>
                        <a:pt x="217" y="275"/>
                        <a:pt x="217" y="275"/>
                      </a:cubicBezTo>
                      <a:cubicBezTo>
                        <a:pt x="286" y="344"/>
                        <a:pt x="286" y="344"/>
                        <a:pt x="286" y="344"/>
                      </a:cubicBezTo>
                      <a:cubicBezTo>
                        <a:pt x="283" y="350"/>
                        <a:pt x="282" y="356"/>
                        <a:pt x="281" y="362"/>
                      </a:cubicBezTo>
                      <a:lnTo>
                        <a:pt x="205" y="381"/>
                      </a:lnTo>
                      <a:close/>
                      <a:moveTo>
                        <a:pt x="103" y="354"/>
                      </a:moveTo>
                      <a:cubicBezTo>
                        <a:pt x="149" y="324"/>
                        <a:pt x="149" y="324"/>
                        <a:pt x="149" y="324"/>
                      </a:cubicBezTo>
                      <a:cubicBezTo>
                        <a:pt x="167" y="377"/>
                        <a:pt x="167" y="377"/>
                        <a:pt x="167" y="377"/>
                      </a:cubicBezTo>
                      <a:cubicBezTo>
                        <a:pt x="105" y="362"/>
                        <a:pt x="105" y="362"/>
                        <a:pt x="105" y="362"/>
                      </a:cubicBezTo>
                      <a:cubicBezTo>
                        <a:pt x="104" y="359"/>
                        <a:pt x="104" y="357"/>
                        <a:pt x="103" y="354"/>
                      </a:cubicBezTo>
                      <a:close/>
                      <a:moveTo>
                        <a:pt x="102" y="210"/>
                      </a:moveTo>
                      <a:cubicBezTo>
                        <a:pt x="151" y="210"/>
                        <a:pt x="151" y="210"/>
                        <a:pt x="151" y="210"/>
                      </a:cubicBezTo>
                      <a:cubicBezTo>
                        <a:pt x="192" y="250"/>
                        <a:pt x="192" y="250"/>
                        <a:pt x="192" y="250"/>
                      </a:cubicBezTo>
                      <a:cubicBezTo>
                        <a:pt x="160" y="274"/>
                        <a:pt x="160" y="274"/>
                        <a:pt x="160" y="274"/>
                      </a:cubicBezTo>
                      <a:cubicBezTo>
                        <a:pt x="100" y="215"/>
                        <a:pt x="100" y="215"/>
                        <a:pt x="100" y="215"/>
                      </a:cubicBezTo>
                      <a:cubicBezTo>
                        <a:pt x="101" y="213"/>
                        <a:pt x="101" y="212"/>
                        <a:pt x="102" y="210"/>
                      </a:cubicBezTo>
                      <a:close/>
                      <a:moveTo>
                        <a:pt x="209" y="103"/>
                      </a:moveTo>
                      <a:cubicBezTo>
                        <a:pt x="255" y="163"/>
                        <a:pt x="255" y="163"/>
                        <a:pt x="255" y="163"/>
                      </a:cubicBezTo>
                      <a:cubicBezTo>
                        <a:pt x="249" y="172"/>
                        <a:pt x="246" y="182"/>
                        <a:pt x="246" y="192"/>
                      </a:cubicBezTo>
                      <a:cubicBezTo>
                        <a:pt x="246" y="198"/>
                        <a:pt x="247" y="203"/>
                        <a:pt x="248" y="208"/>
                      </a:cubicBezTo>
                      <a:cubicBezTo>
                        <a:pt x="220" y="229"/>
                        <a:pt x="220" y="229"/>
                        <a:pt x="220" y="229"/>
                      </a:cubicBezTo>
                      <a:cubicBezTo>
                        <a:pt x="178" y="187"/>
                        <a:pt x="178" y="187"/>
                        <a:pt x="178" y="187"/>
                      </a:cubicBezTo>
                      <a:cubicBezTo>
                        <a:pt x="198" y="105"/>
                        <a:pt x="198" y="105"/>
                        <a:pt x="198" y="105"/>
                      </a:cubicBezTo>
                      <a:cubicBezTo>
                        <a:pt x="202" y="105"/>
                        <a:pt x="206" y="104"/>
                        <a:pt x="209" y="103"/>
                      </a:cubicBezTo>
                      <a:close/>
                      <a:moveTo>
                        <a:pt x="298" y="175"/>
                      </a:moveTo>
                      <a:cubicBezTo>
                        <a:pt x="308" y="175"/>
                        <a:pt x="316" y="183"/>
                        <a:pt x="316" y="192"/>
                      </a:cubicBezTo>
                      <a:cubicBezTo>
                        <a:pt x="316" y="202"/>
                        <a:pt x="308" y="210"/>
                        <a:pt x="298" y="210"/>
                      </a:cubicBezTo>
                      <a:cubicBezTo>
                        <a:pt x="289" y="210"/>
                        <a:pt x="281" y="202"/>
                        <a:pt x="281" y="192"/>
                      </a:cubicBezTo>
                      <a:cubicBezTo>
                        <a:pt x="281" y="183"/>
                        <a:pt x="289" y="175"/>
                        <a:pt x="298" y="175"/>
                      </a:cubicBezTo>
                      <a:close/>
                      <a:moveTo>
                        <a:pt x="310" y="320"/>
                      </a:moveTo>
                      <a:cubicBezTo>
                        <a:pt x="245" y="254"/>
                        <a:pt x="245" y="254"/>
                        <a:pt x="245" y="254"/>
                      </a:cubicBezTo>
                      <a:cubicBezTo>
                        <a:pt x="269" y="236"/>
                        <a:pt x="269" y="236"/>
                        <a:pt x="269" y="236"/>
                      </a:cubicBezTo>
                      <a:cubicBezTo>
                        <a:pt x="277" y="242"/>
                        <a:pt x="287" y="245"/>
                        <a:pt x="298" y="245"/>
                      </a:cubicBezTo>
                      <a:cubicBezTo>
                        <a:pt x="315" y="245"/>
                        <a:pt x="330" y="237"/>
                        <a:pt x="339" y="225"/>
                      </a:cubicBezTo>
                      <a:cubicBezTo>
                        <a:pt x="378" y="238"/>
                        <a:pt x="378" y="238"/>
                        <a:pt x="378" y="238"/>
                      </a:cubicBezTo>
                      <a:cubicBezTo>
                        <a:pt x="340" y="315"/>
                        <a:pt x="340" y="315"/>
                        <a:pt x="340" y="315"/>
                      </a:cubicBezTo>
                      <a:cubicBezTo>
                        <a:pt x="337" y="315"/>
                        <a:pt x="335" y="315"/>
                        <a:pt x="333" y="315"/>
                      </a:cubicBezTo>
                      <a:cubicBezTo>
                        <a:pt x="325" y="315"/>
                        <a:pt x="317" y="317"/>
                        <a:pt x="310" y="320"/>
                      </a:cubicBezTo>
                      <a:close/>
                      <a:moveTo>
                        <a:pt x="330" y="89"/>
                      </a:moveTo>
                      <a:cubicBezTo>
                        <a:pt x="305" y="140"/>
                        <a:pt x="305" y="140"/>
                        <a:pt x="305" y="140"/>
                      </a:cubicBezTo>
                      <a:cubicBezTo>
                        <a:pt x="302" y="140"/>
                        <a:pt x="300" y="140"/>
                        <a:pt x="298" y="140"/>
                      </a:cubicBezTo>
                      <a:cubicBezTo>
                        <a:pt x="293" y="140"/>
                        <a:pt x="287" y="141"/>
                        <a:pt x="282" y="142"/>
                      </a:cubicBezTo>
                      <a:cubicBezTo>
                        <a:pt x="237" y="82"/>
                        <a:pt x="237" y="82"/>
                        <a:pt x="237" y="82"/>
                      </a:cubicBezTo>
                      <a:cubicBezTo>
                        <a:pt x="239" y="78"/>
                        <a:pt x="241" y="74"/>
                        <a:pt x="243" y="70"/>
                      </a:cubicBezTo>
                      <a:cubicBezTo>
                        <a:pt x="319" y="70"/>
                        <a:pt x="319" y="70"/>
                        <a:pt x="319" y="70"/>
                      </a:cubicBezTo>
                      <a:cubicBezTo>
                        <a:pt x="321" y="77"/>
                        <a:pt x="325" y="84"/>
                        <a:pt x="330" y="89"/>
                      </a:cubicBezTo>
                      <a:close/>
                      <a:moveTo>
                        <a:pt x="145" y="175"/>
                      </a:moveTo>
                      <a:cubicBezTo>
                        <a:pt x="102" y="175"/>
                        <a:pt x="102" y="175"/>
                        <a:pt x="102" y="175"/>
                      </a:cubicBezTo>
                      <a:cubicBezTo>
                        <a:pt x="101" y="173"/>
                        <a:pt x="101" y="172"/>
                        <a:pt x="100" y="170"/>
                      </a:cubicBezTo>
                      <a:cubicBezTo>
                        <a:pt x="161" y="109"/>
                        <a:pt x="161" y="109"/>
                        <a:pt x="161" y="109"/>
                      </a:cubicBezTo>
                      <a:lnTo>
                        <a:pt x="145" y="175"/>
                      </a:lnTo>
                      <a:close/>
                      <a:moveTo>
                        <a:pt x="75" y="240"/>
                      </a:moveTo>
                      <a:cubicBezTo>
                        <a:pt x="131" y="294"/>
                        <a:pt x="131" y="294"/>
                        <a:pt x="131" y="294"/>
                      </a:cubicBezTo>
                      <a:cubicBezTo>
                        <a:pt x="84" y="325"/>
                        <a:pt x="84" y="325"/>
                        <a:pt x="84" y="325"/>
                      </a:cubicBezTo>
                      <a:cubicBezTo>
                        <a:pt x="80" y="322"/>
                        <a:pt x="75" y="319"/>
                        <a:pt x="70" y="318"/>
                      </a:cubicBezTo>
                      <a:cubicBezTo>
                        <a:pt x="70" y="242"/>
                        <a:pt x="70" y="242"/>
                        <a:pt x="70" y="242"/>
                      </a:cubicBezTo>
                      <a:cubicBezTo>
                        <a:pt x="72" y="241"/>
                        <a:pt x="74" y="240"/>
                        <a:pt x="75" y="240"/>
                      </a:cubicBezTo>
                      <a:close/>
                      <a:moveTo>
                        <a:pt x="316" y="367"/>
                      </a:moveTo>
                      <a:cubicBezTo>
                        <a:pt x="316" y="357"/>
                        <a:pt x="323" y="350"/>
                        <a:pt x="333" y="350"/>
                      </a:cubicBezTo>
                      <a:cubicBezTo>
                        <a:pt x="343" y="350"/>
                        <a:pt x="351" y="357"/>
                        <a:pt x="351" y="367"/>
                      </a:cubicBezTo>
                      <a:cubicBezTo>
                        <a:pt x="351" y="377"/>
                        <a:pt x="343" y="385"/>
                        <a:pt x="333" y="385"/>
                      </a:cubicBezTo>
                      <a:cubicBezTo>
                        <a:pt x="323" y="385"/>
                        <a:pt x="316" y="377"/>
                        <a:pt x="316" y="367"/>
                      </a:cubicBezTo>
                      <a:close/>
                      <a:moveTo>
                        <a:pt x="382" y="460"/>
                      </a:moveTo>
                      <a:cubicBezTo>
                        <a:pt x="363" y="410"/>
                        <a:pt x="363" y="410"/>
                        <a:pt x="363" y="410"/>
                      </a:cubicBezTo>
                      <a:cubicBezTo>
                        <a:pt x="364" y="409"/>
                        <a:pt x="364" y="409"/>
                        <a:pt x="365" y="409"/>
                      </a:cubicBezTo>
                      <a:cubicBezTo>
                        <a:pt x="456" y="448"/>
                        <a:pt x="456" y="448"/>
                        <a:pt x="456" y="448"/>
                      </a:cubicBezTo>
                      <a:cubicBezTo>
                        <a:pt x="456" y="509"/>
                        <a:pt x="456" y="509"/>
                        <a:pt x="456" y="509"/>
                      </a:cubicBezTo>
                      <a:lnTo>
                        <a:pt x="382" y="460"/>
                      </a:lnTo>
                      <a:close/>
                      <a:moveTo>
                        <a:pt x="473" y="418"/>
                      </a:moveTo>
                      <a:cubicBezTo>
                        <a:pt x="384" y="379"/>
                        <a:pt x="384" y="379"/>
                        <a:pt x="384" y="379"/>
                      </a:cubicBezTo>
                      <a:cubicBezTo>
                        <a:pt x="385" y="377"/>
                        <a:pt x="385" y="374"/>
                        <a:pt x="385" y="372"/>
                      </a:cubicBezTo>
                      <a:cubicBezTo>
                        <a:pt x="478" y="349"/>
                        <a:pt x="478" y="349"/>
                        <a:pt x="478" y="349"/>
                      </a:cubicBezTo>
                      <a:cubicBezTo>
                        <a:pt x="481" y="348"/>
                        <a:pt x="484" y="346"/>
                        <a:pt x="486" y="344"/>
                      </a:cubicBezTo>
                      <a:cubicBezTo>
                        <a:pt x="521" y="310"/>
                        <a:pt x="521" y="310"/>
                        <a:pt x="521" y="310"/>
                      </a:cubicBezTo>
                      <a:cubicBezTo>
                        <a:pt x="523" y="310"/>
                        <a:pt x="525" y="311"/>
                        <a:pt x="526" y="312"/>
                      </a:cubicBezTo>
                      <a:cubicBezTo>
                        <a:pt x="526" y="391"/>
                        <a:pt x="526" y="391"/>
                        <a:pt x="526" y="391"/>
                      </a:cubicBezTo>
                      <a:lnTo>
                        <a:pt x="473" y="418"/>
                      </a:lnTo>
                      <a:close/>
                      <a:moveTo>
                        <a:pt x="561" y="262"/>
                      </a:moveTo>
                      <a:cubicBezTo>
                        <a:pt x="561" y="272"/>
                        <a:pt x="553" y="280"/>
                        <a:pt x="544" y="280"/>
                      </a:cubicBezTo>
                      <a:cubicBezTo>
                        <a:pt x="534" y="280"/>
                        <a:pt x="526" y="272"/>
                        <a:pt x="526" y="262"/>
                      </a:cubicBezTo>
                      <a:cubicBezTo>
                        <a:pt x="526" y="253"/>
                        <a:pt x="534" y="245"/>
                        <a:pt x="544" y="245"/>
                      </a:cubicBezTo>
                      <a:cubicBezTo>
                        <a:pt x="553" y="245"/>
                        <a:pt x="561" y="253"/>
                        <a:pt x="561" y="262"/>
                      </a:cubicBezTo>
                      <a:close/>
                      <a:moveTo>
                        <a:pt x="368" y="35"/>
                      </a:moveTo>
                      <a:cubicBezTo>
                        <a:pt x="378" y="35"/>
                        <a:pt x="385" y="43"/>
                        <a:pt x="385" y="53"/>
                      </a:cubicBezTo>
                      <a:cubicBezTo>
                        <a:pt x="385" y="62"/>
                        <a:pt x="378" y="70"/>
                        <a:pt x="368" y="70"/>
                      </a:cubicBezTo>
                      <a:cubicBezTo>
                        <a:pt x="358" y="70"/>
                        <a:pt x="351" y="62"/>
                        <a:pt x="351" y="53"/>
                      </a:cubicBezTo>
                      <a:cubicBezTo>
                        <a:pt x="351" y="43"/>
                        <a:pt x="358" y="35"/>
                        <a:pt x="368" y="35"/>
                      </a:cubicBezTo>
                      <a:close/>
                      <a:moveTo>
                        <a:pt x="193" y="35"/>
                      </a:moveTo>
                      <a:cubicBezTo>
                        <a:pt x="203" y="35"/>
                        <a:pt x="211" y="43"/>
                        <a:pt x="211" y="53"/>
                      </a:cubicBezTo>
                      <a:cubicBezTo>
                        <a:pt x="211" y="62"/>
                        <a:pt x="203" y="70"/>
                        <a:pt x="193" y="70"/>
                      </a:cubicBezTo>
                      <a:cubicBezTo>
                        <a:pt x="184" y="70"/>
                        <a:pt x="176" y="62"/>
                        <a:pt x="176" y="53"/>
                      </a:cubicBezTo>
                      <a:cubicBezTo>
                        <a:pt x="176" y="43"/>
                        <a:pt x="184" y="35"/>
                        <a:pt x="193" y="35"/>
                      </a:cubicBezTo>
                      <a:close/>
                      <a:moveTo>
                        <a:pt x="53" y="175"/>
                      </a:moveTo>
                      <a:cubicBezTo>
                        <a:pt x="62" y="175"/>
                        <a:pt x="70" y="183"/>
                        <a:pt x="70" y="192"/>
                      </a:cubicBezTo>
                      <a:cubicBezTo>
                        <a:pt x="70" y="202"/>
                        <a:pt x="62" y="210"/>
                        <a:pt x="53" y="210"/>
                      </a:cubicBezTo>
                      <a:cubicBezTo>
                        <a:pt x="43" y="210"/>
                        <a:pt x="35" y="202"/>
                        <a:pt x="35" y="192"/>
                      </a:cubicBezTo>
                      <a:cubicBezTo>
                        <a:pt x="35" y="183"/>
                        <a:pt x="43" y="175"/>
                        <a:pt x="53" y="1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65" name="Rectangle 13">
                  <a:extLst>
                    <a:ext uri="{FF2B5EF4-FFF2-40B4-BE49-F238E27FC236}">
                      <a16:creationId xmlns:a16="http://schemas.microsoft.com/office/drawing/2014/main" id="{EA059EEB-B3F8-283E-209A-F8508C0A3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573" y="3248025"/>
                  <a:ext cx="109757" cy="703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87C37A8-3030-4B19-F80A-197A39509E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63151" y="3871912"/>
                  <a:ext cx="396875" cy="400051"/>
                </a:xfrm>
                <a:custGeom>
                  <a:avLst/>
                  <a:gdLst>
                    <a:gd name="T0" fmla="*/ 53 w 105"/>
                    <a:gd name="T1" fmla="*/ 106 h 106"/>
                    <a:gd name="T2" fmla="*/ 0 w 105"/>
                    <a:gd name="T3" fmla="*/ 53 h 106"/>
                    <a:gd name="T4" fmla="*/ 53 w 105"/>
                    <a:gd name="T5" fmla="*/ 0 h 106"/>
                    <a:gd name="T6" fmla="*/ 105 w 105"/>
                    <a:gd name="T7" fmla="*/ 53 h 106"/>
                    <a:gd name="T8" fmla="*/ 53 w 105"/>
                    <a:gd name="T9" fmla="*/ 106 h 106"/>
                    <a:gd name="T10" fmla="*/ 53 w 105"/>
                    <a:gd name="T11" fmla="*/ 29 h 106"/>
                    <a:gd name="T12" fmla="*/ 28 w 105"/>
                    <a:gd name="T13" fmla="*/ 53 h 106"/>
                    <a:gd name="T14" fmla="*/ 53 w 105"/>
                    <a:gd name="T15" fmla="*/ 77 h 106"/>
                    <a:gd name="T16" fmla="*/ 77 w 105"/>
                    <a:gd name="T17" fmla="*/ 53 h 106"/>
                    <a:gd name="T18" fmla="*/ 53 w 105"/>
                    <a:gd name="T19" fmla="*/ 29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106">
                      <a:moveTo>
                        <a:pt x="53" y="106"/>
                      </a:moveTo>
                      <a:cubicBezTo>
                        <a:pt x="24" y="106"/>
                        <a:pt x="0" y="82"/>
                        <a:pt x="0" y="53"/>
                      </a:cubicBezTo>
                      <a:cubicBezTo>
                        <a:pt x="0" y="24"/>
                        <a:pt x="24" y="0"/>
                        <a:pt x="53" y="0"/>
                      </a:cubicBezTo>
                      <a:cubicBezTo>
                        <a:pt x="82" y="0"/>
                        <a:pt x="105" y="24"/>
                        <a:pt x="105" y="53"/>
                      </a:cubicBezTo>
                      <a:cubicBezTo>
                        <a:pt x="105" y="82"/>
                        <a:pt x="82" y="106"/>
                        <a:pt x="53" y="106"/>
                      </a:cubicBezTo>
                      <a:close/>
                      <a:moveTo>
                        <a:pt x="53" y="29"/>
                      </a:moveTo>
                      <a:cubicBezTo>
                        <a:pt x="39" y="29"/>
                        <a:pt x="28" y="40"/>
                        <a:pt x="28" y="53"/>
                      </a:cubicBezTo>
                      <a:cubicBezTo>
                        <a:pt x="28" y="66"/>
                        <a:pt x="39" y="77"/>
                        <a:pt x="53" y="77"/>
                      </a:cubicBezTo>
                      <a:cubicBezTo>
                        <a:pt x="66" y="77"/>
                        <a:pt x="77" y="66"/>
                        <a:pt x="77" y="53"/>
                      </a:cubicBezTo>
                      <a:cubicBezTo>
                        <a:pt x="77" y="40"/>
                        <a:pt x="66" y="29"/>
                        <a:pt x="53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CD2C1C04-94B4-8066-09AE-3C1B154704BC}"/>
                </a:ext>
              </a:extLst>
            </p:cNvPr>
            <p:cNvSpPr/>
            <p:nvPr/>
          </p:nvSpPr>
          <p:spPr>
            <a:xfrm rot="5400000">
              <a:off x="2567885" y="1575339"/>
              <a:ext cx="3027680" cy="3027680"/>
            </a:xfrm>
            <a:prstGeom prst="arc">
              <a:avLst>
                <a:gd name="adj1" fmla="val 4096042"/>
                <a:gd name="adj2" fmla="val 6657284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A1FB1C5C-8B09-E34C-FAD7-BF0084D72E81}"/>
                </a:ext>
              </a:extLst>
            </p:cNvPr>
            <p:cNvSpPr/>
            <p:nvPr/>
          </p:nvSpPr>
          <p:spPr>
            <a:xfrm rot="16200000">
              <a:off x="6595001" y="1575339"/>
              <a:ext cx="3027680" cy="3027680"/>
            </a:xfrm>
            <a:prstGeom prst="arc">
              <a:avLst>
                <a:gd name="adj1" fmla="val 4096042"/>
                <a:gd name="adj2" fmla="val 6657284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5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0.18594 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18711 -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B68F-4378-448D-4AF0-E98E96309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קבוצה 218">
            <a:extLst>
              <a:ext uri="{FF2B5EF4-FFF2-40B4-BE49-F238E27FC236}">
                <a16:creationId xmlns:a16="http://schemas.microsoft.com/office/drawing/2014/main" id="{34A6D9EF-7C61-AAE4-695D-B8E606965FAE}"/>
              </a:ext>
            </a:extLst>
          </p:cNvPr>
          <p:cNvGrpSpPr/>
          <p:nvPr/>
        </p:nvGrpSpPr>
        <p:grpSpPr>
          <a:xfrm>
            <a:off x="1272540" y="1832410"/>
            <a:ext cx="2647262" cy="3605630"/>
            <a:chOff x="2294755" y="1244462"/>
            <a:chExt cx="3041232" cy="4142227"/>
          </a:xfrm>
        </p:grpSpPr>
        <p:sp>
          <p:nvSpPr>
            <p:cNvPr id="209" name="TextBox 8">
              <a:extLst>
                <a:ext uri="{FF2B5EF4-FFF2-40B4-BE49-F238E27FC236}">
                  <a16:creationId xmlns:a16="http://schemas.microsoft.com/office/drawing/2014/main" id="{17B5E3FF-4A87-8A48-0FB0-3E49ACDCD17B}"/>
                </a:ext>
              </a:extLst>
            </p:cNvPr>
            <p:cNvSpPr txBox="1"/>
            <p:nvPr/>
          </p:nvSpPr>
          <p:spPr>
            <a:xfrm>
              <a:off x="2442364" y="4432021"/>
              <a:ext cx="2732465" cy="95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Customer</a:t>
              </a:r>
              <a:b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Engagement</a:t>
              </a:r>
              <a:endParaRPr kumimoji="0" lang="en-IL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210" name="קבוצה 209">
              <a:extLst>
                <a:ext uri="{FF2B5EF4-FFF2-40B4-BE49-F238E27FC236}">
                  <a16:creationId xmlns:a16="http://schemas.microsoft.com/office/drawing/2014/main" id="{26C5BBED-9436-CF5B-6770-3316147E3456}"/>
                </a:ext>
              </a:extLst>
            </p:cNvPr>
            <p:cNvGrpSpPr/>
            <p:nvPr/>
          </p:nvGrpSpPr>
          <p:grpSpPr>
            <a:xfrm>
              <a:off x="2308307" y="1244462"/>
              <a:ext cx="3027680" cy="3027680"/>
              <a:chOff x="4588936" y="1244462"/>
              <a:chExt cx="3027680" cy="3027680"/>
            </a:xfrm>
          </p:grpSpPr>
          <p:sp>
            <p:nvSpPr>
              <p:cNvPr id="211" name="Oval 22">
                <a:extLst>
                  <a:ext uri="{FF2B5EF4-FFF2-40B4-BE49-F238E27FC236}">
                    <a16:creationId xmlns:a16="http://schemas.microsoft.com/office/drawing/2014/main" id="{D59C0B92-6ED4-DFA3-67C3-90C055BC2EEA}"/>
                  </a:ext>
                </a:extLst>
              </p:cNvPr>
              <p:cNvSpPr/>
              <p:nvPr/>
            </p:nvSpPr>
            <p:spPr>
              <a:xfrm>
                <a:off x="4588936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12" name="קבוצה 211">
                <a:extLst>
                  <a:ext uri="{FF2B5EF4-FFF2-40B4-BE49-F238E27FC236}">
                    <a16:creationId xmlns:a16="http://schemas.microsoft.com/office/drawing/2014/main" id="{C2EDA098-FE9B-89E7-B998-F605219738EE}"/>
                  </a:ext>
                </a:extLst>
              </p:cNvPr>
              <p:cNvGrpSpPr/>
              <p:nvPr/>
            </p:nvGrpSpPr>
            <p:grpSpPr>
              <a:xfrm>
                <a:off x="5319105" y="2123460"/>
                <a:ext cx="1422686" cy="1391603"/>
                <a:chOff x="3000375" y="2237760"/>
                <a:chExt cx="1422686" cy="1391603"/>
              </a:xfrm>
            </p:grpSpPr>
            <p:sp>
              <p:nvSpPr>
                <p:cNvPr id="213" name="Freeform 5">
                  <a:extLst>
                    <a:ext uri="{FF2B5EF4-FFF2-40B4-BE49-F238E27FC236}">
                      <a16:creationId xmlns:a16="http://schemas.microsoft.com/office/drawing/2014/main" id="{3BF3539B-B6AB-5F5A-9325-FB63BBA13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0375" y="2237760"/>
                  <a:ext cx="1389211" cy="1391603"/>
                </a:xfrm>
                <a:custGeom>
                  <a:avLst/>
                  <a:gdLst>
                    <a:gd name="T0" fmla="*/ 242 w 242"/>
                    <a:gd name="T1" fmla="*/ 126 h 242"/>
                    <a:gd name="T2" fmla="*/ 160 w 242"/>
                    <a:gd name="T3" fmla="*/ 208 h 242"/>
                    <a:gd name="T4" fmla="*/ 36 w 242"/>
                    <a:gd name="T5" fmla="*/ 208 h 242"/>
                    <a:gd name="T6" fmla="*/ 34 w 242"/>
                    <a:gd name="T7" fmla="*/ 206 h 242"/>
                    <a:gd name="T8" fmla="*/ 34 w 242"/>
                    <a:gd name="T9" fmla="*/ 82 h 242"/>
                    <a:gd name="T10" fmla="*/ 115 w 242"/>
                    <a:gd name="T11" fmla="*/ 0 h 242"/>
                    <a:gd name="T12" fmla="*/ 155 w 242"/>
                    <a:gd name="T13" fmla="*/ 40 h 242"/>
                    <a:gd name="T14" fmla="*/ 74 w 242"/>
                    <a:gd name="T15" fmla="*/ 121 h 242"/>
                    <a:gd name="T16" fmla="*/ 74 w 242"/>
                    <a:gd name="T17" fmla="*/ 167 h 242"/>
                    <a:gd name="T18" fmla="*/ 75 w 242"/>
                    <a:gd name="T19" fmla="*/ 168 h 242"/>
                    <a:gd name="T20" fmla="*/ 121 w 242"/>
                    <a:gd name="T21" fmla="*/ 168 h 242"/>
                    <a:gd name="T22" fmla="*/ 202 w 242"/>
                    <a:gd name="T23" fmla="*/ 87 h 242"/>
                    <a:gd name="T24" fmla="*/ 242 w 242"/>
                    <a:gd name="T25" fmla="*/ 126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2" h="242">
                      <a:moveTo>
                        <a:pt x="242" y="126"/>
                      </a:moveTo>
                      <a:cubicBezTo>
                        <a:pt x="160" y="208"/>
                        <a:pt x="160" y="208"/>
                        <a:pt x="160" y="208"/>
                      </a:cubicBezTo>
                      <a:cubicBezTo>
                        <a:pt x="126" y="242"/>
                        <a:pt x="70" y="242"/>
                        <a:pt x="36" y="208"/>
                      </a:cubicBezTo>
                      <a:cubicBezTo>
                        <a:pt x="34" y="206"/>
                        <a:pt x="34" y="206"/>
                        <a:pt x="34" y="206"/>
                      </a:cubicBezTo>
                      <a:cubicBezTo>
                        <a:pt x="0" y="172"/>
                        <a:pt x="0" y="116"/>
                        <a:pt x="34" y="8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55" y="40"/>
                        <a:pt x="155" y="40"/>
                        <a:pt x="155" y="40"/>
                      </a:cubicBezTo>
                      <a:cubicBezTo>
                        <a:pt x="74" y="121"/>
                        <a:pt x="74" y="121"/>
                        <a:pt x="74" y="121"/>
                      </a:cubicBezTo>
                      <a:cubicBezTo>
                        <a:pt x="61" y="134"/>
                        <a:pt x="61" y="154"/>
                        <a:pt x="74" y="167"/>
                      </a:cubicBezTo>
                      <a:cubicBezTo>
                        <a:pt x="75" y="168"/>
                        <a:pt x="75" y="168"/>
                        <a:pt x="75" y="168"/>
                      </a:cubicBezTo>
                      <a:cubicBezTo>
                        <a:pt x="88" y="181"/>
                        <a:pt x="108" y="181"/>
                        <a:pt x="121" y="168"/>
                      </a:cubicBezTo>
                      <a:cubicBezTo>
                        <a:pt x="202" y="87"/>
                        <a:pt x="202" y="87"/>
                        <a:pt x="202" y="87"/>
                      </a:cubicBezTo>
                      <a:lnTo>
                        <a:pt x="242" y="126"/>
                      </a:lnTo>
                      <a:close/>
                    </a:path>
                  </a:pathLst>
                </a:custGeom>
                <a:noFill/>
                <a:ln w="38100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Line 6">
                  <a:extLst>
                    <a:ext uri="{FF2B5EF4-FFF2-40B4-BE49-F238E27FC236}">
                      <a16:creationId xmlns:a16="http://schemas.microsoft.com/office/drawing/2014/main" id="{60C8D2FA-0873-499A-F67B-12A7342E93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3583" y="2515124"/>
                  <a:ext cx="150637" cy="155419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Line 7">
                  <a:extLst>
                    <a:ext uri="{FF2B5EF4-FFF2-40B4-BE49-F238E27FC236}">
                      <a16:creationId xmlns:a16="http://schemas.microsoft.com/office/drawing/2014/main" id="{0F5D4299-81BD-422A-2CDB-698BC32A57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8535" y="3014857"/>
                  <a:ext cx="153028" cy="148246"/>
                </a:xfrm>
                <a:prstGeom prst="line">
                  <a:avLst/>
                </a:pr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 8">
                  <a:extLst>
                    <a:ext uri="{FF2B5EF4-FFF2-40B4-BE49-F238E27FC236}">
                      <a16:creationId xmlns:a16="http://schemas.microsoft.com/office/drawing/2014/main" id="{DA916EE8-D037-C4D8-1B3A-26EF192E96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4624" y="2237760"/>
                  <a:ext cx="418437" cy="384962"/>
                </a:xfrm>
                <a:custGeom>
                  <a:avLst/>
                  <a:gdLst>
                    <a:gd name="T0" fmla="*/ 175 w 175"/>
                    <a:gd name="T1" fmla="*/ 0 h 161"/>
                    <a:gd name="T2" fmla="*/ 103 w 175"/>
                    <a:gd name="T3" fmla="*/ 116 h 161"/>
                    <a:gd name="T4" fmla="*/ 77 w 175"/>
                    <a:gd name="T5" fmla="*/ 48 h 161"/>
                    <a:gd name="T6" fmla="*/ 0 w 175"/>
                    <a:gd name="T7" fmla="*/ 161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5" h="161">
                      <a:moveTo>
                        <a:pt x="175" y="0"/>
                      </a:moveTo>
                      <a:lnTo>
                        <a:pt x="103" y="116"/>
                      </a:lnTo>
                      <a:lnTo>
                        <a:pt x="77" y="48"/>
                      </a:lnTo>
                      <a:lnTo>
                        <a:pt x="0" y="161"/>
                      </a:lnTo>
                    </a:path>
                  </a:pathLst>
                </a:custGeom>
                <a:noFill/>
                <a:ln w="76200" cap="rnd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he-IL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7" name="Oval 5">
              <a:extLst>
                <a:ext uri="{FF2B5EF4-FFF2-40B4-BE49-F238E27FC236}">
                  <a16:creationId xmlns:a16="http://schemas.microsoft.com/office/drawing/2014/main" id="{5ABC7B21-9E40-70F3-7071-DB452492A056}"/>
                </a:ext>
              </a:extLst>
            </p:cNvPr>
            <p:cNvSpPr/>
            <p:nvPr/>
          </p:nvSpPr>
          <p:spPr>
            <a:xfrm>
              <a:off x="2294755" y="1244462"/>
              <a:ext cx="3027680" cy="3027680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21" name="קבוצה 220">
            <a:extLst>
              <a:ext uri="{FF2B5EF4-FFF2-40B4-BE49-F238E27FC236}">
                <a16:creationId xmlns:a16="http://schemas.microsoft.com/office/drawing/2014/main" id="{F29D5AF1-70CE-2CC2-5CF9-363169B11421}"/>
              </a:ext>
            </a:extLst>
          </p:cNvPr>
          <p:cNvGrpSpPr/>
          <p:nvPr/>
        </p:nvGrpSpPr>
        <p:grpSpPr>
          <a:xfrm>
            <a:off x="7988686" y="1832132"/>
            <a:ext cx="2647262" cy="3601884"/>
            <a:chOff x="6842462" y="1244462"/>
            <a:chExt cx="3041232" cy="4137924"/>
          </a:xfrm>
        </p:grpSpPr>
        <p:sp>
          <p:nvSpPr>
            <p:cNvPr id="222" name="TextBox 9">
              <a:extLst>
                <a:ext uri="{FF2B5EF4-FFF2-40B4-BE49-F238E27FC236}">
                  <a16:creationId xmlns:a16="http://schemas.microsoft.com/office/drawing/2014/main" id="{F83FC365-A0B1-78DB-F3CE-C119F01FC72E}"/>
                </a:ext>
              </a:extLst>
            </p:cNvPr>
            <p:cNvSpPr txBox="1"/>
            <p:nvPr/>
          </p:nvSpPr>
          <p:spPr>
            <a:xfrm>
              <a:off x="7069311" y="4427718"/>
              <a:ext cx="2814383" cy="95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Needs Based</a:t>
              </a:r>
              <a:b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Advice / Offer</a:t>
              </a: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223" name="קבוצה 222">
              <a:extLst>
                <a:ext uri="{FF2B5EF4-FFF2-40B4-BE49-F238E27FC236}">
                  <a16:creationId xmlns:a16="http://schemas.microsoft.com/office/drawing/2014/main" id="{3D63E94A-09B8-F06F-C144-38DA51D4EA0B}"/>
                </a:ext>
              </a:extLst>
            </p:cNvPr>
            <p:cNvGrpSpPr/>
            <p:nvPr/>
          </p:nvGrpSpPr>
          <p:grpSpPr>
            <a:xfrm>
              <a:off x="6856014" y="1244462"/>
              <a:ext cx="3027680" cy="3027680"/>
              <a:chOff x="6856014" y="1244462"/>
              <a:chExt cx="3027680" cy="3027680"/>
            </a:xfrm>
          </p:grpSpPr>
          <p:sp>
            <p:nvSpPr>
              <p:cNvPr id="225" name="Oval 5">
                <a:extLst>
                  <a:ext uri="{FF2B5EF4-FFF2-40B4-BE49-F238E27FC236}">
                    <a16:creationId xmlns:a16="http://schemas.microsoft.com/office/drawing/2014/main" id="{6F23674D-2DEE-600B-5DCC-2DB31F4F3018}"/>
                  </a:ext>
                </a:extLst>
              </p:cNvPr>
              <p:cNvSpPr/>
              <p:nvPr/>
            </p:nvSpPr>
            <p:spPr>
              <a:xfrm>
                <a:off x="6856014" y="1244462"/>
                <a:ext cx="3027680" cy="30276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58800" dist="482600" dir="2700000" sx="94000" sy="9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grpSp>
            <p:nvGrpSpPr>
              <p:cNvPr id="226" name="קבוצה 225">
                <a:extLst>
                  <a:ext uri="{FF2B5EF4-FFF2-40B4-BE49-F238E27FC236}">
                    <a16:creationId xmlns:a16="http://schemas.microsoft.com/office/drawing/2014/main" id="{5E529DA3-C199-9C80-12F1-7B836A6D565B}"/>
                  </a:ext>
                </a:extLst>
              </p:cNvPr>
              <p:cNvGrpSpPr/>
              <p:nvPr/>
            </p:nvGrpSpPr>
            <p:grpSpPr>
              <a:xfrm>
                <a:off x="7411420" y="2091103"/>
                <a:ext cx="1861961" cy="1391603"/>
                <a:chOff x="7411420" y="2266363"/>
                <a:chExt cx="1861961" cy="1391603"/>
              </a:xfrm>
            </p:grpSpPr>
            <p:grpSp>
              <p:nvGrpSpPr>
                <p:cNvPr id="227" name="קבוצה 226">
                  <a:extLst>
                    <a:ext uri="{FF2B5EF4-FFF2-40B4-BE49-F238E27FC236}">
                      <a16:creationId xmlns:a16="http://schemas.microsoft.com/office/drawing/2014/main" id="{324876A5-CA2B-08C0-4018-E0F294F15E4F}"/>
                    </a:ext>
                  </a:extLst>
                </p:cNvPr>
                <p:cNvGrpSpPr/>
                <p:nvPr/>
              </p:nvGrpSpPr>
              <p:grpSpPr>
                <a:xfrm rot="5400000">
                  <a:off x="8732837" y="2734876"/>
                  <a:ext cx="841375" cy="239713"/>
                  <a:chOff x="11333163" y="4848225"/>
                  <a:chExt cx="841375" cy="239713"/>
                </a:xfrm>
              </p:grpSpPr>
              <p:sp>
                <p:nvSpPr>
                  <p:cNvPr id="234" name="Line 13">
                    <a:extLst>
                      <a:ext uri="{FF2B5EF4-FFF2-40B4-BE49-F238E27FC236}">
                        <a16:creationId xmlns:a16="http://schemas.microsoft.com/office/drawing/2014/main" id="{299167D1-4404-AF19-AFCF-E3A0FBFDF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753850" y="4848225"/>
                    <a:ext cx="0" cy="76200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5" name="Line 14">
                    <a:extLst>
                      <a:ext uri="{FF2B5EF4-FFF2-40B4-BE49-F238E27FC236}">
                        <a16:creationId xmlns:a16="http://schemas.microsoft.com/office/drawing/2014/main" id="{4FDBB8C1-198D-9483-4D04-1CF7D66D0F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114213" y="5027613"/>
                    <a:ext cx="60325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Line 15">
                    <a:extLst>
                      <a:ext uri="{FF2B5EF4-FFF2-40B4-BE49-F238E27FC236}">
                        <a16:creationId xmlns:a16="http://schemas.microsoft.com/office/drawing/2014/main" id="{475D8662-4187-6F5D-2E1E-A90FC0852F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333163" y="5027613"/>
                    <a:ext cx="65088" cy="60325"/>
                  </a:xfrm>
                  <a:prstGeom prst="line">
                    <a:avLst/>
                  </a:prstGeom>
                  <a:noFill/>
                  <a:ln w="76200" cap="rnd">
                    <a:solidFill>
                      <a:schemeClr val="accent2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28" name="קבוצה 227">
                  <a:extLst>
                    <a:ext uri="{FF2B5EF4-FFF2-40B4-BE49-F238E27FC236}">
                      <a16:creationId xmlns:a16="http://schemas.microsoft.com/office/drawing/2014/main" id="{48EE1773-25B4-87BD-63FF-CC0CED40537B}"/>
                    </a:ext>
                  </a:extLst>
                </p:cNvPr>
                <p:cNvGrpSpPr/>
                <p:nvPr/>
              </p:nvGrpSpPr>
              <p:grpSpPr>
                <a:xfrm>
                  <a:off x="7411420" y="2266363"/>
                  <a:ext cx="1396601" cy="1391603"/>
                  <a:chOff x="14288" y="6270625"/>
                  <a:chExt cx="887413" cy="884237"/>
                </a:xfrm>
              </p:grpSpPr>
              <p:sp>
                <p:nvSpPr>
                  <p:cNvPr id="229" name="Oval 19">
                    <a:extLst>
                      <a:ext uri="{FF2B5EF4-FFF2-40B4-BE49-F238E27FC236}">
                        <a16:creationId xmlns:a16="http://schemas.microsoft.com/office/drawing/2014/main" id="{25944197-7AF1-8191-8248-C22D00085B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6263" y="6270625"/>
                    <a:ext cx="325438" cy="747712"/>
                  </a:xfrm>
                  <a:prstGeom prst="ellipse">
                    <a:avLst/>
                  </a:pr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0" name="Freeform 20">
                    <a:extLst>
                      <a:ext uri="{FF2B5EF4-FFF2-40B4-BE49-F238E27FC236}">
                        <a16:creationId xmlns:a16="http://schemas.microsoft.com/office/drawing/2014/main" id="{474817E0-6791-4118-2E19-4236E35C4D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4963" y="6510338"/>
                    <a:ext cx="28575" cy="342900"/>
                  </a:xfrm>
                  <a:custGeom>
                    <a:avLst/>
                    <a:gdLst>
                      <a:gd name="T0" fmla="*/ 8 w 8"/>
                      <a:gd name="T1" fmla="*/ 96 h 96"/>
                      <a:gd name="T2" fmla="*/ 0 w 8"/>
                      <a:gd name="T3" fmla="*/ 38 h 96"/>
                      <a:gd name="T4" fmla="*/ 3 w 8"/>
                      <a:gd name="T5" fmla="*/ 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" h="96">
                        <a:moveTo>
                          <a:pt x="8" y="96"/>
                        </a:moveTo>
                        <a:cubicBezTo>
                          <a:pt x="3" y="79"/>
                          <a:pt x="0" y="59"/>
                          <a:pt x="0" y="38"/>
                        </a:cubicBezTo>
                        <a:cubicBezTo>
                          <a:pt x="0" y="24"/>
                          <a:pt x="1" y="12"/>
                          <a:pt x="3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1" name="Freeform 21">
                    <a:extLst>
                      <a:ext uri="{FF2B5EF4-FFF2-40B4-BE49-F238E27FC236}">
                        <a16:creationId xmlns:a16="http://schemas.microsoft.com/office/drawing/2014/main" id="{9F13BFC9-FDBA-CB1A-E59A-FE784508EA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5163" y="6464300"/>
                    <a:ext cx="114300" cy="360362"/>
                  </a:xfrm>
                  <a:custGeom>
                    <a:avLst/>
                    <a:gdLst>
                      <a:gd name="T0" fmla="*/ 0 w 32"/>
                      <a:gd name="T1" fmla="*/ 101 h 101"/>
                      <a:gd name="T2" fmla="*/ 32 w 32"/>
                      <a:gd name="T3" fmla="*/ 50 h 101"/>
                      <a:gd name="T4" fmla="*/ 0 w 32"/>
                      <a:gd name="T5" fmla="*/ 0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32" h="101">
                        <a:moveTo>
                          <a:pt x="0" y="101"/>
                        </a:moveTo>
                        <a:cubicBezTo>
                          <a:pt x="19" y="94"/>
                          <a:pt x="32" y="74"/>
                          <a:pt x="32" y="50"/>
                        </a:cubicBezTo>
                        <a:cubicBezTo>
                          <a:pt x="32" y="27"/>
                          <a:pt x="19" y="6"/>
                          <a:pt x="0" y="0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Freeform 22">
                    <a:extLst>
                      <a:ext uri="{FF2B5EF4-FFF2-40B4-BE49-F238E27FC236}">
                        <a16:creationId xmlns:a16="http://schemas.microsoft.com/office/drawing/2014/main" id="{E49CDA57-0E64-2414-EBE4-C7AB2DB8E7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8" y="6275388"/>
                    <a:ext cx="698500" cy="739775"/>
                  </a:xfrm>
                  <a:custGeom>
                    <a:avLst/>
                    <a:gdLst>
                      <a:gd name="T0" fmla="*/ 196 w 196"/>
                      <a:gd name="T1" fmla="*/ 0 h 207"/>
                      <a:gd name="T2" fmla="*/ 60 w 196"/>
                      <a:gd name="T3" fmla="*/ 46 h 207"/>
                      <a:gd name="T4" fmla="*/ 0 w 196"/>
                      <a:gd name="T5" fmla="*/ 103 h 207"/>
                      <a:gd name="T6" fmla="*/ 60 w 196"/>
                      <a:gd name="T7" fmla="*/ 161 h 207"/>
                      <a:gd name="T8" fmla="*/ 196 w 196"/>
                      <a:gd name="T9" fmla="*/ 207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6" h="207">
                        <a:moveTo>
                          <a:pt x="196" y="0"/>
                        </a:moveTo>
                        <a:cubicBezTo>
                          <a:pt x="130" y="49"/>
                          <a:pt x="93" y="46"/>
                          <a:pt x="60" y="46"/>
                        </a:cubicBezTo>
                        <a:cubicBezTo>
                          <a:pt x="28" y="46"/>
                          <a:pt x="0" y="72"/>
                          <a:pt x="0" y="103"/>
                        </a:cubicBezTo>
                        <a:cubicBezTo>
                          <a:pt x="0" y="135"/>
                          <a:pt x="28" y="161"/>
                          <a:pt x="60" y="161"/>
                        </a:cubicBezTo>
                        <a:cubicBezTo>
                          <a:pt x="93" y="161"/>
                          <a:pt x="130" y="157"/>
                          <a:pt x="196" y="207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3" name="Freeform 23">
                    <a:extLst>
                      <a:ext uri="{FF2B5EF4-FFF2-40B4-BE49-F238E27FC236}">
                        <a16:creationId xmlns:a16="http://schemas.microsoft.com/office/drawing/2014/main" id="{0BA023E8-C2F5-4709-F9A2-2D2214E0CC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0025" y="6921500"/>
                    <a:ext cx="241300" cy="233362"/>
                  </a:xfrm>
                  <a:custGeom>
                    <a:avLst/>
                    <a:gdLst>
                      <a:gd name="T0" fmla="*/ 0 w 68"/>
                      <a:gd name="T1" fmla="*/ 0 h 65"/>
                      <a:gd name="T2" fmla="*/ 26 w 68"/>
                      <a:gd name="T3" fmla="*/ 58 h 65"/>
                      <a:gd name="T4" fmla="*/ 37 w 68"/>
                      <a:gd name="T5" fmla="*/ 65 h 65"/>
                      <a:gd name="T6" fmla="*/ 61 w 68"/>
                      <a:gd name="T7" fmla="*/ 65 h 65"/>
                      <a:gd name="T8" fmla="*/ 67 w 68"/>
                      <a:gd name="T9" fmla="*/ 57 h 65"/>
                      <a:gd name="T10" fmla="*/ 53 w 68"/>
                      <a:gd name="T11" fmla="*/ 2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8" h="65">
                        <a:moveTo>
                          <a:pt x="0" y="0"/>
                        </a:moveTo>
                        <a:cubicBezTo>
                          <a:pt x="26" y="58"/>
                          <a:pt x="26" y="58"/>
                          <a:pt x="26" y="58"/>
                        </a:cubicBezTo>
                        <a:cubicBezTo>
                          <a:pt x="27" y="62"/>
                          <a:pt x="33" y="65"/>
                          <a:pt x="37" y="65"/>
                        </a:cubicBezTo>
                        <a:cubicBezTo>
                          <a:pt x="61" y="65"/>
                          <a:pt x="61" y="65"/>
                          <a:pt x="61" y="65"/>
                        </a:cubicBezTo>
                        <a:cubicBezTo>
                          <a:pt x="65" y="65"/>
                          <a:pt x="68" y="61"/>
                          <a:pt x="67" y="57"/>
                        </a:cubicBezTo>
                        <a:cubicBezTo>
                          <a:pt x="53" y="2"/>
                          <a:pt x="53" y="2"/>
                          <a:pt x="53" y="2"/>
                        </a:cubicBezTo>
                      </a:path>
                    </a:pathLst>
                  </a:custGeom>
                  <a:noFill/>
                  <a:ln w="36513" cap="flat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he-IL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Gothic" panose="020F0302020204030204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224" name="Oval 5">
              <a:extLst>
                <a:ext uri="{FF2B5EF4-FFF2-40B4-BE49-F238E27FC236}">
                  <a16:creationId xmlns:a16="http://schemas.microsoft.com/office/drawing/2014/main" id="{99604074-30EB-82A8-95E3-0F61C724AED2}"/>
                </a:ext>
              </a:extLst>
            </p:cNvPr>
            <p:cNvSpPr/>
            <p:nvPr/>
          </p:nvSpPr>
          <p:spPr>
            <a:xfrm>
              <a:off x="6842462" y="1244462"/>
              <a:ext cx="3027680" cy="3027680"/>
            </a:xfrm>
            <a:prstGeom prst="arc">
              <a:avLst>
                <a:gd name="adj1" fmla="val 3162769"/>
                <a:gd name="adj2" fmla="val 7454508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F89FE972-3088-D2AA-9738-867E32BC7ED8}"/>
              </a:ext>
            </a:extLst>
          </p:cNvPr>
          <p:cNvGrpSpPr/>
          <p:nvPr/>
        </p:nvGrpSpPr>
        <p:grpSpPr>
          <a:xfrm>
            <a:off x="3686241" y="1737360"/>
            <a:ext cx="4819463" cy="2758440"/>
            <a:chOff x="2567885" y="1551216"/>
            <a:chExt cx="7056175" cy="3075926"/>
          </a:xfrm>
        </p:grpSpPr>
        <p:sp>
          <p:nvSpPr>
            <p:cNvPr id="178" name="מלבן: פינות מעוגלות 177">
              <a:extLst>
                <a:ext uri="{FF2B5EF4-FFF2-40B4-BE49-F238E27FC236}">
                  <a16:creationId xmlns:a16="http://schemas.microsoft.com/office/drawing/2014/main" id="{22F6C8BF-CEBC-4A3E-0BD5-86689EDEA4EB}"/>
                </a:ext>
              </a:extLst>
            </p:cNvPr>
            <p:cNvSpPr/>
            <p:nvPr/>
          </p:nvSpPr>
          <p:spPr>
            <a:xfrm>
              <a:off x="2567940" y="1551216"/>
              <a:ext cx="7056120" cy="307592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37" name="קבוצה 236">
              <a:extLst>
                <a:ext uri="{FF2B5EF4-FFF2-40B4-BE49-F238E27FC236}">
                  <a16:creationId xmlns:a16="http://schemas.microsoft.com/office/drawing/2014/main" id="{6E7CAF30-742A-3422-F33E-D01551AAD215}"/>
                </a:ext>
              </a:extLst>
            </p:cNvPr>
            <p:cNvGrpSpPr/>
            <p:nvPr/>
          </p:nvGrpSpPr>
          <p:grpSpPr>
            <a:xfrm>
              <a:off x="3574994" y="2641442"/>
              <a:ext cx="5263759" cy="958076"/>
              <a:chOff x="3574994" y="3043215"/>
              <a:chExt cx="5263759" cy="958076"/>
            </a:xfrm>
          </p:grpSpPr>
          <p:sp>
            <p:nvSpPr>
              <p:cNvPr id="16" name="TextBox 18">
                <a:extLst>
                  <a:ext uri="{FF2B5EF4-FFF2-40B4-BE49-F238E27FC236}">
                    <a16:creationId xmlns:a16="http://schemas.microsoft.com/office/drawing/2014/main" id="{E89AD377-DF9F-07A9-0E8A-6BF8D98305CC}"/>
                  </a:ext>
                </a:extLst>
              </p:cNvPr>
              <p:cNvSpPr txBox="1"/>
              <p:nvPr/>
            </p:nvSpPr>
            <p:spPr>
              <a:xfrm>
                <a:off x="3574994" y="3417850"/>
                <a:ext cx="5263759" cy="583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Cognitive Banking</a:t>
                </a:r>
                <a:endParaRPr kumimoji="0" lang="en-IL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pic>
            <p:nvPicPr>
              <p:cNvPr id="17" name="Graphic 19">
                <a:extLst>
                  <a:ext uri="{FF2B5EF4-FFF2-40B4-BE49-F238E27FC236}">
                    <a16:creationId xmlns:a16="http://schemas.microsoft.com/office/drawing/2014/main" id="{C0F4AF50-3C7E-FE08-C60F-B771C50A32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r="5626"/>
              <a:stretch/>
            </p:blipFill>
            <p:spPr>
              <a:xfrm>
                <a:off x="4981379" y="3043215"/>
                <a:ext cx="2593259" cy="392701"/>
              </a:xfrm>
              <a:prstGeom prst="rect">
                <a:avLst/>
              </a:prstGeom>
            </p:spPr>
          </p:pic>
        </p:grpSp>
        <p:sp>
          <p:nvSpPr>
            <p:cNvPr id="2" name="Oval 5">
              <a:extLst>
                <a:ext uri="{FF2B5EF4-FFF2-40B4-BE49-F238E27FC236}">
                  <a16:creationId xmlns:a16="http://schemas.microsoft.com/office/drawing/2014/main" id="{CD2C1C04-94B4-8066-09AE-3C1B154704BC}"/>
                </a:ext>
              </a:extLst>
            </p:cNvPr>
            <p:cNvSpPr/>
            <p:nvPr/>
          </p:nvSpPr>
          <p:spPr>
            <a:xfrm rot="5400000">
              <a:off x="2567885" y="1575339"/>
              <a:ext cx="3027680" cy="3027680"/>
            </a:xfrm>
            <a:prstGeom prst="arc">
              <a:avLst>
                <a:gd name="adj1" fmla="val 4096042"/>
                <a:gd name="adj2" fmla="val 6657284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A1FB1C5C-8B09-E34C-FAD7-BF0084D72E81}"/>
                </a:ext>
              </a:extLst>
            </p:cNvPr>
            <p:cNvSpPr/>
            <p:nvPr/>
          </p:nvSpPr>
          <p:spPr>
            <a:xfrm rot="16200000">
              <a:off x="6595001" y="1575339"/>
              <a:ext cx="3027680" cy="3027680"/>
            </a:xfrm>
            <a:prstGeom prst="arc">
              <a:avLst>
                <a:gd name="adj1" fmla="val 4096042"/>
                <a:gd name="adj2" fmla="val 6657284"/>
              </a:avLst>
            </a:prstGeom>
            <a:noFill/>
            <a:ln w="76200">
              <a:solidFill>
                <a:schemeClr val="accent2"/>
              </a:solidFill>
            </a:ln>
            <a:effectLst>
              <a:outerShdw blurRad="558800" dist="4826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371284B-30D9-F5E6-414D-CFC333F3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363252"/>
            <a:ext cx="11351381" cy="440679"/>
          </a:xfrm>
        </p:spPr>
        <p:txBody>
          <a:bodyPr/>
          <a:lstStyle/>
          <a:p>
            <a:r>
              <a:rPr lang="en-US" sz="2400"/>
              <a:t>Cognitive Banking: Helping Bridge the </a:t>
            </a:r>
            <a:r>
              <a:rPr lang="en-US" sz="2400" i="1" u="sng"/>
              <a:t>Human-like Experience</a:t>
            </a:r>
            <a:r>
              <a:rPr lang="en-US" sz="2400" i="1"/>
              <a:t> </a:t>
            </a:r>
            <a:r>
              <a:rPr lang="en-US" sz="2400"/>
              <a:t>Divide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99669-4B60-B16A-91C7-1E769C6A8D4C}"/>
              </a:ext>
            </a:extLst>
          </p:cNvPr>
          <p:cNvSpPr txBox="1"/>
          <p:nvPr/>
        </p:nvSpPr>
        <p:spPr>
          <a:xfrm>
            <a:off x="50274" y="5744914"/>
            <a:ext cx="121870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AI-Powered Customer Engagement</a:t>
            </a:r>
            <a:r>
              <a:rPr lang="en-US" sz="2800"/>
              <a:t>​ </a:t>
            </a:r>
            <a:r>
              <a:rPr lang="en-US" sz="2800" b="1"/>
              <a:t>that </a:t>
            </a:r>
            <a:r>
              <a:rPr lang="en-US" sz="2800" b="1" u="sng"/>
              <a:t>Drives Results</a:t>
            </a:r>
            <a:r>
              <a:rPr lang="en-US" sz="2800" b="1"/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0.18594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0.18711 -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1090B-0BE3-EE54-C3B2-AD3184750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5A5D6A88-DC93-21FF-5972-89A1A1B6B0AF}"/>
              </a:ext>
            </a:extLst>
          </p:cNvPr>
          <p:cNvSpPr/>
          <p:nvPr/>
        </p:nvSpPr>
        <p:spPr>
          <a:xfrm>
            <a:off x="0" y="1"/>
            <a:ext cx="12192000" cy="34704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ACB386B-256D-1552-39AB-C4BFDF416231}"/>
              </a:ext>
            </a:extLst>
          </p:cNvPr>
          <p:cNvSpPr txBox="1">
            <a:spLocks/>
          </p:cNvSpPr>
          <p:nvPr/>
        </p:nvSpPr>
        <p:spPr>
          <a:xfrm>
            <a:off x="470452" y="6315418"/>
            <a:ext cx="1176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B624B-766D-F74D-B496-E0C5F74EE99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AAC29A46-EF11-05C8-5DD5-22A7DE3D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7070" y="6404941"/>
            <a:ext cx="1362456" cy="256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AF59F9-35D4-9535-879D-325F1BB71DA2}"/>
              </a:ext>
            </a:extLst>
          </p:cNvPr>
          <p:cNvSpPr txBox="1"/>
          <p:nvPr/>
        </p:nvSpPr>
        <p:spPr>
          <a:xfrm>
            <a:off x="790154" y="3724652"/>
            <a:ext cx="2074966" cy="134091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spc="-30">
                <a:solidFill>
                  <a:srgbClr val="000000"/>
                </a:solidFill>
                <a:latin typeface="Century Gothic" panose="020F0302020204030204"/>
              </a:rPr>
              <a:t>In-depth</a:t>
            </a:r>
            <a:r>
              <a:rPr kumimoji="0" lang="en-US" sz="1300" b="1" i="0" u="none" strike="noStrike" kern="1200" cap="none" spc="-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analysis of customer transactions and additional data sources using tailored models to build a personal financial profile</a:t>
            </a:r>
            <a:endParaRPr kumimoji="0" lang="en-IL" sz="1300" b="1" i="0" u="none" strike="noStrike" kern="1200" cap="none" spc="-3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254DC-067E-648C-FD4A-22178ADF9087}"/>
              </a:ext>
            </a:extLst>
          </p:cNvPr>
          <p:cNvSpPr txBox="1"/>
          <p:nvPr/>
        </p:nvSpPr>
        <p:spPr>
          <a:xfrm>
            <a:off x="3164456" y="3724652"/>
            <a:ext cx="1591747" cy="132391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IL"/>
            </a:defPPr>
            <a:lvl1pPr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Present a clear, practical and digestible overview of the customer’s financial profile</a:t>
            </a:r>
            <a:endParaRPr kumimoji="0" lang="en-IL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346D5A-A9DC-99AE-C6BD-0D9EC708B883}"/>
              </a:ext>
            </a:extLst>
          </p:cNvPr>
          <p:cNvSpPr txBox="1"/>
          <p:nvPr/>
        </p:nvSpPr>
        <p:spPr>
          <a:xfrm>
            <a:off x="5111312" y="3724652"/>
            <a:ext cx="1970208" cy="13409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IL"/>
            </a:defPPr>
            <a:lvl1pPr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Identify and assess immediate financial needs, and offer actionable insights </a:t>
            </a:r>
            <a:b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to improve </a:t>
            </a:r>
            <a:b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financial health</a:t>
            </a:r>
            <a:endParaRPr kumimoji="0" lang="en-IL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8C1AFD-0ADF-34AC-D207-36A9985EDE32}"/>
              </a:ext>
            </a:extLst>
          </p:cNvPr>
          <p:cNvSpPr txBox="1"/>
          <p:nvPr/>
        </p:nvSpPr>
        <p:spPr>
          <a:xfrm>
            <a:off x="7322116" y="3724652"/>
            <a:ext cx="1852364" cy="132391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Predict &amp; anticipate upcoming financial challenges and opportunities to allow to stay ahead of the curve</a:t>
            </a:r>
            <a:endParaRPr kumimoji="0" lang="en-IL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DCAC93-24E4-F911-EEAB-3DDC235B6F5D}"/>
              </a:ext>
            </a:extLst>
          </p:cNvPr>
          <p:cNvSpPr txBox="1"/>
          <p:nvPr/>
        </p:nvSpPr>
        <p:spPr>
          <a:xfrm>
            <a:off x="9449990" y="3724652"/>
            <a:ext cx="1879466" cy="134091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en-IL"/>
            </a:defPPr>
            <a:lvl1pPr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 context, allow the customer to act upon their needs with a click of a button, or even automatically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D3A4A20-B1A0-687C-9158-AAC4F17307ED}"/>
              </a:ext>
            </a:extLst>
          </p:cNvPr>
          <p:cNvCxnSpPr>
            <a:cxnSpLocks/>
          </p:cNvCxnSpPr>
          <p:nvPr/>
        </p:nvCxnSpPr>
        <p:spPr>
          <a:xfrm>
            <a:off x="2885144" y="3624269"/>
            <a:ext cx="0" cy="1441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D7A8DA4-A031-4F62-90C2-25B88917A2C2}"/>
              </a:ext>
            </a:extLst>
          </p:cNvPr>
          <p:cNvCxnSpPr>
            <a:cxnSpLocks/>
          </p:cNvCxnSpPr>
          <p:nvPr/>
        </p:nvCxnSpPr>
        <p:spPr>
          <a:xfrm>
            <a:off x="5027432" y="3624269"/>
            <a:ext cx="0" cy="1441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5B6135-4FBF-B24F-E502-53A0D406BC9C}"/>
              </a:ext>
            </a:extLst>
          </p:cNvPr>
          <p:cNvCxnSpPr>
            <a:cxnSpLocks/>
          </p:cNvCxnSpPr>
          <p:nvPr/>
        </p:nvCxnSpPr>
        <p:spPr>
          <a:xfrm>
            <a:off x="7169720" y="3624269"/>
            <a:ext cx="0" cy="1441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8C118E2-B82B-AC3E-2253-EEE7508F3CE7}"/>
              </a:ext>
            </a:extLst>
          </p:cNvPr>
          <p:cNvCxnSpPr>
            <a:cxnSpLocks/>
          </p:cNvCxnSpPr>
          <p:nvPr/>
        </p:nvCxnSpPr>
        <p:spPr>
          <a:xfrm>
            <a:off x="9312009" y="3624269"/>
            <a:ext cx="0" cy="1441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CC3D6E-CC27-8B20-4AEF-89B9AF1B5505}"/>
              </a:ext>
            </a:extLst>
          </p:cNvPr>
          <p:cNvGrpSpPr/>
          <p:nvPr/>
        </p:nvGrpSpPr>
        <p:grpSpPr>
          <a:xfrm>
            <a:off x="1078695" y="1705048"/>
            <a:ext cx="1470610" cy="1470610"/>
            <a:chOff x="1391920" y="3816375"/>
            <a:chExt cx="1470610" cy="14706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9D3459-FC8D-F924-6EE7-B099968A6322}"/>
                </a:ext>
              </a:extLst>
            </p:cNvPr>
            <p:cNvSpPr/>
            <p:nvPr/>
          </p:nvSpPr>
          <p:spPr>
            <a:xfrm>
              <a:off x="1391920" y="3816375"/>
              <a:ext cx="1470610" cy="1470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E6B85-739D-515B-3A0F-F01A65A8D870}"/>
                </a:ext>
              </a:extLst>
            </p:cNvPr>
            <p:cNvSpPr/>
            <p:nvPr/>
          </p:nvSpPr>
          <p:spPr>
            <a:xfrm>
              <a:off x="1461109" y="4437730"/>
              <a:ext cx="1332232" cy="715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Analyze Customer Transactions</a:t>
              </a:r>
              <a:endParaRPr kumimoji="0" lang="en-IL" sz="1500" b="1" i="0" u="none" strike="noStrike" kern="1200" cap="none" spc="0" normalizeH="0" baseline="0" noProof="0">
                <a:ln>
                  <a:noFill/>
                </a:ln>
                <a:solidFill>
                  <a:srgbClr val="FEE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7E3C8D-1D5B-77D2-99A8-344B7E1D824F}"/>
                </a:ext>
              </a:extLst>
            </p:cNvPr>
            <p:cNvGrpSpPr/>
            <p:nvPr/>
          </p:nvGrpSpPr>
          <p:grpSpPr>
            <a:xfrm>
              <a:off x="1920780" y="3952649"/>
              <a:ext cx="412891" cy="412886"/>
              <a:chOff x="3112296" y="1784007"/>
              <a:chExt cx="412891" cy="412886"/>
            </a:xfrm>
            <a:solidFill>
              <a:schemeClr val="bg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DD101DB-22E2-2589-73F2-B12386302F65}"/>
                  </a:ext>
                </a:extLst>
              </p:cNvPr>
              <p:cNvSpPr/>
              <p:nvPr/>
            </p:nvSpPr>
            <p:spPr>
              <a:xfrm>
                <a:off x="3112296" y="1784007"/>
                <a:ext cx="412891" cy="412886"/>
              </a:xfrm>
              <a:custGeom>
                <a:avLst/>
                <a:gdLst>
                  <a:gd name="connsiteX0" fmla="*/ 392906 w 412891"/>
                  <a:gd name="connsiteY0" fmla="*/ 293016 h 412886"/>
                  <a:gd name="connsiteX1" fmla="*/ 412886 w 412891"/>
                  <a:gd name="connsiteY1" fmla="*/ 273036 h 412886"/>
                  <a:gd name="connsiteX2" fmla="*/ 412886 w 412891"/>
                  <a:gd name="connsiteY2" fmla="*/ 19980 h 412886"/>
                  <a:gd name="connsiteX3" fmla="*/ 392906 w 412891"/>
                  <a:gd name="connsiteY3" fmla="*/ 0 h 412886"/>
                  <a:gd name="connsiteX4" fmla="*/ 19980 w 412891"/>
                  <a:gd name="connsiteY4" fmla="*/ 0 h 412886"/>
                  <a:gd name="connsiteX5" fmla="*/ 0 w 412891"/>
                  <a:gd name="connsiteY5" fmla="*/ 19980 h 412886"/>
                  <a:gd name="connsiteX6" fmla="*/ 0 w 412891"/>
                  <a:gd name="connsiteY6" fmla="*/ 273036 h 412886"/>
                  <a:gd name="connsiteX7" fmla="*/ 19980 w 412891"/>
                  <a:gd name="connsiteY7" fmla="*/ 293016 h 412886"/>
                  <a:gd name="connsiteX8" fmla="*/ 137191 w 412891"/>
                  <a:gd name="connsiteY8" fmla="*/ 293016 h 412886"/>
                  <a:gd name="connsiteX9" fmla="*/ 191639 w 412891"/>
                  <a:gd name="connsiteY9" fmla="*/ 338336 h 412886"/>
                  <a:gd name="connsiteX10" fmla="*/ 170395 w 412891"/>
                  <a:gd name="connsiteY10" fmla="*/ 359609 h 412886"/>
                  <a:gd name="connsiteX11" fmla="*/ 146513 w 412891"/>
                  <a:gd name="connsiteY11" fmla="*/ 359609 h 412886"/>
                  <a:gd name="connsiteX12" fmla="*/ 146513 w 412891"/>
                  <a:gd name="connsiteY12" fmla="*/ 339630 h 412886"/>
                  <a:gd name="connsiteX13" fmla="*/ 126533 w 412891"/>
                  <a:gd name="connsiteY13" fmla="*/ 319649 h 412886"/>
                  <a:gd name="connsiteX14" fmla="*/ 46623 w 412891"/>
                  <a:gd name="connsiteY14" fmla="*/ 319649 h 412886"/>
                  <a:gd name="connsiteX15" fmla="*/ 26643 w 412891"/>
                  <a:gd name="connsiteY15" fmla="*/ 339630 h 412886"/>
                  <a:gd name="connsiteX16" fmla="*/ 26643 w 412891"/>
                  <a:gd name="connsiteY16" fmla="*/ 392906 h 412886"/>
                  <a:gd name="connsiteX17" fmla="*/ 46623 w 412891"/>
                  <a:gd name="connsiteY17" fmla="*/ 412886 h 412886"/>
                  <a:gd name="connsiteX18" fmla="*/ 126533 w 412891"/>
                  <a:gd name="connsiteY18" fmla="*/ 412886 h 412886"/>
                  <a:gd name="connsiteX19" fmla="*/ 146513 w 412891"/>
                  <a:gd name="connsiteY19" fmla="*/ 392906 h 412886"/>
                  <a:gd name="connsiteX20" fmla="*/ 146513 w 412891"/>
                  <a:gd name="connsiteY20" fmla="*/ 372926 h 412886"/>
                  <a:gd name="connsiteX21" fmla="*/ 173146 w 412891"/>
                  <a:gd name="connsiteY21" fmla="*/ 372926 h 412886"/>
                  <a:gd name="connsiteX22" fmla="*/ 177854 w 412891"/>
                  <a:gd name="connsiteY22" fmla="*/ 370970 h 412886"/>
                  <a:gd name="connsiteX23" fmla="*/ 205964 w 412891"/>
                  <a:gd name="connsiteY23" fmla="*/ 342859 h 412886"/>
                  <a:gd name="connsiteX24" fmla="*/ 292945 w 412891"/>
                  <a:gd name="connsiteY24" fmla="*/ 328972 h 412886"/>
                  <a:gd name="connsiteX25" fmla="*/ 310255 w 412891"/>
                  <a:gd name="connsiteY25" fmla="*/ 346283 h 412886"/>
                  <a:gd name="connsiteX26" fmla="*/ 308299 w 412891"/>
                  <a:gd name="connsiteY26" fmla="*/ 348239 h 412886"/>
                  <a:gd name="connsiteX27" fmla="*/ 308299 w 412891"/>
                  <a:gd name="connsiteY27" fmla="*/ 357653 h 412886"/>
                  <a:gd name="connsiteX28" fmla="*/ 353292 w 412891"/>
                  <a:gd name="connsiteY28" fmla="*/ 402646 h 412886"/>
                  <a:gd name="connsiteX29" fmla="*/ 402667 w 412891"/>
                  <a:gd name="connsiteY29" fmla="*/ 402646 h 412886"/>
                  <a:gd name="connsiteX30" fmla="*/ 402667 w 412891"/>
                  <a:gd name="connsiteY30" fmla="*/ 353272 h 412886"/>
                  <a:gd name="connsiteX31" fmla="*/ 357674 w 412891"/>
                  <a:gd name="connsiteY31" fmla="*/ 308279 h 412886"/>
                  <a:gd name="connsiteX32" fmla="*/ 348259 w 412891"/>
                  <a:gd name="connsiteY32" fmla="*/ 308279 h 412886"/>
                  <a:gd name="connsiteX33" fmla="*/ 346293 w 412891"/>
                  <a:gd name="connsiteY33" fmla="*/ 310235 h 412886"/>
                  <a:gd name="connsiteX34" fmla="*/ 329074 w 412891"/>
                  <a:gd name="connsiteY34" fmla="*/ 293016 h 412886"/>
                  <a:gd name="connsiteX35" fmla="*/ 392916 w 412891"/>
                  <a:gd name="connsiteY35" fmla="*/ 293016 h 412886"/>
                  <a:gd name="connsiteX36" fmla="*/ 133186 w 412891"/>
                  <a:gd name="connsiteY36" fmla="*/ 392906 h 412886"/>
                  <a:gd name="connsiteX37" fmla="*/ 126523 w 412891"/>
                  <a:gd name="connsiteY37" fmla="*/ 399569 h 412886"/>
                  <a:gd name="connsiteX38" fmla="*/ 46613 w 412891"/>
                  <a:gd name="connsiteY38" fmla="*/ 399569 h 412886"/>
                  <a:gd name="connsiteX39" fmla="*/ 39950 w 412891"/>
                  <a:gd name="connsiteY39" fmla="*/ 392906 h 412886"/>
                  <a:gd name="connsiteX40" fmla="*/ 39950 w 412891"/>
                  <a:gd name="connsiteY40" fmla="*/ 339630 h 412886"/>
                  <a:gd name="connsiteX41" fmla="*/ 46613 w 412891"/>
                  <a:gd name="connsiteY41" fmla="*/ 332966 h 412886"/>
                  <a:gd name="connsiteX42" fmla="*/ 126523 w 412891"/>
                  <a:gd name="connsiteY42" fmla="*/ 332966 h 412886"/>
                  <a:gd name="connsiteX43" fmla="*/ 133186 w 412891"/>
                  <a:gd name="connsiteY43" fmla="*/ 339630 h 412886"/>
                  <a:gd name="connsiteX44" fmla="*/ 133186 w 412891"/>
                  <a:gd name="connsiteY44" fmla="*/ 392906 h 412886"/>
                  <a:gd name="connsiteX45" fmla="*/ 19970 w 412891"/>
                  <a:gd name="connsiteY45" fmla="*/ 279700 h 412886"/>
                  <a:gd name="connsiteX46" fmla="*/ 13306 w 412891"/>
                  <a:gd name="connsiteY46" fmla="*/ 273036 h 412886"/>
                  <a:gd name="connsiteX47" fmla="*/ 13306 w 412891"/>
                  <a:gd name="connsiteY47" fmla="*/ 19980 h 412886"/>
                  <a:gd name="connsiteX48" fmla="*/ 19970 w 412891"/>
                  <a:gd name="connsiteY48" fmla="*/ 13317 h 412886"/>
                  <a:gd name="connsiteX49" fmla="*/ 392896 w 412891"/>
                  <a:gd name="connsiteY49" fmla="*/ 13317 h 412886"/>
                  <a:gd name="connsiteX50" fmla="*/ 399559 w 412891"/>
                  <a:gd name="connsiteY50" fmla="*/ 19980 h 412886"/>
                  <a:gd name="connsiteX51" fmla="*/ 399559 w 412891"/>
                  <a:gd name="connsiteY51" fmla="*/ 273036 h 412886"/>
                  <a:gd name="connsiteX52" fmla="*/ 392896 w 412891"/>
                  <a:gd name="connsiteY52" fmla="*/ 279700 h 412886"/>
                  <a:gd name="connsiteX53" fmla="*/ 336114 w 412891"/>
                  <a:gd name="connsiteY53" fmla="*/ 279700 h 412886"/>
                  <a:gd name="connsiteX54" fmla="*/ 280280 w 412891"/>
                  <a:gd name="connsiteY54" fmla="*/ 130283 h 412886"/>
                  <a:gd name="connsiteX55" fmla="*/ 279190 w 412891"/>
                  <a:gd name="connsiteY55" fmla="*/ 129794 h 412886"/>
                  <a:gd name="connsiteX56" fmla="*/ 312986 w 412891"/>
                  <a:gd name="connsiteY56" fmla="*/ 95998 h 412886"/>
                  <a:gd name="connsiteX57" fmla="*/ 312986 w 412891"/>
                  <a:gd name="connsiteY57" fmla="*/ 113217 h 412886"/>
                  <a:gd name="connsiteX58" fmla="*/ 326303 w 412891"/>
                  <a:gd name="connsiteY58" fmla="*/ 113217 h 412886"/>
                  <a:gd name="connsiteX59" fmla="*/ 326303 w 412891"/>
                  <a:gd name="connsiteY59" fmla="*/ 79920 h 412886"/>
                  <a:gd name="connsiteX60" fmla="*/ 319639 w 412891"/>
                  <a:gd name="connsiteY60" fmla="*/ 73257 h 412886"/>
                  <a:gd name="connsiteX61" fmla="*/ 286343 w 412891"/>
                  <a:gd name="connsiteY61" fmla="*/ 73257 h 412886"/>
                  <a:gd name="connsiteX62" fmla="*/ 286343 w 412891"/>
                  <a:gd name="connsiteY62" fmla="*/ 86573 h 412886"/>
                  <a:gd name="connsiteX63" fmla="*/ 303562 w 412891"/>
                  <a:gd name="connsiteY63" fmla="*/ 86573 h 412886"/>
                  <a:gd name="connsiteX64" fmla="*/ 265476 w 412891"/>
                  <a:gd name="connsiteY64" fmla="*/ 124658 h 412886"/>
                  <a:gd name="connsiteX65" fmla="*/ 236877 w 412891"/>
                  <a:gd name="connsiteY65" fmla="*/ 120063 h 412886"/>
                  <a:gd name="connsiteX66" fmla="*/ 205414 w 412891"/>
                  <a:gd name="connsiteY66" fmla="*/ 69721 h 412886"/>
                  <a:gd name="connsiteX67" fmla="*/ 199769 w 412891"/>
                  <a:gd name="connsiteY67" fmla="*/ 66593 h 412886"/>
                  <a:gd name="connsiteX68" fmla="*/ 173136 w 412891"/>
                  <a:gd name="connsiteY68" fmla="*/ 66593 h 412886"/>
                  <a:gd name="connsiteX69" fmla="*/ 173136 w 412891"/>
                  <a:gd name="connsiteY69" fmla="*/ 46613 h 412886"/>
                  <a:gd name="connsiteX70" fmla="*/ 153156 w 412891"/>
                  <a:gd name="connsiteY70" fmla="*/ 26633 h 412886"/>
                  <a:gd name="connsiteX71" fmla="*/ 73246 w 412891"/>
                  <a:gd name="connsiteY71" fmla="*/ 26633 h 412886"/>
                  <a:gd name="connsiteX72" fmla="*/ 53266 w 412891"/>
                  <a:gd name="connsiteY72" fmla="*/ 46613 h 412886"/>
                  <a:gd name="connsiteX73" fmla="*/ 53266 w 412891"/>
                  <a:gd name="connsiteY73" fmla="*/ 99890 h 412886"/>
                  <a:gd name="connsiteX74" fmla="*/ 73246 w 412891"/>
                  <a:gd name="connsiteY74" fmla="*/ 119870 h 412886"/>
                  <a:gd name="connsiteX75" fmla="*/ 153156 w 412891"/>
                  <a:gd name="connsiteY75" fmla="*/ 119870 h 412886"/>
                  <a:gd name="connsiteX76" fmla="*/ 173136 w 412891"/>
                  <a:gd name="connsiteY76" fmla="*/ 99890 h 412886"/>
                  <a:gd name="connsiteX77" fmla="*/ 173136 w 412891"/>
                  <a:gd name="connsiteY77" fmla="*/ 79910 h 412886"/>
                  <a:gd name="connsiteX78" fmla="*/ 196081 w 412891"/>
                  <a:gd name="connsiteY78" fmla="*/ 79910 h 412886"/>
                  <a:gd name="connsiteX79" fmla="*/ 221431 w 412891"/>
                  <a:gd name="connsiteY79" fmla="*/ 120461 h 412886"/>
                  <a:gd name="connsiteX80" fmla="*/ 147461 w 412891"/>
                  <a:gd name="connsiteY80" fmla="*/ 159208 h 412886"/>
                  <a:gd name="connsiteX81" fmla="*/ 138138 w 412891"/>
                  <a:gd name="connsiteY81" fmla="*/ 148734 h 412886"/>
                  <a:gd name="connsiteX82" fmla="*/ 133207 w 412891"/>
                  <a:gd name="connsiteY82" fmla="*/ 146503 h 412886"/>
                  <a:gd name="connsiteX83" fmla="*/ 133176 w 412891"/>
                  <a:gd name="connsiteY83" fmla="*/ 146503 h 412886"/>
                  <a:gd name="connsiteX84" fmla="*/ 128265 w 412891"/>
                  <a:gd name="connsiteY84" fmla="*/ 148663 h 412886"/>
                  <a:gd name="connsiteX85" fmla="*/ 55009 w 412891"/>
                  <a:gd name="connsiteY85" fmla="*/ 228573 h 412886"/>
                  <a:gd name="connsiteX86" fmla="*/ 64820 w 412891"/>
                  <a:gd name="connsiteY86" fmla="*/ 237580 h 412886"/>
                  <a:gd name="connsiteX87" fmla="*/ 133095 w 412891"/>
                  <a:gd name="connsiteY87" fmla="*/ 163100 h 412886"/>
                  <a:gd name="connsiteX88" fmla="*/ 139147 w 412891"/>
                  <a:gd name="connsiteY88" fmla="*/ 169917 h 412886"/>
                  <a:gd name="connsiteX89" fmla="*/ 121724 w 412891"/>
                  <a:gd name="connsiteY89" fmla="*/ 253056 h 412886"/>
                  <a:gd name="connsiteX90" fmla="*/ 39940 w 412891"/>
                  <a:gd name="connsiteY90" fmla="*/ 253056 h 412886"/>
                  <a:gd name="connsiteX91" fmla="*/ 39940 w 412891"/>
                  <a:gd name="connsiteY91" fmla="*/ 73257 h 412886"/>
                  <a:gd name="connsiteX92" fmla="*/ 26623 w 412891"/>
                  <a:gd name="connsiteY92" fmla="*/ 73257 h 412886"/>
                  <a:gd name="connsiteX93" fmla="*/ 26623 w 412891"/>
                  <a:gd name="connsiteY93" fmla="*/ 259720 h 412886"/>
                  <a:gd name="connsiteX94" fmla="*/ 33286 w 412891"/>
                  <a:gd name="connsiteY94" fmla="*/ 266383 h 412886"/>
                  <a:gd name="connsiteX95" fmla="*/ 124872 w 412891"/>
                  <a:gd name="connsiteY95" fmla="*/ 266383 h 412886"/>
                  <a:gd name="connsiteX96" fmla="*/ 130018 w 412891"/>
                  <a:gd name="connsiteY96" fmla="*/ 279700 h 412886"/>
                  <a:gd name="connsiteX97" fmla="*/ 19960 w 412891"/>
                  <a:gd name="connsiteY97" fmla="*/ 279700 h 412886"/>
                  <a:gd name="connsiteX98" fmla="*/ 159820 w 412891"/>
                  <a:gd name="connsiteY98" fmla="*/ 46613 h 412886"/>
                  <a:gd name="connsiteX99" fmla="*/ 159820 w 412891"/>
                  <a:gd name="connsiteY99" fmla="*/ 99890 h 412886"/>
                  <a:gd name="connsiteX100" fmla="*/ 153156 w 412891"/>
                  <a:gd name="connsiteY100" fmla="*/ 106553 h 412886"/>
                  <a:gd name="connsiteX101" fmla="*/ 73246 w 412891"/>
                  <a:gd name="connsiteY101" fmla="*/ 106553 h 412886"/>
                  <a:gd name="connsiteX102" fmla="*/ 66583 w 412891"/>
                  <a:gd name="connsiteY102" fmla="*/ 99890 h 412886"/>
                  <a:gd name="connsiteX103" fmla="*/ 66583 w 412891"/>
                  <a:gd name="connsiteY103" fmla="*/ 46613 h 412886"/>
                  <a:gd name="connsiteX104" fmla="*/ 73246 w 412891"/>
                  <a:gd name="connsiteY104" fmla="*/ 39950 h 412886"/>
                  <a:gd name="connsiteX105" fmla="*/ 153156 w 412891"/>
                  <a:gd name="connsiteY105" fmla="*/ 39950 h 412886"/>
                  <a:gd name="connsiteX106" fmla="*/ 159820 w 412891"/>
                  <a:gd name="connsiteY106" fmla="*/ 46613 h 412886"/>
                  <a:gd name="connsiteX107" fmla="*/ 133186 w 412891"/>
                  <a:gd name="connsiteY107" fmla="*/ 233076 h 412886"/>
                  <a:gd name="connsiteX108" fmla="*/ 233076 w 412891"/>
                  <a:gd name="connsiteY108" fmla="*/ 133186 h 412886"/>
                  <a:gd name="connsiteX109" fmla="*/ 332966 w 412891"/>
                  <a:gd name="connsiteY109" fmla="*/ 233076 h 412886"/>
                  <a:gd name="connsiteX110" fmla="*/ 233076 w 412891"/>
                  <a:gd name="connsiteY110" fmla="*/ 332966 h 412886"/>
                  <a:gd name="connsiteX111" fmla="*/ 133186 w 412891"/>
                  <a:gd name="connsiteY111" fmla="*/ 233076 h 412886"/>
                  <a:gd name="connsiteX112" fmla="*/ 393232 w 412891"/>
                  <a:gd name="connsiteY112" fmla="*/ 362697 h 412886"/>
                  <a:gd name="connsiteX113" fmla="*/ 393579 w 412891"/>
                  <a:gd name="connsiteY113" fmla="*/ 393232 h 412886"/>
                  <a:gd name="connsiteX114" fmla="*/ 363043 w 412891"/>
                  <a:gd name="connsiteY114" fmla="*/ 393579 h 412886"/>
                  <a:gd name="connsiteX115" fmla="*/ 362697 w 412891"/>
                  <a:gd name="connsiteY115" fmla="*/ 393232 h 412886"/>
                  <a:gd name="connsiteX116" fmla="*/ 322411 w 412891"/>
                  <a:gd name="connsiteY116" fmla="*/ 352946 h 412886"/>
                  <a:gd name="connsiteX117" fmla="*/ 352946 w 412891"/>
                  <a:gd name="connsiteY117" fmla="*/ 322411 h 412886"/>
                  <a:gd name="connsiteX118" fmla="*/ 393232 w 412891"/>
                  <a:gd name="connsiteY118" fmla="*/ 362697 h 412886"/>
                  <a:gd name="connsiteX119" fmla="*/ 319649 w 412891"/>
                  <a:gd name="connsiteY119" fmla="*/ 336879 h 412886"/>
                  <a:gd name="connsiteX120" fmla="*/ 303979 w 412891"/>
                  <a:gd name="connsiteY120" fmla="*/ 321208 h 412886"/>
                  <a:gd name="connsiteX121" fmla="*/ 321198 w 412891"/>
                  <a:gd name="connsiteY121" fmla="*/ 303990 h 412886"/>
                  <a:gd name="connsiteX122" fmla="*/ 336868 w 412891"/>
                  <a:gd name="connsiteY122" fmla="*/ 319660 h 412886"/>
                  <a:gd name="connsiteX123" fmla="*/ 319649 w 412891"/>
                  <a:gd name="connsiteY123" fmla="*/ 336879 h 412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412891" h="412886">
                    <a:moveTo>
                      <a:pt x="392906" y="293016"/>
                    </a:moveTo>
                    <a:cubicBezTo>
                      <a:pt x="403940" y="293016"/>
                      <a:pt x="412886" y="284071"/>
                      <a:pt x="412886" y="273036"/>
                    </a:cubicBezTo>
                    <a:lnTo>
                      <a:pt x="412886" y="19980"/>
                    </a:lnTo>
                    <a:cubicBezTo>
                      <a:pt x="412886" y="8946"/>
                      <a:pt x="403940" y="0"/>
                      <a:pt x="392906" y="0"/>
                    </a:cubicBezTo>
                    <a:lnTo>
                      <a:pt x="19980" y="0"/>
                    </a:lnTo>
                    <a:cubicBezTo>
                      <a:pt x="8946" y="0"/>
                      <a:pt x="0" y="8946"/>
                      <a:pt x="0" y="19980"/>
                    </a:cubicBezTo>
                    <a:lnTo>
                      <a:pt x="0" y="273036"/>
                    </a:lnTo>
                    <a:cubicBezTo>
                      <a:pt x="0" y="284071"/>
                      <a:pt x="8946" y="293016"/>
                      <a:pt x="19980" y="293016"/>
                    </a:cubicBezTo>
                    <a:lnTo>
                      <a:pt x="137191" y="293016"/>
                    </a:lnTo>
                    <a:cubicBezTo>
                      <a:pt x="150049" y="313536"/>
                      <a:pt x="169122" y="329410"/>
                      <a:pt x="191639" y="338336"/>
                    </a:cubicBezTo>
                    <a:lnTo>
                      <a:pt x="170395" y="359609"/>
                    </a:lnTo>
                    <a:lnTo>
                      <a:pt x="146513" y="359609"/>
                    </a:lnTo>
                    <a:lnTo>
                      <a:pt x="146513" y="339630"/>
                    </a:lnTo>
                    <a:cubicBezTo>
                      <a:pt x="146513" y="328595"/>
                      <a:pt x="137568" y="319649"/>
                      <a:pt x="126533" y="319649"/>
                    </a:cubicBezTo>
                    <a:lnTo>
                      <a:pt x="46623" y="319649"/>
                    </a:lnTo>
                    <a:cubicBezTo>
                      <a:pt x="35589" y="319649"/>
                      <a:pt x="26643" y="328595"/>
                      <a:pt x="26643" y="339630"/>
                    </a:cubicBezTo>
                    <a:lnTo>
                      <a:pt x="26643" y="392906"/>
                    </a:lnTo>
                    <a:cubicBezTo>
                      <a:pt x="26643" y="403940"/>
                      <a:pt x="35589" y="412886"/>
                      <a:pt x="46623" y="412886"/>
                    </a:cubicBezTo>
                    <a:lnTo>
                      <a:pt x="126533" y="412886"/>
                    </a:lnTo>
                    <a:cubicBezTo>
                      <a:pt x="137568" y="412886"/>
                      <a:pt x="146513" y="403940"/>
                      <a:pt x="146513" y="392906"/>
                    </a:cubicBezTo>
                    <a:lnTo>
                      <a:pt x="146513" y="372926"/>
                    </a:lnTo>
                    <a:lnTo>
                      <a:pt x="173146" y="372926"/>
                    </a:lnTo>
                    <a:cubicBezTo>
                      <a:pt x="174909" y="372926"/>
                      <a:pt x="176611" y="372223"/>
                      <a:pt x="177854" y="370970"/>
                    </a:cubicBezTo>
                    <a:lnTo>
                      <a:pt x="205964" y="342859"/>
                    </a:lnTo>
                    <a:cubicBezTo>
                      <a:pt x="235634" y="350389"/>
                      <a:pt x="267096" y="345366"/>
                      <a:pt x="292945" y="328972"/>
                    </a:cubicBezTo>
                    <a:lnTo>
                      <a:pt x="310255" y="346283"/>
                    </a:lnTo>
                    <a:lnTo>
                      <a:pt x="308299" y="348239"/>
                    </a:lnTo>
                    <a:cubicBezTo>
                      <a:pt x="305701" y="350837"/>
                      <a:pt x="305701" y="355055"/>
                      <a:pt x="308299" y="357653"/>
                    </a:cubicBezTo>
                    <a:lnTo>
                      <a:pt x="353292" y="402646"/>
                    </a:lnTo>
                    <a:cubicBezTo>
                      <a:pt x="366925" y="416279"/>
                      <a:pt x="389034" y="416279"/>
                      <a:pt x="402667" y="402646"/>
                    </a:cubicBezTo>
                    <a:cubicBezTo>
                      <a:pt x="416299" y="389014"/>
                      <a:pt x="416299" y="366905"/>
                      <a:pt x="402667" y="353272"/>
                    </a:cubicBezTo>
                    <a:lnTo>
                      <a:pt x="357674" y="308279"/>
                    </a:lnTo>
                    <a:cubicBezTo>
                      <a:pt x="355075" y="305681"/>
                      <a:pt x="350857" y="305681"/>
                      <a:pt x="348259" y="308279"/>
                    </a:cubicBezTo>
                    <a:lnTo>
                      <a:pt x="346293" y="310235"/>
                    </a:lnTo>
                    <a:lnTo>
                      <a:pt x="329074" y="293016"/>
                    </a:lnTo>
                    <a:lnTo>
                      <a:pt x="392916" y="293016"/>
                    </a:lnTo>
                    <a:close/>
                    <a:moveTo>
                      <a:pt x="133186" y="392906"/>
                    </a:moveTo>
                    <a:cubicBezTo>
                      <a:pt x="133186" y="396584"/>
                      <a:pt x="130201" y="399569"/>
                      <a:pt x="126523" y="399569"/>
                    </a:cubicBezTo>
                    <a:lnTo>
                      <a:pt x="46613" y="399569"/>
                    </a:lnTo>
                    <a:cubicBezTo>
                      <a:pt x="42935" y="399569"/>
                      <a:pt x="39950" y="396584"/>
                      <a:pt x="39950" y="392906"/>
                    </a:cubicBezTo>
                    <a:lnTo>
                      <a:pt x="39950" y="339630"/>
                    </a:lnTo>
                    <a:cubicBezTo>
                      <a:pt x="39950" y="335951"/>
                      <a:pt x="42935" y="332966"/>
                      <a:pt x="46613" y="332966"/>
                    </a:cubicBezTo>
                    <a:lnTo>
                      <a:pt x="126523" y="332966"/>
                    </a:lnTo>
                    <a:cubicBezTo>
                      <a:pt x="130201" y="332966"/>
                      <a:pt x="133186" y="335951"/>
                      <a:pt x="133186" y="339630"/>
                    </a:cubicBezTo>
                    <a:lnTo>
                      <a:pt x="133186" y="392906"/>
                    </a:lnTo>
                    <a:close/>
                    <a:moveTo>
                      <a:pt x="19970" y="279700"/>
                    </a:moveTo>
                    <a:cubicBezTo>
                      <a:pt x="16292" y="279700"/>
                      <a:pt x="13306" y="276714"/>
                      <a:pt x="13306" y="273036"/>
                    </a:cubicBezTo>
                    <a:lnTo>
                      <a:pt x="13306" y="19980"/>
                    </a:lnTo>
                    <a:cubicBezTo>
                      <a:pt x="13306" y="16302"/>
                      <a:pt x="16292" y="13317"/>
                      <a:pt x="19970" y="13317"/>
                    </a:cubicBezTo>
                    <a:lnTo>
                      <a:pt x="392896" y="13317"/>
                    </a:lnTo>
                    <a:cubicBezTo>
                      <a:pt x="396574" y="13317"/>
                      <a:pt x="399559" y="16302"/>
                      <a:pt x="399559" y="19980"/>
                    </a:cubicBezTo>
                    <a:lnTo>
                      <a:pt x="399559" y="273036"/>
                    </a:lnTo>
                    <a:cubicBezTo>
                      <a:pt x="399559" y="276714"/>
                      <a:pt x="396574" y="279700"/>
                      <a:pt x="392896" y="279700"/>
                    </a:cubicBezTo>
                    <a:lnTo>
                      <a:pt x="336114" y="279700"/>
                    </a:lnTo>
                    <a:cubicBezTo>
                      <a:pt x="361953" y="223020"/>
                      <a:pt x="336960" y="156121"/>
                      <a:pt x="280280" y="130283"/>
                    </a:cubicBezTo>
                    <a:cubicBezTo>
                      <a:pt x="279914" y="130120"/>
                      <a:pt x="279547" y="129957"/>
                      <a:pt x="279190" y="129794"/>
                    </a:cubicBezTo>
                    <a:lnTo>
                      <a:pt x="312986" y="95998"/>
                    </a:lnTo>
                    <a:lnTo>
                      <a:pt x="312986" y="113217"/>
                    </a:lnTo>
                    <a:lnTo>
                      <a:pt x="326303" y="113217"/>
                    </a:lnTo>
                    <a:lnTo>
                      <a:pt x="326303" y="79920"/>
                    </a:lnTo>
                    <a:cubicBezTo>
                      <a:pt x="326303" y="76242"/>
                      <a:pt x="323317" y="73257"/>
                      <a:pt x="319639" y="73257"/>
                    </a:cubicBezTo>
                    <a:lnTo>
                      <a:pt x="286343" y="73257"/>
                    </a:lnTo>
                    <a:lnTo>
                      <a:pt x="286343" y="86573"/>
                    </a:lnTo>
                    <a:lnTo>
                      <a:pt x="303562" y="86573"/>
                    </a:lnTo>
                    <a:lnTo>
                      <a:pt x="265476" y="124658"/>
                    </a:lnTo>
                    <a:cubicBezTo>
                      <a:pt x="256184" y="121897"/>
                      <a:pt x="246566" y="120359"/>
                      <a:pt x="236877" y="120063"/>
                    </a:cubicBezTo>
                    <a:lnTo>
                      <a:pt x="205414" y="69721"/>
                    </a:lnTo>
                    <a:cubicBezTo>
                      <a:pt x="204201" y="67775"/>
                      <a:pt x="202062" y="66593"/>
                      <a:pt x="199769" y="66593"/>
                    </a:cubicBezTo>
                    <a:lnTo>
                      <a:pt x="173136" y="66593"/>
                    </a:lnTo>
                    <a:lnTo>
                      <a:pt x="173136" y="46613"/>
                    </a:lnTo>
                    <a:cubicBezTo>
                      <a:pt x="173136" y="35579"/>
                      <a:pt x="164191" y="26633"/>
                      <a:pt x="153156" y="26633"/>
                    </a:cubicBezTo>
                    <a:lnTo>
                      <a:pt x="73246" y="26633"/>
                    </a:lnTo>
                    <a:cubicBezTo>
                      <a:pt x="62212" y="26633"/>
                      <a:pt x="53266" y="35579"/>
                      <a:pt x="53266" y="46613"/>
                    </a:cubicBezTo>
                    <a:lnTo>
                      <a:pt x="53266" y="99890"/>
                    </a:lnTo>
                    <a:cubicBezTo>
                      <a:pt x="53266" y="110924"/>
                      <a:pt x="62212" y="119870"/>
                      <a:pt x="73246" y="119870"/>
                    </a:cubicBezTo>
                    <a:lnTo>
                      <a:pt x="153156" y="119870"/>
                    </a:lnTo>
                    <a:cubicBezTo>
                      <a:pt x="164191" y="119870"/>
                      <a:pt x="173136" y="110924"/>
                      <a:pt x="173136" y="99890"/>
                    </a:cubicBezTo>
                    <a:lnTo>
                      <a:pt x="173136" y="79910"/>
                    </a:lnTo>
                    <a:lnTo>
                      <a:pt x="196081" y="79910"/>
                    </a:lnTo>
                    <a:lnTo>
                      <a:pt x="221431" y="120461"/>
                    </a:lnTo>
                    <a:cubicBezTo>
                      <a:pt x="192729" y="123456"/>
                      <a:pt x="166269" y="137323"/>
                      <a:pt x="147461" y="159208"/>
                    </a:cubicBezTo>
                    <a:lnTo>
                      <a:pt x="138138" y="148734"/>
                    </a:lnTo>
                    <a:cubicBezTo>
                      <a:pt x="136885" y="147328"/>
                      <a:pt x="135092" y="146513"/>
                      <a:pt x="133207" y="146503"/>
                    </a:cubicBezTo>
                    <a:lnTo>
                      <a:pt x="133176" y="146503"/>
                    </a:lnTo>
                    <a:cubicBezTo>
                      <a:pt x="131312" y="146503"/>
                      <a:pt x="129529" y="147288"/>
                      <a:pt x="128265" y="148663"/>
                    </a:cubicBezTo>
                    <a:lnTo>
                      <a:pt x="55009" y="228573"/>
                    </a:lnTo>
                    <a:lnTo>
                      <a:pt x="64820" y="237580"/>
                    </a:lnTo>
                    <a:lnTo>
                      <a:pt x="133095" y="163100"/>
                    </a:lnTo>
                    <a:lnTo>
                      <a:pt x="139147" y="169917"/>
                    </a:lnTo>
                    <a:cubicBezTo>
                      <a:pt x="122621" y="194257"/>
                      <a:pt x="116355" y="224131"/>
                      <a:pt x="121724" y="253056"/>
                    </a:cubicBezTo>
                    <a:lnTo>
                      <a:pt x="39940" y="253056"/>
                    </a:lnTo>
                    <a:lnTo>
                      <a:pt x="39940" y="73257"/>
                    </a:lnTo>
                    <a:lnTo>
                      <a:pt x="26623" y="73257"/>
                    </a:lnTo>
                    <a:lnTo>
                      <a:pt x="26623" y="259720"/>
                    </a:lnTo>
                    <a:cubicBezTo>
                      <a:pt x="26623" y="263398"/>
                      <a:pt x="29608" y="266383"/>
                      <a:pt x="33286" y="266383"/>
                    </a:cubicBezTo>
                    <a:lnTo>
                      <a:pt x="124872" y="266383"/>
                    </a:lnTo>
                    <a:cubicBezTo>
                      <a:pt x="126299" y="270927"/>
                      <a:pt x="128021" y="275380"/>
                      <a:pt x="130018" y="279700"/>
                    </a:cubicBezTo>
                    <a:lnTo>
                      <a:pt x="19960" y="279700"/>
                    </a:lnTo>
                    <a:close/>
                    <a:moveTo>
                      <a:pt x="159820" y="46613"/>
                    </a:moveTo>
                    <a:lnTo>
                      <a:pt x="159820" y="99890"/>
                    </a:lnTo>
                    <a:cubicBezTo>
                      <a:pt x="159820" y="103568"/>
                      <a:pt x="156834" y="106553"/>
                      <a:pt x="153156" y="106553"/>
                    </a:cubicBezTo>
                    <a:lnTo>
                      <a:pt x="73246" y="106553"/>
                    </a:lnTo>
                    <a:cubicBezTo>
                      <a:pt x="69568" y="106553"/>
                      <a:pt x="66583" y="103568"/>
                      <a:pt x="66583" y="99890"/>
                    </a:cubicBezTo>
                    <a:lnTo>
                      <a:pt x="66583" y="46613"/>
                    </a:lnTo>
                    <a:cubicBezTo>
                      <a:pt x="66583" y="42935"/>
                      <a:pt x="69568" y="39950"/>
                      <a:pt x="73246" y="39950"/>
                    </a:cubicBezTo>
                    <a:lnTo>
                      <a:pt x="153156" y="39950"/>
                    </a:lnTo>
                    <a:cubicBezTo>
                      <a:pt x="156834" y="39950"/>
                      <a:pt x="159820" y="42935"/>
                      <a:pt x="159820" y="46613"/>
                    </a:cubicBezTo>
                    <a:close/>
                    <a:moveTo>
                      <a:pt x="133186" y="233076"/>
                    </a:moveTo>
                    <a:cubicBezTo>
                      <a:pt x="133186" y="177905"/>
                      <a:pt x="177905" y="133186"/>
                      <a:pt x="233076" y="133186"/>
                    </a:cubicBezTo>
                    <a:cubicBezTo>
                      <a:pt x="288248" y="133186"/>
                      <a:pt x="332966" y="177905"/>
                      <a:pt x="332966" y="233076"/>
                    </a:cubicBezTo>
                    <a:cubicBezTo>
                      <a:pt x="332966" y="288248"/>
                      <a:pt x="288248" y="332966"/>
                      <a:pt x="233076" y="332966"/>
                    </a:cubicBezTo>
                    <a:cubicBezTo>
                      <a:pt x="177935" y="332905"/>
                      <a:pt x="133248" y="288217"/>
                      <a:pt x="133186" y="233076"/>
                    </a:cubicBezTo>
                    <a:close/>
                    <a:moveTo>
                      <a:pt x="393232" y="362697"/>
                    </a:moveTo>
                    <a:cubicBezTo>
                      <a:pt x="401760" y="371031"/>
                      <a:pt x="401913" y="384704"/>
                      <a:pt x="393579" y="393232"/>
                    </a:cubicBezTo>
                    <a:cubicBezTo>
                      <a:pt x="385244" y="401760"/>
                      <a:pt x="371571" y="401913"/>
                      <a:pt x="363043" y="393579"/>
                    </a:cubicBezTo>
                    <a:cubicBezTo>
                      <a:pt x="362931" y="393466"/>
                      <a:pt x="362809" y="393344"/>
                      <a:pt x="362697" y="393232"/>
                    </a:cubicBezTo>
                    <a:lnTo>
                      <a:pt x="322411" y="352946"/>
                    </a:lnTo>
                    <a:lnTo>
                      <a:pt x="352946" y="322411"/>
                    </a:lnTo>
                    <a:lnTo>
                      <a:pt x="393232" y="362697"/>
                    </a:lnTo>
                    <a:close/>
                    <a:moveTo>
                      <a:pt x="319649" y="336879"/>
                    </a:moveTo>
                    <a:lnTo>
                      <a:pt x="303979" y="321208"/>
                    </a:lnTo>
                    <a:cubicBezTo>
                      <a:pt x="310317" y="316104"/>
                      <a:pt x="316094" y="310327"/>
                      <a:pt x="321198" y="303990"/>
                    </a:cubicBezTo>
                    <a:lnTo>
                      <a:pt x="336868" y="319660"/>
                    </a:lnTo>
                    <a:lnTo>
                      <a:pt x="319649" y="336879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AAC465D-4402-19E6-2685-03ADD320DE12}"/>
                  </a:ext>
                </a:extLst>
              </p:cNvPr>
              <p:cNvSpPr/>
              <p:nvPr/>
            </p:nvSpPr>
            <p:spPr>
              <a:xfrm>
                <a:off x="3258799" y="1930510"/>
                <a:ext cx="173146" cy="173146"/>
              </a:xfrm>
              <a:custGeom>
                <a:avLst/>
                <a:gdLst>
                  <a:gd name="connsiteX0" fmla="*/ 86573 w 173146"/>
                  <a:gd name="connsiteY0" fmla="*/ 0 h 173146"/>
                  <a:gd name="connsiteX1" fmla="*/ 0 w 173146"/>
                  <a:gd name="connsiteY1" fmla="*/ 86573 h 173146"/>
                  <a:gd name="connsiteX2" fmla="*/ 86573 w 173146"/>
                  <a:gd name="connsiteY2" fmla="*/ 173146 h 173146"/>
                  <a:gd name="connsiteX3" fmla="*/ 173146 w 173146"/>
                  <a:gd name="connsiteY3" fmla="*/ 86573 h 173146"/>
                  <a:gd name="connsiteX4" fmla="*/ 86573 w 173146"/>
                  <a:gd name="connsiteY4" fmla="*/ 0 h 173146"/>
                  <a:gd name="connsiteX5" fmla="*/ 83669 w 173146"/>
                  <a:gd name="connsiteY5" fmla="*/ 13469 h 173146"/>
                  <a:gd name="connsiteX6" fmla="*/ 40245 w 173146"/>
                  <a:gd name="connsiteY6" fmla="*/ 56894 h 173146"/>
                  <a:gd name="connsiteX7" fmla="*/ 27856 w 173146"/>
                  <a:gd name="connsiteY7" fmla="*/ 42966 h 173146"/>
                  <a:gd name="connsiteX8" fmla="*/ 83669 w 173146"/>
                  <a:gd name="connsiteY8" fmla="*/ 13469 h 173146"/>
                  <a:gd name="connsiteX9" fmla="*/ 86573 w 173146"/>
                  <a:gd name="connsiteY9" fmla="*/ 159830 h 173146"/>
                  <a:gd name="connsiteX10" fmla="*/ 21406 w 173146"/>
                  <a:gd name="connsiteY10" fmla="*/ 119870 h 173146"/>
                  <a:gd name="connsiteX11" fmla="*/ 99890 w 173146"/>
                  <a:gd name="connsiteY11" fmla="*/ 119870 h 173146"/>
                  <a:gd name="connsiteX12" fmla="*/ 99890 w 173146"/>
                  <a:gd name="connsiteY12" fmla="*/ 106553 h 173146"/>
                  <a:gd name="connsiteX13" fmla="*/ 16149 w 173146"/>
                  <a:gd name="connsiteY13" fmla="*/ 106553 h 173146"/>
                  <a:gd name="connsiteX14" fmla="*/ 20622 w 173146"/>
                  <a:gd name="connsiteY14" fmla="*/ 54886 h 173146"/>
                  <a:gd name="connsiteX15" fmla="*/ 34967 w 173146"/>
                  <a:gd name="connsiteY15" fmla="*/ 71025 h 173146"/>
                  <a:gd name="connsiteX16" fmla="*/ 39756 w 173146"/>
                  <a:gd name="connsiteY16" fmla="*/ 73257 h 173146"/>
                  <a:gd name="connsiteX17" fmla="*/ 39950 w 173146"/>
                  <a:gd name="connsiteY17" fmla="*/ 73257 h 173146"/>
                  <a:gd name="connsiteX18" fmla="*/ 44657 w 173146"/>
                  <a:gd name="connsiteY18" fmla="*/ 71300 h 173146"/>
                  <a:gd name="connsiteX19" fmla="*/ 101174 w 173146"/>
                  <a:gd name="connsiteY19" fmla="*/ 14784 h 173146"/>
                  <a:gd name="connsiteX20" fmla="*/ 158342 w 173146"/>
                  <a:gd name="connsiteY20" fmla="*/ 101174 h 173146"/>
                  <a:gd name="connsiteX21" fmla="*/ 86563 w 173146"/>
                  <a:gd name="connsiteY21" fmla="*/ 159820 h 173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3146" h="173146">
                    <a:moveTo>
                      <a:pt x="86573" y="0"/>
                    </a:moveTo>
                    <a:cubicBezTo>
                      <a:pt x="38758" y="0"/>
                      <a:pt x="0" y="38758"/>
                      <a:pt x="0" y="86573"/>
                    </a:cubicBezTo>
                    <a:cubicBezTo>
                      <a:pt x="0" y="134389"/>
                      <a:pt x="38758" y="173146"/>
                      <a:pt x="86573" y="173146"/>
                    </a:cubicBezTo>
                    <a:cubicBezTo>
                      <a:pt x="134389" y="173146"/>
                      <a:pt x="173146" y="134389"/>
                      <a:pt x="173146" y="86573"/>
                    </a:cubicBezTo>
                    <a:cubicBezTo>
                      <a:pt x="173095" y="38788"/>
                      <a:pt x="134368" y="51"/>
                      <a:pt x="86573" y="0"/>
                    </a:cubicBezTo>
                    <a:close/>
                    <a:moveTo>
                      <a:pt x="83669" y="13469"/>
                    </a:moveTo>
                    <a:lnTo>
                      <a:pt x="40245" y="56894"/>
                    </a:lnTo>
                    <a:lnTo>
                      <a:pt x="27856" y="42966"/>
                    </a:lnTo>
                    <a:cubicBezTo>
                      <a:pt x="41040" y="25197"/>
                      <a:pt x="61560" y="14346"/>
                      <a:pt x="83669" y="13469"/>
                    </a:cubicBezTo>
                    <a:close/>
                    <a:moveTo>
                      <a:pt x="86573" y="159830"/>
                    </a:moveTo>
                    <a:cubicBezTo>
                      <a:pt x="59074" y="159799"/>
                      <a:pt x="33908" y="144374"/>
                      <a:pt x="21406" y="119870"/>
                    </a:cubicBezTo>
                    <a:lnTo>
                      <a:pt x="99890" y="119870"/>
                    </a:lnTo>
                    <a:lnTo>
                      <a:pt x="99890" y="106553"/>
                    </a:lnTo>
                    <a:lnTo>
                      <a:pt x="16149" y="106553"/>
                    </a:lnTo>
                    <a:cubicBezTo>
                      <a:pt x="11177" y="89375"/>
                      <a:pt x="12777" y="70954"/>
                      <a:pt x="20622" y="54886"/>
                    </a:cubicBezTo>
                    <a:lnTo>
                      <a:pt x="34967" y="71025"/>
                    </a:lnTo>
                    <a:cubicBezTo>
                      <a:pt x="36190" y="72401"/>
                      <a:pt x="37922" y="73206"/>
                      <a:pt x="39756" y="73257"/>
                    </a:cubicBezTo>
                    <a:lnTo>
                      <a:pt x="39950" y="73257"/>
                    </a:lnTo>
                    <a:cubicBezTo>
                      <a:pt x="41712" y="73257"/>
                      <a:pt x="43414" y="72554"/>
                      <a:pt x="44657" y="71300"/>
                    </a:cubicBezTo>
                    <a:lnTo>
                      <a:pt x="101174" y="14784"/>
                    </a:lnTo>
                    <a:cubicBezTo>
                      <a:pt x="140818" y="22853"/>
                      <a:pt x="166412" y="61529"/>
                      <a:pt x="158342" y="101174"/>
                    </a:cubicBezTo>
                    <a:cubicBezTo>
                      <a:pt x="151394" y="135296"/>
                      <a:pt x="121388" y="159810"/>
                      <a:pt x="86563" y="159820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EBB28A0-D1CA-EBE7-8F06-E9CE2D20942B}"/>
                  </a:ext>
                </a:extLst>
              </p:cNvPr>
              <p:cNvSpPr/>
              <p:nvPr/>
            </p:nvSpPr>
            <p:spPr>
              <a:xfrm>
                <a:off x="3192206" y="1837283"/>
                <a:ext cx="66593" cy="13316"/>
              </a:xfrm>
              <a:custGeom>
                <a:avLst/>
                <a:gdLst>
                  <a:gd name="connsiteX0" fmla="*/ 0 w 66593"/>
                  <a:gd name="connsiteY0" fmla="*/ 0 h 13316"/>
                  <a:gd name="connsiteX1" fmla="*/ 66593 w 66593"/>
                  <a:gd name="connsiteY1" fmla="*/ 0 h 13316"/>
                  <a:gd name="connsiteX2" fmla="*/ 66593 w 66593"/>
                  <a:gd name="connsiteY2" fmla="*/ 13317 h 13316"/>
                  <a:gd name="connsiteX3" fmla="*/ 0 w 66593"/>
                  <a:gd name="connsiteY3" fmla="*/ 13317 h 13316"/>
                  <a:gd name="connsiteX4" fmla="*/ 0 w 66593"/>
                  <a:gd name="connsiteY4" fmla="*/ 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93" h="13316">
                    <a:moveTo>
                      <a:pt x="0" y="0"/>
                    </a:moveTo>
                    <a:lnTo>
                      <a:pt x="66593" y="0"/>
                    </a:lnTo>
                    <a:lnTo>
                      <a:pt x="66593" y="13317"/>
                    </a:lnTo>
                    <a:lnTo>
                      <a:pt x="0" y="133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8D449D-E9F1-48C6-0358-A8F25E95D122}"/>
                  </a:ext>
                </a:extLst>
              </p:cNvPr>
              <p:cNvSpPr/>
              <p:nvPr/>
            </p:nvSpPr>
            <p:spPr>
              <a:xfrm>
                <a:off x="3192206" y="1863917"/>
                <a:ext cx="66593" cy="13316"/>
              </a:xfrm>
              <a:custGeom>
                <a:avLst/>
                <a:gdLst>
                  <a:gd name="connsiteX0" fmla="*/ 0 w 66593"/>
                  <a:gd name="connsiteY0" fmla="*/ 0 h 13316"/>
                  <a:gd name="connsiteX1" fmla="*/ 66593 w 66593"/>
                  <a:gd name="connsiteY1" fmla="*/ 0 h 13316"/>
                  <a:gd name="connsiteX2" fmla="*/ 66593 w 66593"/>
                  <a:gd name="connsiteY2" fmla="*/ 13317 h 13316"/>
                  <a:gd name="connsiteX3" fmla="*/ 0 w 66593"/>
                  <a:gd name="connsiteY3" fmla="*/ 13317 h 13316"/>
                  <a:gd name="connsiteX4" fmla="*/ 0 w 66593"/>
                  <a:gd name="connsiteY4" fmla="*/ 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93" h="13316">
                    <a:moveTo>
                      <a:pt x="0" y="0"/>
                    </a:moveTo>
                    <a:lnTo>
                      <a:pt x="66593" y="0"/>
                    </a:lnTo>
                    <a:lnTo>
                      <a:pt x="66593" y="13317"/>
                    </a:lnTo>
                    <a:lnTo>
                      <a:pt x="0" y="133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1DFEFE7-CA14-B858-9A46-FB6EB8FE45B0}"/>
                  </a:ext>
                </a:extLst>
              </p:cNvPr>
              <p:cNvSpPr/>
              <p:nvPr/>
            </p:nvSpPr>
            <p:spPr>
              <a:xfrm>
                <a:off x="3165562" y="2130300"/>
                <a:ext cx="66593" cy="13316"/>
              </a:xfrm>
              <a:custGeom>
                <a:avLst/>
                <a:gdLst>
                  <a:gd name="connsiteX0" fmla="*/ 0 w 66593"/>
                  <a:gd name="connsiteY0" fmla="*/ 0 h 13316"/>
                  <a:gd name="connsiteX1" fmla="*/ 66593 w 66593"/>
                  <a:gd name="connsiteY1" fmla="*/ 0 h 13316"/>
                  <a:gd name="connsiteX2" fmla="*/ 66593 w 66593"/>
                  <a:gd name="connsiteY2" fmla="*/ 13316 h 13316"/>
                  <a:gd name="connsiteX3" fmla="*/ 0 w 66593"/>
                  <a:gd name="connsiteY3" fmla="*/ 13316 h 13316"/>
                  <a:gd name="connsiteX4" fmla="*/ 0 w 66593"/>
                  <a:gd name="connsiteY4" fmla="*/ 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93" h="13316">
                    <a:moveTo>
                      <a:pt x="0" y="0"/>
                    </a:moveTo>
                    <a:lnTo>
                      <a:pt x="66593" y="0"/>
                    </a:lnTo>
                    <a:lnTo>
                      <a:pt x="66593" y="13316"/>
                    </a:lnTo>
                    <a:lnTo>
                      <a:pt x="0" y="133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87473B-7F0C-5DA5-A2AB-A7C9DB3F0CE1}"/>
                  </a:ext>
                </a:extLst>
              </p:cNvPr>
              <p:cNvSpPr/>
              <p:nvPr/>
            </p:nvSpPr>
            <p:spPr>
              <a:xfrm>
                <a:off x="3165562" y="2156933"/>
                <a:ext cx="66593" cy="13316"/>
              </a:xfrm>
              <a:custGeom>
                <a:avLst/>
                <a:gdLst>
                  <a:gd name="connsiteX0" fmla="*/ 0 w 66593"/>
                  <a:gd name="connsiteY0" fmla="*/ 0 h 13316"/>
                  <a:gd name="connsiteX1" fmla="*/ 66593 w 66593"/>
                  <a:gd name="connsiteY1" fmla="*/ 0 h 13316"/>
                  <a:gd name="connsiteX2" fmla="*/ 66593 w 66593"/>
                  <a:gd name="connsiteY2" fmla="*/ 13317 h 13316"/>
                  <a:gd name="connsiteX3" fmla="*/ 0 w 66593"/>
                  <a:gd name="connsiteY3" fmla="*/ 13317 h 13316"/>
                  <a:gd name="connsiteX4" fmla="*/ 0 w 66593"/>
                  <a:gd name="connsiteY4" fmla="*/ 0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93" h="13316">
                    <a:moveTo>
                      <a:pt x="0" y="0"/>
                    </a:moveTo>
                    <a:lnTo>
                      <a:pt x="66593" y="0"/>
                    </a:lnTo>
                    <a:lnTo>
                      <a:pt x="66593" y="13317"/>
                    </a:lnTo>
                    <a:lnTo>
                      <a:pt x="0" y="1331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92093F-BFCF-9FCE-017B-DCA814EB0BDE}"/>
              </a:ext>
            </a:extLst>
          </p:cNvPr>
          <p:cNvGrpSpPr/>
          <p:nvPr/>
        </p:nvGrpSpPr>
        <p:grpSpPr>
          <a:xfrm>
            <a:off x="9647848" y="1705048"/>
            <a:ext cx="1470610" cy="1470610"/>
            <a:chOff x="9329470" y="3816375"/>
            <a:chExt cx="1470610" cy="14706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BF37B2-6734-F054-0031-916330495748}"/>
                </a:ext>
              </a:extLst>
            </p:cNvPr>
            <p:cNvSpPr/>
            <p:nvPr/>
          </p:nvSpPr>
          <p:spPr>
            <a:xfrm>
              <a:off x="9329470" y="3816375"/>
              <a:ext cx="1470610" cy="1470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5D1084-FF33-DCE0-1A94-AC8EE4F6111E}"/>
                </a:ext>
              </a:extLst>
            </p:cNvPr>
            <p:cNvSpPr/>
            <p:nvPr/>
          </p:nvSpPr>
          <p:spPr>
            <a:xfrm>
              <a:off x="9390430" y="4437730"/>
              <a:ext cx="1348690" cy="715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Enable </a:t>
              </a:r>
              <a:b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Needs-Based Actions</a:t>
              </a:r>
              <a:endParaRPr kumimoji="0" lang="en-IL" sz="1500" b="1" i="0" u="none" strike="noStrike" kern="1200" cap="none" spc="0" normalizeH="0" baseline="0" noProof="0">
                <a:ln>
                  <a:noFill/>
                </a:ln>
                <a:solidFill>
                  <a:srgbClr val="FEE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250BAE-69F9-902D-A909-76863BDEE398}"/>
                </a:ext>
              </a:extLst>
            </p:cNvPr>
            <p:cNvGrpSpPr/>
            <p:nvPr/>
          </p:nvGrpSpPr>
          <p:grpSpPr>
            <a:xfrm>
              <a:off x="9851668" y="3947280"/>
              <a:ext cx="426214" cy="423625"/>
              <a:chOff x="2482574" y="6434638"/>
              <a:chExt cx="426214" cy="423625"/>
            </a:xfrm>
            <a:solidFill>
              <a:schemeClr val="bg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F4C6068-D489-3ABC-5511-5C8BAE0E1756}"/>
                  </a:ext>
                </a:extLst>
              </p:cNvPr>
              <p:cNvSpPr/>
              <p:nvPr/>
            </p:nvSpPr>
            <p:spPr>
              <a:xfrm>
                <a:off x="2482574" y="6672127"/>
                <a:ext cx="425754" cy="186136"/>
              </a:xfrm>
              <a:custGeom>
                <a:avLst/>
                <a:gdLst>
                  <a:gd name="connsiteX0" fmla="*/ 397063 w 425754"/>
                  <a:gd name="connsiteY0" fmla="*/ 58239 h 186136"/>
                  <a:gd name="connsiteX1" fmla="*/ 252740 w 425754"/>
                  <a:gd name="connsiteY1" fmla="*/ 94561 h 186136"/>
                  <a:gd name="connsiteX2" fmla="*/ 245883 w 425754"/>
                  <a:gd name="connsiteY2" fmla="*/ 82967 h 186136"/>
                  <a:gd name="connsiteX3" fmla="*/ 199902 w 425754"/>
                  <a:gd name="connsiteY3" fmla="*/ 36985 h 186136"/>
                  <a:gd name="connsiteX4" fmla="*/ 178557 w 425754"/>
                  <a:gd name="connsiteY4" fmla="*/ 28152 h 186136"/>
                  <a:gd name="connsiteX5" fmla="*/ 86838 w 425754"/>
                  <a:gd name="connsiteY5" fmla="*/ 28152 h 186136"/>
                  <a:gd name="connsiteX6" fmla="*/ 55406 w 425754"/>
                  <a:gd name="connsiteY6" fmla="*/ 0 h 186136"/>
                  <a:gd name="connsiteX7" fmla="*/ 31626 w 425754"/>
                  <a:gd name="connsiteY7" fmla="*/ 0 h 186136"/>
                  <a:gd name="connsiteX8" fmla="*/ 10 w 425754"/>
                  <a:gd name="connsiteY8" fmla="*/ 31616 h 186136"/>
                  <a:gd name="connsiteX9" fmla="*/ 10 w 425754"/>
                  <a:gd name="connsiteY9" fmla="*/ 95254 h 186136"/>
                  <a:gd name="connsiteX10" fmla="*/ 6266 w 425754"/>
                  <a:gd name="connsiteY10" fmla="*/ 101510 h 186136"/>
                  <a:gd name="connsiteX11" fmla="*/ 12532 w 425754"/>
                  <a:gd name="connsiteY11" fmla="*/ 95254 h 186136"/>
                  <a:gd name="connsiteX12" fmla="*/ 12532 w 425754"/>
                  <a:gd name="connsiteY12" fmla="*/ 31616 h 186136"/>
                  <a:gd name="connsiteX13" fmla="*/ 31626 w 425754"/>
                  <a:gd name="connsiteY13" fmla="*/ 12522 h 186136"/>
                  <a:gd name="connsiteX14" fmla="*/ 55406 w 425754"/>
                  <a:gd name="connsiteY14" fmla="*/ 12522 h 186136"/>
                  <a:gd name="connsiteX15" fmla="*/ 74184 w 425754"/>
                  <a:gd name="connsiteY15" fmla="*/ 28152 h 186136"/>
                  <a:gd name="connsiteX16" fmla="*/ 74500 w 425754"/>
                  <a:gd name="connsiteY16" fmla="*/ 142693 h 186136"/>
                  <a:gd name="connsiteX17" fmla="*/ 55396 w 425754"/>
                  <a:gd name="connsiteY17" fmla="*/ 161797 h 186136"/>
                  <a:gd name="connsiteX18" fmla="*/ 31615 w 425754"/>
                  <a:gd name="connsiteY18" fmla="*/ 161797 h 186136"/>
                  <a:gd name="connsiteX19" fmla="*/ 12522 w 425754"/>
                  <a:gd name="connsiteY19" fmla="*/ 142693 h 186136"/>
                  <a:gd name="connsiteX20" fmla="*/ 12522 w 425754"/>
                  <a:gd name="connsiteY20" fmla="*/ 120298 h 186136"/>
                  <a:gd name="connsiteX21" fmla="*/ 6256 w 425754"/>
                  <a:gd name="connsiteY21" fmla="*/ 114042 h 186136"/>
                  <a:gd name="connsiteX22" fmla="*/ 0 w 425754"/>
                  <a:gd name="connsiteY22" fmla="*/ 120298 h 186136"/>
                  <a:gd name="connsiteX23" fmla="*/ 0 w 425754"/>
                  <a:gd name="connsiteY23" fmla="*/ 142693 h 186136"/>
                  <a:gd name="connsiteX24" fmla="*/ 31615 w 425754"/>
                  <a:gd name="connsiteY24" fmla="*/ 174318 h 186136"/>
                  <a:gd name="connsiteX25" fmla="*/ 55396 w 425754"/>
                  <a:gd name="connsiteY25" fmla="*/ 174318 h 186136"/>
                  <a:gd name="connsiteX26" fmla="*/ 87022 w 425754"/>
                  <a:gd name="connsiteY26" fmla="*/ 142693 h 186136"/>
                  <a:gd name="connsiteX27" fmla="*/ 87022 w 425754"/>
                  <a:gd name="connsiteY27" fmla="*/ 131608 h 186136"/>
                  <a:gd name="connsiteX28" fmla="*/ 191934 w 425754"/>
                  <a:gd name="connsiteY28" fmla="*/ 170294 h 186136"/>
                  <a:gd name="connsiteX29" fmla="*/ 236652 w 425754"/>
                  <a:gd name="connsiteY29" fmla="*/ 186137 h 186136"/>
                  <a:gd name="connsiteX30" fmla="*/ 270917 w 425754"/>
                  <a:gd name="connsiteY30" fmla="*/ 176244 h 186136"/>
                  <a:gd name="connsiteX31" fmla="*/ 390002 w 425754"/>
                  <a:gd name="connsiteY31" fmla="*/ 115866 h 186136"/>
                  <a:gd name="connsiteX32" fmla="*/ 392753 w 425754"/>
                  <a:gd name="connsiteY32" fmla="*/ 107450 h 186136"/>
                  <a:gd name="connsiteX33" fmla="*/ 384337 w 425754"/>
                  <a:gd name="connsiteY33" fmla="*/ 104699 h 186136"/>
                  <a:gd name="connsiteX34" fmla="*/ 264457 w 425754"/>
                  <a:gd name="connsiteY34" fmla="*/ 165515 h 186136"/>
                  <a:gd name="connsiteX35" fmla="*/ 236642 w 425754"/>
                  <a:gd name="connsiteY35" fmla="*/ 173616 h 186136"/>
                  <a:gd name="connsiteX36" fmla="*/ 197426 w 425754"/>
                  <a:gd name="connsiteY36" fmla="*/ 159045 h 186136"/>
                  <a:gd name="connsiteX37" fmla="*/ 87011 w 425754"/>
                  <a:gd name="connsiteY37" fmla="*/ 118902 h 186136"/>
                  <a:gd name="connsiteX38" fmla="*/ 87011 w 425754"/>
                  <a:gd name="connsiteY38" fmla="*/ 40674 h 186136"/>
                  <a:gd name="connsiteX39" fmla="*/ 178536 w 425754"/>
                  <a:gd name="connsiteY39" fmla="*/ 40674 h 186136"/>
                  <a:gd name="connsiteX40" fmla="*/ 191028 w 425754"/>
                  <a:gd name="connsiteY40" fmla="*/ 45849 h 186136"/>
                  <a:gd name="connsiteX41" fmla="*/ 236999 w 425754"/>
                  <a:gd name="connsiteY41" fmla="*/ 91821 h 186136"/>
                  <a:gd name="connsiteX42" fmla="*/ 227422 w 425754"/>
                  <a:gd name="connsiteY42" fmla="*/ 116070 h 186136"/>
                  <a:gd name="connsiteX43" fmla="*/ 217508 w 425754"/>
                  <a:gd name="connsiteY43" fmla="*/ 111964 h 186136"/>
                  <a:gd name="connsiteX44" fmla="*/ 176091 w 425754"/>
                  <a:gd name="connsiteY44" fmla="*/ 70536 h 186136"/>
                  <a:gd name="connsiteX45" fmla="*/ 167237 w 425754"/>
                  <a:gd name="connsiteY45" fmla="*/ 70536 h 186136"/>
                  <a:gd name="connsiteX46" fmla="*/ 167237 w 425754"/>
                  <a:gd name="connsiteY46" fmla="*/ 79391 h 186136"/>
                  <a:gd name="connsiteX47" fmla="*/ 208654 w 425754"/>
                  <a:gd name="connsiteY47" fmla="*/ 120817 h 186136"/>
                  <a:gd name="connsiteX48" fmla="*/ 253311 w 425754"/>
                  <a:gd name="connsiteY48" fmla="*/ 107328 h 186136"/>
                  <a:gd name="connsiteX49" fmla="*/ 401037 w 425754"/>
                  <a:gd name="connsiteY49" fmla="*/ 70404 h 186136"/>
                  <a:gd name="connsiteX50" fmla="*/ 406661 w 425754"/>
                  <a:gd name="connsiteY50" fmla="*/ 93369 h 186136"/>
                  <a:gd name="connsiteX51" fmla="*/ 403910 w 425754"/>
                  <a:gd name="connsiteY51" fmla="*/ 101785 h 186136"/>
                  <a:gd name="connsiteX52" fmla="*/ 412326 w 425754"/>
                  <a:gd name="connsiteY52" fmla="*/ 104536 h 186136"/>
                  <a:gd name="connsiteX53" fmla="*/ 425754 w 425754"/>
                  <a:gd name="connsiteY53" fmla="*/ 82630 h 186136"/>
                  <a:gd name="connsiteX54" fmla="*/ 397032 w 425754"/>
                  <a:gd name="connsiteY54" fmla="*/ 58239 h 1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425754" h="186136">
                    <a:moveTo>
                      <a:pt x="397063" y="58239"/>
                    </a:moveTo>
                    <a:lnTo>
                      <a:pt x="252740" y="94561"/>
                    </a:lnTo>
                    <a:cubicBezTo>
                      <a:pt x="251497" y="90313"/>
                      <a:pt x="249215" y="86298"/>
                      <a:pt x="245883" y="82967"/>
                    </a:cubicBezTo>
                    <a:lnTo>
                      <a:pt x="199902" y="36985"/>
                    </a:lnTo>
                    <a:cubicBezTo>
                      <a:pt x="194196" y="31289"/>
                      <a:pt x="186616" y="28152"/>
                      <a:pt x="178557" y="28152"/>
                    </a:cubicBezTo>
                    <a:lnTo>
                      <a:pt x="86838" y="28152"/>
                    </a:lnTo>
                    <a:cubicBezTo>
                      <a:pt x="85106" y="12339"/>
                      <a:pt x="71677" y="0"/>
                      <a:pt x="55406" y="0"/>
                    </a:cubicBezTo>
                    <a:lnTo>
                      <a:pt x="31626" y="0"/>
                    </a:lnTo>
                    <a:cubicBezTo>
                      <a:pt x="14193" y="0"/>
                      <a:pt x="10" y="14183"/>
                      <a:pt x="10" y="31616"/>
                    </a:cubicBezTo>
                    <a:lnTo>
                      <a:pt x="10" y="95254"/>
                    </a:lnTo>
                    <a:cubicBezTo>
                      <a:pt x="10" y="98708"/>
                      <a:pt x="2812" y="101510"/>
                      <a:pt x="6266" y="101510"/>
                    </a:cubicBezTo>
                    <a:cubicBezTo>
                      <a:pt x="9720" y="101510"/>
                      <a:pt x="12532" y="98708"/>
                      <a:pt x="12532" y="95254"/>
                    </a:cubicBezTo>
                    <a:lnTo>
                      <a:pt x="12532" y="31616"/>
                    </a:lnTo>
                    <a:cubicBezTo>
                      <a:pt x="12532" y="21080"/>
                      <a:pt x="21101" y="12522"/>
                      <a:pt x="31626" y="12522"/>
                    </a:cubicBezTo>
                    <a:lnTo>
                      <a:pt x="55406" y="12522"/>
                    </a:lnTo>
                    <a:cubicBezTo>
                      <a:pt x="64749" y="12522"/>
                      <a:pt x="72554" y="19277"/>
                      <a:pt x="74184" y="28152"/>
                    </a:cubicBezTo>
                    <a:cubicBezTo>
                      <a:pt x="74652" y="30648"/>
                      <a:pt x="74500" y="23159"/>
                      <a:pt x="74500" y="142693"/>
                    </a:cubicBezTo>
                    <a:cubicBezTo>
                      <a:pt x="74500" y="153228"/>
                      <a:pt x="65931" y="161797"/>
                      <a:pt x="55396" y="161797"/>
                    </a:cubicBezTo>
                    <a:lnTo>
                      <a:pt x="31615" y="161797"/>
                    </a:lnTo>
                    <a:cubicBezTo>
                      <a:pt x="21091" y="161797"/>
                      <a:pt x="12522" y="153228"/>
                      <a:pt x="12522" y="142693"/>
                    </a:cubicBezTo>
                    <a:lnTo>
                      <a:pt x="12522" y="120298"/>
                    </a:lnTo>
                    <a:cubicBezTo>
                      <a:pt x="12522" y="116844"/>
                      <a:pt x="9720" y="114042"/>
                      <a:pt x="6256" y="114042"/>
                    </a:cubicBezTo>
                    <a:cubicBezTo>
                      <a:pt x="2792" y="114042"/>
                      <a:pt x="0" y="116844"/>
                      <a:pt x="0" y="120298"/>
                    </a:cubicBezTo>
                    <a:lnTo>
                      <a:pt x="0" y="142693"/>
                    </a:lnTo>
                    <a:cubicBezTo>
                      <a:pt x="0" y="160136"/>
                      <a:pt x="14183" y="174318"/>
                      <a:pt x="31615" y="174318"/>
                    </a:cubicBezTo>
                    <a:lnTo>
                      <a:pt x="55396" y="174318"/>
                    </a:lnTo>
                    <a:cubicBezTo>
                      <a:pt x="72839" y="174318"/>
                      <a:pt x="87022" y="160136"/>
                      <a:pt x="87022" y="142693"/>
                    </a:cubicBezTo>
                    <a:lnTo>
                      <a:pt x="87022" y="131608"/>
                    </a:lnTo>
                    <a:cubicBezTo>
                      <a:pt x="133125" y="139575"/>
                      <a:pt x="123212" y="136671"/>
                      <a:pt x="191934" y="170294"/>
                    </a:cubicBezTo>
                    <a:cubicBezTo>
                      <a:pt x="203101" y="175755"/>
                      <a:pt x="213871" y="186137"/>
                      <a:pt x="236652" y="186137"/>
                    </a:cubicBezTo>
                    <a:cubicBezTo>
                      <a:pt x="248797" y="186137"/>
                      <a:pt x="260637" y="182724"/>
                      <a:pt x="270917" y="176244"/>
                    </a:cubicBezTo>
                    <a:lnTo>
                      <a:pt x="390002" y="115866"/>
                    </a:lnTo>
                    <a:cubicBezTo>
                      <a:pt x="393089" y="114297"/>
                      <a:pt x="394322" y="110537"/>
                      <a:pt x="392753" y="107450"/>
                    </a:cubicBezTo>
                    <a:cubicBezTo>
                      <a:pt x="391184" y="104363"/>
                      <a:pt x="387425" y="103130"/>
                      <a:pt x="384337" y="104699"/>
                    </a:cubicBezTo>
                    <a:cubicBezTo>
                      <a:pt x="383909" y="104913"/>
                      <a:pt x="264865" y="165261"/>
                      <a:pt x="264457" y="165515"/>
                    </a:cubicBezTo>
                    <a:cubicBezTo>
                      <a:pt x="256123" y="170814"/>
                      <a:pt x="246515" y="173616"/>
                      <a:pt x="236642" y="173616"/>
                    </a:cubicBezTo>
                    <a:cubicBezTo>
                      <a:pt x="217651" y="173616"/>
                      <a:pt x="209398" y="164914"/>
                      <a:pt x="197426" y="159045"/>
                    </a:cubicBezTo>
                    <a:cubicBezTo>
                      <a:pt x="127552" y="124863"/>
                      <a:pt x="137486" y="127613"/>
                      <a:pt x="87011" y="118902"/>
                    </a:cubicBezTo>
                    <a:lnTo>
                      <a:pt x="87011" y="40674"/>
                    </a:lnTo>
                    <a:lnTo>
                      <a:pt x="178536" y="40674"/>
                    </a:lnTo>
                    <a:cubicBezTo>
                      <a:pt x="183264" y="40674"/>
                      <a:pt x="187696" y="42507"/>
                      <a:pt x="191028" y="45849"/>
                    </a:cubicBezTo>
                    <a:lnTo>
                      <a:pt x="236999" y="91821"/>
                    </a:lnTo>
                    <a:cubicBezTo>
                      <a:pt x="246057" y="100878"/>
                      <a:pt x="239964" y="116070"/>
                      <a:pt x="227422" y="116070"/>
                    </a:cubicBezTo>
                    <a:cubicBezTo>
                      <a:pt x="223682" y="116070"/>
                      <a:pt x="220157" y="114613"/>
                      <a:pt x="217508" y="111964"/>
                    </a:cubicBezTo>
                    <a:lnTo>
                      <a:pt x="176091" y="70536"/>
                    </a:lnTo>
                    <a:cubicBezTo>
                      <a:pt x="173646" y="68091"/>
                      <a:pt x="169682" y="68091"/>
                      <a:pt x="167237" y="70536"/>
                    </a:cubicBezTo>
                    <a:cubicBezTo>
                      <a:pt x="164792" y="72982"/>
                      <a:pt x="164792" y="76945"/>
                      <a:pt x="167237" y="79391"/>
                    </a:cubicBezTo>
                    <a:lnTo>
                      <a:pt x="208654" y="120817"/>
                    </a:lnTo>
                    <a:cubicBezTo>
                      <a:pt x="223591" y="135703"/>
                      <a:pt x="249286" y="128102"/>
                      <a:pt x="253311" y="107328"/>
                    </a:cubicBezTo>
                    <a:cubicBezTo>
                      <a:pt x="408026" y="68377"/>
                      <a:pt x="399488" y="70404"/>
                      <a:pt x="401037" y="70404"/>
                    </a:cubicBezTo>
                    <a:cubicBezTo>
                      <a:pt x="413691" y="70404"/>
                      <a:pt x="417980" y="87633"/>
                      <a:pt x="406661" y="93369"/>
                    </a:cubicBezTo>
                    <a:cubicBezTo>
                      <a:pt x="403574" y="94938"/>
                      <a:pt x="402341" y="98698"/>
                      <a:pt x="403910" y="101785"/>
                    </a:cubicBezTo>
                    <a:cubicBezTo>
                      <a:pt x="405469" y="104872"/>
                      <a:pt x="409238" y="106105"/>
                      <a:pt x="412326" y="104536"/>
                    </a:cubicBezTo>
                    <a:cubicBezTo>
                      <a:pt x="421546" y="99860"/>
                      <a:pt x="425754" y="90842"/>
                      <a:pt x="425754" y="82630"/>
                    </a:cubicBezTo>
                    <a:cubicBezTo>
                      <a:pt x="425754" y="65646"/>
                      <a:pt x="409137" y="55192"/>
                      <a:pt x="397032" y="58239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AC5828C-2BDE-A02D-8EF6-89FC2455834F}"/>
                  </a:ext>
                </a:extLst>
              </p:cNvPr>
              <p:cNvSpPr/>
              <p:nvPr/>
            </p:nvSpPr>
            <p:spPr>
              <a:xfrm>
                <a:off x="2504837" y="6780187"/>
                <a:ext cx="42527" cy="41305"/>
              </a:xfrm>
              <a:custGeom>
                <a:avLst/>
                <a:gdLst>
                  <a:gd name="connsiteX0" fmla="*/ 0 w 42527"/>
                  <a:gd name="connsiteY0" fmla="*/ 20042 h 41305"/>
                  <a:gd name="connsiteX1" fmla="*/ 21264 w 42527"/>
                  <a:gd name="connsiteY1" fmla="*/ 41306 h 41305"/>
                  <a:gd name="connsiteX2" fmla="*/ 42528 w 42527"/>
                  <a:gd name="connsiteY2" fmla="*/ 20042 h 41305"/>
                  <a:gd name="connsiteX3" fmla="*/ 29659 w 42527"/>
                  <a:gd name="connsiteY3" fmla="*/ 510 h 41305"/>
                  <a:gd name="connsiteX4" fmla="*/ 21437 w 42527"/>
                  <a:gd name="connsiteY4" fmla="*/ 3791 h 41305"/>
                  <a:gd name="connsiteX5" fmla="*/ 24708 w 42527"/>
                  <a:gd name="connsiteY5" fmla="*/ 12013 h 41305"/>
                  <a:gd name="connsiteX6" fmla="*/ 21264 w 42527"/>
                  <a:gd name="connsiteY6" fmla="*/ 28784 h 41305"/>
                  <a:gd name="connsiteX7" fmla="*/ 12929 w 42527"/>
                  <a:gd name="connsiteY7" fmla="*/ 17403 h 41305"/>
                  <a:gd name="connsiteX8" fmla="*/ 0 w 42527"/>
                  <a:gd name="connsiteY8" fmla="*/ 20052 h 4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27" h="41305">
                    <a:moveTo>
                      <a:pt x="0" y="20042"/>
                    </a:moveTo>
                    <a:cubicBezTo>
                      <a:pt x="0" y="31769"/>
                      <a:pt x="9537" y="41306"/>
                      <a:pt x="21264" y="41306"/>
                    </a:cubicBezTo>
                    <a:cubicBezTo>
                      <a:pt x="32991" y="41306"/>
                      <a:pt x="42528" y="31769"/>
                      <a:pt x="42528" y="20042"/>
                    </a:cubicBezTo>
                    <a:cubicBezTo>
                      <a:pt x="42528" y="11535"/>
                      <a:pt x="37474" y="3863"/>
                      <a:pt x="29659" y="510"/>
                    </a:cubicBezTo>
                    <a:cubicBezTo>
                      <a:pt x="26480" y="-855"/>
                      <a:pt x="22802" y="612"/>
                      <a:pt x="21437" y="3791"/>
                    </a:cubicBezTo>
                    <a:cubicBezTo>
                      <a:pt x="20072" y="6970"/>
                      <a:pt x="21539" y="10648"/>
                      <a:pt x="24708" y="12013"/>
                    </a:cubicBezTo>
                    <a:cubicBezTo>
                      <a:pt x="33378" y="15743"/>
                      <a:pt x="30729" y="28784"/>
                      <a:pt x="21264" y="28784"/>
                    </a:cubicBezTo>
                    <a:cubicBezTo>
                      <a:pt x="15365" y="28784"/>
                      <a:pt x="11146" y="23027"/>
                      <a:pt x="12929" y="17403"/>
                    </a:cubicBezTo>
                    <a:cubicBezTo>
                      <a:pt x="15629" y="8896"/>
                      <a:pt x="0" y="3241"/>
                      <a:pt x="0" y="20052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976CA1A-2D1B-7575-C634-70B44E644870}"/>
                  </a:ext>
                </a:extLst>
              </p:cNvPr>
              <p:cNvSpPr/>
              <p:nvPr/>
            </p:nvSpPr>
            <p:spPr>
              <a:xfrm>
                <a:off x="2637473" y="6434638"/>
                <a:ext cx="271315" cy="275088"/>
              </a:xfrm>
              <a:custGeom>
                <a:avLst/>
                <a:gdLst>
                  <a:gd name="connsiteX0" fmla="*/ 262919 w 271315"/>
                  <a:gd name="connsiteY0" fmla="*/ 153912 h 275088"/>
                  <a:gd name="connsiteX1" fmla="*/ 232730 w 271315"/>
                  <a:gd name="connsiteY1" fmla="*/ 142928 h 275088"/>
                  <a:gd name="connsiteX2" fmla="*/ 232730 w 271315"/>
                  <a:gd name="connsiteY2" fmla="*/ 132159 h 275088"/>
                  <a:gd name="connsiteX3" fmla="*/ 262919 w 271315"/>
                  <a:gd name="connsiteY3" fmla="*/ 121176 h 275088"/>
                  <a:gd name="connsiteX4" fmla="*/ 270540 w 271315"/>
                  <a:gd name="connsiteY4" fmla="*/ 104833 h 275088"/>
                  <a:gd name="connsiteX5" fmla="*/ 260290 w 271315"/>
                  <a:gd name="connsiteY5" fmla="*/ 76662 h 275088"/>
                  <a:gd name="connsiteX6" fmla="*/ 243948 w 271315"/>
                  <a:gd name="connsiteY6" fmla="*/ 69040 h 275088"/>
                  <a:gd name="connsiteX7" fmla="*/ 213758 w 271315"/>
                  <a:gd name="connsiteY7" fmla="*/ 80024 h 275088"/>
                  <a:gd name="connsiteX8" fmla="*/ 206830 w 271315"/>
                  <a:gd name="connsiteY8" fmla="*/ 71781 h 275088"/>
                  <a:gd name="connsiteX9" fmla="*/ 222898 w 271315"/>
                  <a:gd name="connsiteY9" fmla="*/ 43956 h 275088"/>
                  <a:gd name="connsiteX10" fmla="*/ 218231 w 271315"/>
                  <a:gd name="connsiteY10" fmla="*/ 26543 h 275088"/>
                  <a:gd name="connsiteX11" fmla="*/ 192271 w 271315"/>
                  <a:gd name="connsiteY11" fmla="*/ 11556 h 275088"/>
                  <a:gd name="connsiteX12" fmla="*/ 182601 w 271315"/>
                  <a:gd name="connsiteY12" fmla="*/ 10282 h 275088"/>
                  <a:gd name="connsiteX13" fmla="*/ 174858 w 271315"/>
                  <a:gd name="connsiteY13" fmla="*/ 16222 h 275088"/>
                  <a:gd name="connsiteX14" fmla="*/ 158801 w 271315"/>
                  <a:gd name="connsiteY14" fmla="*/ 44027 h 275088"/>
                  <a:gd name="connsiteX15" fmla="*/ 148184 w 271315"/>
                  <a:gd name="connsiteY15" fmla="*/ 42173 h 275088"/>
                  <a:gd name="connsiteX16" fmla="*/ 142611 w 271315"/>
                  <a:gd name="connsiteY16" fmla="*/ 10537 h 275088"/>
                  <a:gd name="connsiteX17" fmla="*/ 127837 w 271315"/>
                  <a:gd name="connsiteY17" fmla="*/ 195 h 275088"/>
                  <a:gd name="connsiteX18" fmla="*/ 98311 w 271315"/>
                  <a:gd name="connsiteY18" fmla="*/ 5402 h 275088"/>
                  <a:gd name="connsiteX19" fmla="*/ 87969 w 271315"/>
                  <a:gd name="connsiteY19" fmla="*/ 20175 h 275088"/>
                  <a:gd name="connsiteX20" fmla="*/ 93542 w 271315"/>
                  <a:gd name="connsiteY20" fmla="*/ 51801 h 275088"/>
                  <a:gd name="connsiteX21" fmla="*/ 84209 w 271315"/>
                  <a:gd name="connsiteY21" fmla="*/ 57201 h 275088"/>
                  <a:gd name="connsiteX22" fmla="*/ 59604 w 271315"/>
                  <a:gd name="connsiteY22" fmla="*/ 36549 h 275088"/>
                  <a:gd name="connsiteX23" fmla="*/ 41641 w 271315"/>
                  <a:gd name="connsiteY23" fmla="*/ 38118 h 275088"/>
                  <a:gd name="connsiteX24" fmla="*/ 22374 w 271315"/>
                  <a:gd name="connsiteY24" fmla="*/ 61083 h 275088"/>
                  <a:gd name="connsiteX25" fmla="*/ 23943 w 271315"/>
                  <a:gd name="connsiteY25" fmla="*/ 79046 h 275088"/>
                  <a:gd name="connsiteX26" fmla="*/ 48539 w 271315"/>
                  <a:gd name="connsiteY26" fmla="*/ 99688 h 275088"/>
                  <a:gd name="connsiteX27" fmla="*/ 44851 w 271315"/>
                  <a:gd name="connsiteY27" fmla="*/ 109815 h 275088"/>
                  <a:gd name="connsiteX28" fmla="*/ 12746 w 271315"/>
                  <a:gd name="connsiteY28" fmla="*/ 109815 h 275088"/>
                  <a:gd name="connsiteX29" fmla="*/ 0 w 271315"/>
                  <a:gd name="connsiteY29" fmla="*/ 122561 h 275088"/>
                  <a:gd name="connsiteX30" fmla="*/ 0 w 271315"/>
                  <a:gd name="connsiteY30" fmla="*/ 152536 h 275088"/>
                  <a:gd name="connsiteX31" fmla="*/ 12746 w 271315"/>
                  <a:gd name="connsiteY31" fmla="*/ 165283 h 275088"/>
                  <a:gd name="connsiteX32" fmla="*/ 44851 w 271315"/>
                  <a:gd name="connsiteY32" fmla="*/ 165283 h 275088"/>
                  <a:gd name="connsiteX33" fmla="*/ 48539 w 271315"/>
                  <a:gd name="connsiteY33" fmla="*/ 175410 h 275088"/>
                  <a:gd name="connsiteX34" fmla="*/ 23943 w 271315"/>
                  <a:gd name="connsiteY34" fmla="*/ 196042 h 275088"/>
                  <a:gd name="connsiteX35" fmla="*/ 22374 w 271315"/>
                  <a:gd name="connsiteY35" fmla="*/ 214005 h 275088"/>
                  <a:gd name="connsiteX36" fmla="*/ 41641 w 271315"/>
                  <a:gd name="connsiteY36" fmla="*/ 236970 h 275088"/>
                  <a:gd name="connsiteX37" fmla="*/ 59604 w 271315"/>
                  <a:gd name="connsiteY37" fmla="*/ 238539 h 275088"/>
                  <a:gd name="connsiteX38" fmla="*/ 84209 w 271315"/>
                  <a:gd name="connsiteY38" fmla="*/ 217887 h 275088"/>
                  <a:gd name="connsiteX39" fmla="*/ 93542 w 271315"/>
                  <a:gd name="connsiteY39" fmla="*/ 223287 h 275088"/>
                  <a:gd name="connsiteX40" fmla="*/ 87969 w 271315"/>
                  <a:gd name="connsiteY40" fmla="*/ 254912 h 275088"/>
                  <a:gd name="connsiteX41" fmla="*/ 98311 w 271315"/>
                  <a:gd name="connsiteY41" fmla="*/ 269686 h 275088"/>
                  <a:gd name="connsiteX42" fmla="*/ 127837 w 271315"/>
                  <a:gd name="connsiteY42" fmla="*/ 274892 h 275088"/>
                  <a:gd name="connsiteX43" fmla="*/ 142611 w 271315"/>
                  <a:gd name="connsiteY43" fmla="*/ 264551 h 275088"/>
                  <a:gd name="connsiteX44" fmla="*/ 148184 w 271315"/>
                  <a:gd name="connsiteY44" fmla="*/ 232915 h 275088"/>
                  <a:gd name="connsiteX45" fmla="*/ 158801 w 271315"/>
                  <a:gd name="connsiteY45" fmla="*/ 231060 h 275088"/>
                  <a:gd name="connsiteX46" fmla="*/ 174858 w 271315"/>
                  <a:gd name="connsiteY46" fmla="*/ 258865 h 275088"/>
                  <a:gd name="connsiteX47" fmla="*/ 192271 w 271315"/>
                  <a:gd name="connsiteY47" fmla="*/ 263532 h 275088"/>
                  <a:gd name="connsiteX48" fmla="*/ 218231 w 271315"/>
                  <a:gd name="connsiteY48" fmla="*/ 248544 h 275088"/>
                  <a:gd name="connsiteX49" fmla="*/ 222898 w 271315"/>
                  <a:gd name="connsiteY49" fmla="*/ 231132 h 275088"/>
                  <a:gd name="connsiteX50" fmla="*/ 206830 w 271315"/>
                  <a:gd name="connsiteY50" fmla="*/ 203307 h 275088"/>
                  <a:gd name="connsiteX51" fmla="*/ 213758 w 271315"/>
                  <a:gd name="connsiteY51" fmla="*/ 195064 h 275088"/>
                  <a:gd name="connsiteX52" fmla="*/ 243948 w 271315"/>
                  <a:gd name="connsiteY52" fmla="*/ 206047 h 275088"/>
                  <a:gd name="connsiteX53" fmla="*/ 260290 w 271315"/>
                  <a:gd name="connsiteY53" fmla="*/ 198426 h 275088"/>
                  <a:gd name="connsiteX54" fmla="*/ 270540 w 271315"/>
                  <a:gd name="connsiteY54" fmla="*/ 170265 h 275088"/>
                  <a:gd name="connsiteX55" fmla="*/ 262919 w 271315"/>
                  <a:gd name="connsiteY55" fmla="*/ 153922 h 275088"/>
                  <a:gd name="connsiteX56" fmla="*/ 258772 w 271315"/>
                  <a:gd name="connsiteY56" fmla="*/ 165965 h 275088"/>
                  <a:gd name="connsiteX57" fmla="*/ 248522 w 271315"/>
                  <a:gd name="connsiteY57" fmla="*/ 194137 h 275088"/>
                  <a:gd name="connsiteX58" fmla="*/ 248400 w 271315"/>
                  <a:gd name="connsiteY58" fmla="*/ 194259 h 275088"/>
                  <a:gd name="connsiteX59" fmla="*/ 248227 w 271315"/>
                  <a:gd name="connsiteY59" fmla="*/ 194259 h 275088"/>
                  <a:gd name="connsiteX60" fmla="*/ 213565 w 271315"/>
                  <a:gd name="connsiteY60" fmla="*/ 181635 h 275088"/>
                  <a:gd name="connsiteX61" fmla="*/ 206229 w 271315"/>
                  <a:gd name="connsiteY61" fmla="*/ 184030 h 275088"/>
                  <a:gd name="connsiteX62" fmla="*/ 194695 w 271315"/>
                  <a:gd name="connsiteY62" fmla="*/ 197764 h 275088"/>
                  <a:gd name="connsiteX63" fmla="*/ 193605 w 271315"/>
                  <a:gd name="connsiteY63" fmla="*/ 205406 h 275088"/>
                  <a:gd name="connsiteX64" fmla="*/ 212057 w 271315"/>
                  <a:gd name="connsiteY64" fmla="*/ 237368 h 275088"/>
                  <a:gd name="connsiteX65" fmla="*/ 211975 w 271315"/>
                  <a:gd name="connsiteY65" fmla="*/ 237683 h 275088"/>
                  <a:gd name="connsiteX66" fmla="*/ 186015 w 271315"/>
                  <a:gd name="connsiteY66" fmla="*/ 252671 h 275088"/>
                  <a:gd name="connsiteX67" fmla="*/ 185699 w 271315"/>
                  <a:gd name="connsiteY67" fmla="*/ 252589 h 275088"/>
                  <a:gd name="connsiteX68" fmla="*/ 167257 w 271315"/>
                  <a:gd name="connsiteY68" fmla="*/ 220648 h 275088"/>
                  <a:gd name="connsiteX69" fmla="*/ 160095 w 271315"/>
                  <a:gd name="connsiteY69" fmla="*/ 217764 h 275088"/>
                  <a:gd name="connsiteX70" fmla="*/ 142438 w 271315"/>
                  <a:gd name="connsiteY70" fmla="*/ 220862 h 275088"/>
                  <a:gd name="connsiteX71" fmla="*/ 136681 w 271315"/>
                  <a:gd name="connsiteY71" fmla="*/ 226017 h 275088"/>
                  <a:gd name="connsiteX72" fmla="*/ 130272 w 271315"/>
                  <a:gd name="connsiteY72" fmla="*/ 262360 h 275088"/>
                  <a:gd name="connsiteX73" fmla="*/ 130008 w 271315"/>
                  <a:gd name="connsiteY73" fmla="*/ 262544 h 275088"/>
                  <a:gd name="connsiteX74" fmla="*/ 100308 w 271315"/>
                  <a:gd name="connsiteY74" fmla="*/ 257072 h 275088"/>
                  <a:gd name="connsiteX75" fmla="*/ 106716 w 271315"/>
                  <a:gd name="connsiteY75" fmla="*/ 220750 h 275088"/>
                  <a:gd name="connsiteX76" fmla="*/ 103089 w 271315"/>
                  <a:gd name="connsiteY76" fmla="*/ 213934 h 275088"/>
                  <a:gd name="connsiteX77" fmla="*/ 87572 w 271315"/>
                  <a:gd name="connsiteY77" fmla="*/ 204957 h 275088"/>
                  <a:gd name="connsiteX78" fmla="*/ 79849 w 271315"/>
                  <a:gd name="connsiteY78" fmla="*/ 205212 h 275088"/>
                  <a:gd name="connsiteX79" fmla="*/ 51585 w 271315"/>
                  <a:gd name="connsiteY79" fmla="*/ 228931 h 275088"/>
                  <a:gd name="connsiteX80" fmla="*/ 51269 w 271315"/>
                  <a:gd name="connsiteY80" fmla="*/ 228901 h 275088"/>
                  <a:gd name="connsiteX81" fmla="*/ 32003 w 271315"/>
                  <a:gd name="connsiteY81" fmla="*/ 205935 h 275088"/>
                  <a:gd name="connsiteX82" fmla="*/ 32033 w 271315"/>
                  <a:gd name="connsiteY82" fmla="*/ 205609 h 275088"/>
                  <a:gd name="connsiteX83" fmla="*/ 60286 w 271315"/>
                  <a:gd name="connsiteY83" fmla="*/ 181900 h 275088"/>
                  <a:gd name="connsiteX84" fmla="*/ 61876 w 271315"/>
                  <a:gd name="connsiteY84" fmla="*/ 174340 h 275088"/>
                  <a:gd name="connsiteX85" fmla="*/ 55742 w 271315"/>
                  <a:gd name="connsiteY85" fmla="*/ 157498 h 275088"/>
                  <a:gd name="connsiteX86" fmla="*/ 49660 w 271315"/>
                  <a:gd name="connsiteY86" fmla="*/ 152730 h 275088"/>
                  <a:gd name="connsiteX87" fmla="*/ 12777 w 271315"/>
                  <a:gd name="connsiteY87" fmla="*/ 152730 h 275088"/>
                  <a:gd name="connsiteX88" fmla="*/ 12552 w 271315"/>
                  <a:gd name="connsiteY88" fmla="*/ 152506 h 275088"/>
                  <a:gd name="connsiteX89" fmla="*/ 12552 w 271315"/>
                  <a:gd name="connsiteY89" fmla="*/ 122531 h 275088"/>
                  <a:gd name="connsiteX90" fmla="*/ 12777 w 271315"/>
                  <a:gd name="connsiteY90" fmla="*/ 122307 h 275088"/>
                  <a:gd name="connsiteX91" fmla="*/ 49660 w 271315"/>
                  <a:gd name="connsiteY91" fmla="*/ 122307 h 275088"/>
                  <a:gd name="connsiteX92" fmla="*/ 55742 w 271315"/>
                  <a:gd name="connsiteY92" fmla="*/ 117538 h 275088"/>
                  <a:gd name="connsiteX93" fmla="*/ 61876 w 271315"/>
                  <a:gd name="connsiteY93" fmla="*/ 100697 h 275088"/>
                  <a:gd name="connsiteX94" fmla="*/ 60286 w 271315"/>
                  <a:gd name="connsiteY94" fmla="*/ 93137 h 275088"/>
                  <a:gd name="connsiteX95" fmla="*/ 32033 w 271315"/>
                  <a:gd name="connsiteY95" fmla="*/ 69428 h 275088"/>
                  <a:gd name="connsiteX96" fmla="*/ 31952 w 271315"/>
                  <a:gd name="connsiteY96" fmla="*/ 69275 h 275088"/>
                  <a:gd name="connsiteX97" fmla="*/ 32003 w 271315"/>
                  <a:gd name="connsiteY97" fmla="*/ 69112 h 275088"/>
                  <a:gd name="connsiteX98" fmla="*/ 51269 w 271315"/>
                  <a:gd name="connsiteY98" fmla="*/ 46146 h 275088"/>
                  <a:gd name="connsiteX99" fmla="*/ 51422 w 271315"/>
                  <a:gd name="connsiteY99" fmla="*/ 46065 h 275088"/>
                  <a:gd name="connsiteX100" fmla="*/ 51585 w 271315"/>
                  <a:gd name="connsiteY100" fmla="*/ 46116 h 275088"/>
                  <a:gd name="connsiteX101" fmla="*/ 79849 w 271315"/>
                  <a:gd name="connsiteY101" fmla="*/ 69835 h 275088"/>
                  <a:gd name="connsiteX102" fmla="*/ 87572 w 271315"/>
                  <a:gd name="connsiteY102" fmla="*/ 70090 h 275088"/>
                  <a:gd name="connsiteX103" fmla="*/ 103089 w 271315"/>
                  <a:gd name="connsiteY103" fmla="*/ 61113 h 275088"/>
                  <a:gd name="connsiteX104" fmla="*/ 106716 w 271315"/>
                  <a:gd name="connsiteY104" fmla="*/ 54297 h 275088"/>
                  <a:gd name="connsiteX105" fmla="*/ 100308 w 271315"/>
                  <a:gd name="connsiteY105" fmla="*/ 17975 h 275088"/>
                  <a:gd name="connsiteX106" fmla="*/ 100491 w 271315"/>
                  <a:gd name="connsiteY106" fmla="*/ 17710 h 275088"/>
                  <a:gd name="connsiteX107" fmla="*/ 130018 w 271315"/>
                  <a:gd name="connsiteY107" fmla="*/ 12503 h 275088"/>
                  <a:gd name="connsiteX108" fmla="*/ 130191 w 271315"/>
                  <a:gd name="connsiteY108" fmla="*/ 12544 h 275088"/>
                  <a:gd name="connsiteX109" fmla="*/ 130283 w 271315"/>
                  <a:gd name="connsiteY109" fmla="*/ 12687 h 275088"/>
                  <a:gd name="connsiteX110" fmla="*/ 136691 w 271315"/>
                  <a:gd name="connsiteY110" fmla="*/ 49030 h 275088"/>
                  <a:gd name="connsiteX111" fmla="*/ 142448 w 271315"/>
                  <a:gd name="connsiteY111" fmla="*/ 54185 h 275088"/>
                  <a:gd name="connsiteX112" fmla="*/ 160105 w 271315"/>
                  <a:gd name="connsiteY112" fmla="*/ 57283 h 275088"/>
                  <a:gd name="connsiteX113" fmla="*/ 167268 w 271315"/>
                  <a:gd name="connsiteY113" fmla="*/ 54399 h 275088"/>
                  <a:gd name="connsiteX114" fmla="*/ 185709 w 271315"/>
                  <a:gd name="connsiteY114" fmla="*/ 22458 h 275088"/>
                  <a:gd name="connsiteX115" fmla="*/ 185852 w 271315"/>
                  <a:gd name="connsiteY115" fmla="*/ 22356 h 275088"/>
                  <a:gd name="connsiteX116" fmla="*/ 186025 w 271315"/>
                  <a:gd name="connsiteY116" fmla="*/ 22376 h 275088"/>
                  <a:gd name="connsiteX117" fmla="*/ 211986 w 271315"/>
                  <a:gd name="connsiteY117" fmla="*/ 37364 h 275088"/>
                  <a:gd name="connsiteX118" fmla="*/ 212067 w 271315"/>
                  <a:gd name="connsiteY118" fmla="*/ 37679 h 275088"/>
                  <a:gd name="connsiteX119" fmla="*/ 193615 w 271315"/>
                  <a:gd name="connsiteY119" fmla="*/ 69641 h 275088"/>
                  <a:gd name="connsiteX120" fmla="*/ 194706 w 271315"/>
                  <a:gd name="connsiteY120" fmla="*/ 77283 h 275088"/>
                  <a:gd name="connsiteX121" fmla="*/ 206239 w 271315"/>
                  <a:gd name="connsiteY121" fmla="*/ 91017 h 275088"/>
                  <a:gd name="connsiteX122" fmla="*/ 213575 w 271315"/>
                  <a:gd name="connsiteY122" fmla="*/ 93412 h 275088"/>
                  <a:gd name="connsiteX123" fmla="*/ 248237 w 271315"/>
                  <a:gd name="connsiteY123" fmla="*/ 80798 h 275088"/>
                  <a:gd name="connsiteX124" fmla="*/ 248532 w 271315"/>
                  <a:gd name="connsiteY124" fmla="*/ 80931 h 275088"/>
                  <a:gd name="connsiteX125" fmla="*/ 258782 w 271315"/>
                  <a:gd name="connsiteY125" fmla="*/ 109102 h 275088"/>
                  <a:gd name="connsiteX126" fmla="*/ 258782 w 271315"/>
                  <a:gd name="connsiteY126" fmla="*/ 109275 h 275088"/>
                  <a:gd name="connsiteX127" fmla="*/ 258660 w 271315"/>
                  <a:gd name="connsiteY127" fmla="*/ 109398 h 275088"/>
                  <a:gd name="connsiteX128" fmla="*/ 223988 w 271315"/>
                  <a:gd name="connsiteY128" fmla="*/ 122011 h 275088"/>
                  <a:gd name="connsiteX129" fmla="*/ 219902 w 271315"/>
                  <a:gd name="connsiteY129" fmla="*/ 128563 h 275088"/>
                  <a:gd name="connsiteX130" fmla="*/ 219902 w 271315"/>
                  <a:gd name="connsiteY130" fmla="*/ 146505 h 275088"/>
                  <a:gd name="connsiteX131" fmla="*/ 223988 w 271315"/>
                  <a:gd name="connsiteY131" fmla="*/ 153056 h 275088"/>
                  <a:gd name="connsiteX132" fmla="*/ 258660 w 271315"/>
                  <a:gd name="connsiteY132" fmla="*/ 165670 h 275088"/>
                  <a:gd name="connsiteX133" fmla="*/ 258782 w 271315"/>
                  <a:gd name="connsiteY133" fmla="*/ 165792 h 275088"/>
                  <a:gd name="connsiteX134" fmla="*/ 258782 w 271315"/>
                  <a:gd name="connsiteY134" fmla="*/ 165965 h 27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271315" h="275088">
                    <a:moveTo>
                      <a:pt x="262919" y="153912"/>
                    </a:moveTo>
                    <a:lnTo>
                      <a:pt x="232730" y="142928"/>
                    </a:lnTo>
                    <a:cubicBezTo>
                      <a:pt x="232934" y="139332"/>
                      <a:pt x="232934" y="135776"/>
                      <a:pt x="232730" y="132159"/>
                    </a:cubicBezTo>
                    <a:lnTo>
                      <a:pt x="262919" y="121176"/>
                    </a:lnTo>
                    <a:cubicBezTo>
                      <a:pt x="269542" y="118771"/>
                      <a:pt x="272955" y="111456"/>
                      <a:pt x="270540" y="104833"/>
                    </a:cubicBezTo>
                    <a:lnTo>
                      <a:pt x="260290" y="76662"/>
                    </a:lnTo>
                    <a:cubicBezTo>
                      <a:pt x="257886" y="70059"/>
                      <a:pt x="250550" y="66636"/>
                      <a:pt x="243948" y="69040"/>
                    </a:cubicBezTo>
                    <a:lnTo>
                      <a:pt x="213758" y="80024"/>
                    </a:lnTo>
                    <a:cubicBezTo>
                      <a:pt x="211609" y="77151"/>
                      <a:pt x="209296" y="74399"/>
                      <a:pt x="206830" y="71781"/>
                    </a:cubicBezTo>
                    <a:lnTo>
                      <a:pt x="222898" y="43956"/>
                    </a:lnTo>
                    <a:cubicBezTo>
                      <a:pt x="226413" y="37873"/>
                      <a:pt x="224314" y="30058"/>
                      <a:pt x="218231" y="26543"/>
                    </a:cubicBezTo>
                    <a:lnTo>
                      <a:pt x="192271" y="11556"/>
                    </a:lnTo>
                    <a:cubicBezTo>
                      <a:pt x="189326" y="9854"/>
                      <a:pt x="185892" y="9396"/>
                      <a:pt x="182601" y="10282"/>
                    </a:cubicBezTo>
                    <a:cubicBezTo>
                      <a:pt x="179311" y="11159"/>
                      <a:pt x="176560" y="13277"/>
                      <a:pt x="174858" y="16222"/>
                    </a:cubicBezTo>
                    <a:lnTo>
                      <a:pt x="158801" y="44027"/>
                    </a:lnTo>
                    <a:cubicBezTo>
                      <a:pt x="155316" y="43212"/>
                      <a:pt x="151760" y="42590"/>
                      <a:pt x="148184" y="42173"/>
                    </a:cubicBezTo>
                    <a:lnTo>
                      <a:pt x="142611" y="10537"/>
                    </a:lnTo>
                    <a:cubicBezTo>
                      <a:pt x="141388" y="3618"/>
                      <a:pt x="134766" y="-1027"/>
                      <a:pt x="127837" y="195"/>
                    </a:cubicBezTo>
                    <a:lnTo>
                      <a:pt x="98311" y="5402"/>
                    </a:lnTo>
                    <a:cubicBezTo>
                      <a:pt x="91392" y="6624"/>
                      <a:pt x="86746" y="13247"/>
                      <a:pt x="87969" y="20175"/>
                    </a:cubicBezTo>
                    <a:lnTo>
                      <a:pt x="93542" y="51801"/>
                    </a:lnTo>
                    <a:cubicBezTo>
                      <a:pt x="90343" y="53421"/>
                      <a:pt x="87225" y="55225"/>
                      <a:pt x="84209" y="57201"/>
                    </a:cubicBezTo>
                    <a:lnTo>
                      <a:pt x="59604" y="36549"/>
                    </a:lnTo>
                    <a:cubicBezTo>
                      <a:pt x="54194" y="32005"/>
                      <a:pt x="46165" y="32728"/>
                      <a:pt x="41641" y="38118"/>
                    </a:cubicBezTo>
                    <a:lnTo>
                      <a:pt x="22374" y="61083"/>
                    </a:lnTo>
                    <a:cubicBezTo>
                      <a:pt x="17840" y="66473"/>
                      <a:pt x="18543" y="74511"/>
                      <a:pt x="23943" y="79046"/>
                    </a:cubicBezTo>
                    <a:lnTo>
                      <a:pt x="48539" y="99688"/>
                    </a:lnTo>
                    <a:cubicBezTo>
                      <a:pt x="47123" y="102989"/>
                      <a:pt x="45890" y="106382"/>
                      <a:pt x="44851" y="109815"/>
                    </a:cubicBezTo>
                    <a:lnTo>
                      <a:pt x="12746" y="109815"/>
                    </a:lnTo>
                    <a:cubicBezTo>
                      <a:pt x="5716" y="109815"/>
                      <a:pt x="0" y="115531"/>
                      <a:pt x="0" y="122561"/>
                    </a:cubicBezTo>
                    <a:lnTo>
                      <a:pt x="0" y="152536"/>
                    </a:lnTo>
                    <a:cubicBezTo>
                      <a:pt x="0" y="159566"/>
                      <a:pt x="5716" y="165283"/>
                      <a:pt x="12746" y="165283"/>
                    </a:cubicBezTo>
                    <a:lnTo>
                      <a:pt x="44851" y="165283"/>
                    </a:lnTo>
                    <a:cubicBezTo>
                      <a:pt x="45890" y="168726"/>
                      <a:pt x="47123" y="172109"/>
                      <a:pt x="48539" y="175410"/>
                    </a:cubicBezTo>
                    <a:lnTo>
                      <a:pt x="23943" y="196042"/>
                    </a:lnTo>
                    <a:cubicBezTo>
                      <a:pt x="18554" y="200566"/>
                      <a:pt x="17851" y="208615"/>
                      <a:pt x="22374" y="214005"/>
                    </a:cubicBezTo>
                    <a:lnTo>
                      <a:pt x="41641" y="236970"/>
                    </a:lnTo>
                    <a:cubicBezTo>
                      <a:pt x="46155" y="242350"/>
                      <a:pt x="54214" y="243052"/>
                      <a:pt x="59604" y="238539"/>
                    </a:cubicBezTo>
                    <a:lnTo>
                      <a:pt x="84209" y="217887"/>
                    </a:lnTo>
                    <a:cubicBezTo>
                      <a:pt x="87215" y="219863"/>
                      <a:pt x="90333" y="221667"/>
                      <a:pt x="93542" y="223287"/>
                    </a:cubicBezTo>
                    <a:lnTo>
                      <a:pt x="87969" y="254912"/>
                    </a:lnTo>
                    <a:cubicBezTo>
                      <a:pt x="86746" y="261851"/>
                      <a:pt x="91372" y="268453"/>
                      <a:pt x="98311" y="269686"/>
                    </a:cubicBezTo>
                    <a:lnTo>
                      <a:pt x="127837" y="274892"/>
                    </a:lnTo>
                    <a:cubicBezTo>
                      <a:pt x="134725" y="276115"/>
                      <a:pt x="141378" y="271500"/>
                      <a:pt x="142611" y="264551"/>
                    </a:cubicBezTo>
                    <a:lnTo>
                      <a:pt x="148184" y="232915"/>
                    </a:lnTo>
                    <a:cubicBezTo>
                      <a:pt x="151760" y="232497"/>
                      <a:pt x="155306" y="231876"/>
                      <a:pt x="158801" y="231060"/>
                    </a:cubicBezTo>
                    <a:lnTo>
                      <a:pt x="174858" y="258865"/>
                    </a:lnTo>
                    <a:cubicBezTo>
                      <a:pt x="178373" y="264958"/>
                      <a:pt x="186188" y="267047"/>
                      <a:pt x="192271" y="263532"/>
                    </a:cubicBezTo>
                    <a:lnTo>
                      <a:pt x="218231" y="248544"/>
                    </a:lnTo>
                    <a:cubicBezTo>
                      <a:pt x="224314" y="245030"/>
                      <a:pt x="226413" y="237214"/>
                      <a:pt x="222898" y="231132"/>
                    </a:cubicBezTo>
                    <a:lnTo>
                      <a:pt x="206830" y="203307"/>
                    </a:lnTo>
                    <a:cubicBezTo>
                      <a:pt x="209296" y="200688"/>
                      <a:pt x="211609" y="197927"/>
                      <a:pt x="213758" y="195064"/>
                    </a:cubicBezTo>
                    <a:lnTo>
                      <a:pt x="243948" y="206047"/>
                    </a:lnTo>
                    <a:cubicBezTo>
                      <a:pt x="250560" y="208452"/>
                      <a:pt x="257875" y="205059"/>
                      <a:pt x="260290" y="198426"/>
                    </a:cubicBezTo>
                    <a:lnTo>
                      <a:pt x="270540" y="170265"/>
                    </a:lnTo>
                    <a:cubicBezTo>
                      <a:pt x="272945" y="163642"/>
                      <a:pt x="269542" y="156327"/>
                      <a:pt x="262919" y="153922"/>
                    </a:cubicBezTo>
                    <a:close/>
                    <a:moveTo>
                      <a:pt x="258772" y="165965"/>
                    </a:moveTo>
                    <a:lnTo>
                      <a:pt x="248522" y="194137"/>
                    </a:lnTo>
                    <a:cubicBezTo>
                      <a:pt x="248522" y="194137"/>
                      <a:pt x="248492" y="194228"/>
                      <a:pt x="248400" y="194259"/>
                    </a:cubicBezTo>
                    <a:cubicBezTo>
                      <a:pt x="248318" y="194300"/>
                      <a:pt x="248257" y="194280"/>
                      <a:pt x="248227" y="194259"/>
                    </a:cubicBezTo>
                    <a:lnTo>
                      <a:pt x="213565" y="181635"/>
                    </a:lnTo>
                    <a:cubicBezTo>
                      <a:pt x="210855" y="180657"/>
                      <a:pt x="207829" y="181635"/>
                      <a:pt x="206229" y="184030"/>
                    </a:cubicBezTo>
                    <a:cubicBezTo>
                      <a:pt x="202897" y="188992"/>
                      <a:pt x="199015" y="193617"/>
                      <a:pt x="194695" y="197764"/>
                    </a:cubicBezTo>
                    <a:cubicBezTo>
                      <a:pt x="192617" y="199761"/>
                      <a:pt x="192169" y="202920"/>
                      <a:pt x="193605" y="205406"/>
                    </a:cubicBezTo>
                    <a:lnTo>
                      <a:pt x="212057" y="237368"/>
                    </a:lnTo>
                    <a:cubicBezTo>
                      <a:pt x="212118" y="237480"/>
                      <a:pt x="212088" y="237622"/>
                      <a:pt x="211975" y="237683"/>
                    </a:cubicBezTo>
                    <a:lnTo>
                      <a:pt x="186015" y="252671"/>
                    </a:lnTo>
                    <a:cubicBezTo>
                      <a:pt x="185903" y="252732"/>
                      <a:pt x="185770" y="252701"/>
                      <a:pt x="185699" y="252589"/>
                    </a:cubicBezTo>
                    <a:lnTo>
                      <a:pt x="167257" y="220648"/>
                    </a:lnTo>
                    <a:cubicBezTo>
                      <a:pt x="165821" y="218151"/>
                      <a:pt x="162866" y="216959"/>
                      <a:pt x="160095" y="217764"/>
                    </a:cubicBezTo>
                    <a:cubicBezTo>
                      <a:pt x="154369" y="219415"/>
                      <a:pt x="148429" y="220464"/>
                      <a:pt x="142438" y="220862"/>
                    </a:cubicBezTo>
                    <a:cubicBezTo>
                      <a:pt x="139565" y="221055"/>
                      <a:pt x="137191" y="223185"/>
                      <a:pt x="136681" y="226017"/>
                    </a:cubicBezTo>
                    <a:lnTo>
                      <a:pt x="130272" y="262360"/>
                    </a:lnTo>
                    <a:cubicBezTo>
                      <a:pt x="130252" y="262483"/>
                      <a:pt x="130130" y="262564"/>
                      <a:pt x="130008" y="262544"/>
                    </a:cubicBezTo>
                    <a:cubicBezTo>
                      <a:pt x="129661" y="262483"/>
                      <a:pt x="100246" y="257419"/>
                      <a:pt x="100308" y="257072"/>
                    </a:cubicBezTo>
                    <a:lnTo>
                      <a:pt x="106716" y="220750"/>
                    </a:lnTo>
                    <a:cubicBezTo>
                      <a:pt x="107215" y="217917"/>
                      <a:pt x="105718" y="215105"/>
                      <a:pt x="103089" y="213934"/>
                    </a:cubicBezTo>
                    <a:cubicBezTo>
                      <a:pt x="97628" y="211519"/>
                      <a:pt x="92401" y="208493"/>
                      <a:pt x="87572" y="204957"/>
                    </a:cubicBezTo>
                    <a:cubicBezTo>
                      <a:pt x="85238" y="203245"/>
                      <a:pt x="82049" y="203357"/>
                      <a:pt x="79849" y="205212"/>
                    </a:cubicBezTo>
                    <a:lnTo>
                      <a:pt x="51585" y="228931"/>
                    </a:lnTo>
                    <a:cubicBezTo>
                      <a:pt x="51494" y="229013"/>
                      <a:pt x="51351" y="229003"/>
                      <a:pt x="51269" y="228901"/>
                    </a:cubicBezTo>
                    <a:lnTo>
                      <a:pt x="32003" y="205935"/>
                    </a:lnTo>
                    <a:cubicBezTo>
                      <a:pt x="31921" y="205833"/>
                      <a:pt x="31931" y="205691"/>
                      <a:pt x="32033" y="205609"/>
                    </a:cubicBezTo>
                    <a:lnTo>
                      <a:pt x="60286" y="181900"/>
                    </a:lnTo>
                    <a:cubicBezTo>
                      <a:pt x="62497" y="180046"/>
                      <a:pt x="63149" y="176928"/>
                      <a:pt x="61876" y="174340"/>
                    </a:cubicBezTo>
                    <a:cubicBezTo>
                      <a:pt x="59237" y="168971"/>
                      <a:pt x="57169" y="163306"/>
                      <a:pt x="55742" y="157498"/>
                    </a:cubicBezTo>
                    <a:cubicBezTo>
                      <a:pt x="55060" y="154697"/>
                      <a:pt x="52543" y="152730"/>
                      <a:pt x="49660" y="152730"/>
                    </a:cubicBezTo>
                    <a:lnTo>
                      <a:pt x="12777" y="152730"/>
                    </a:lnTo>
                    <a:cubicBezTo>
                      <a:pt x="12654" y="152730"/>
                      <a:pt x="12552" y="152628"/>
                      <a:pt x="12552" y="152506"/>
                    </a:cubicBezTo>
                    <a:lnTo>
                      <a:pt x="12552" y="122531"/>
                    </a:lnTo>
                    <a:cubicBezTo>
                      <a:pt x="12552" y="122409"/>
                      <a:pt x="12654" y="122307"/>
                      <a:pt x="12777" y="122307"/>
                    </a:cubicBezTo>
                    <a:lnTo>
                      <a:pt x="49660" y="122307"/>
                    </a:lnTo>
                    <a:cubicBezTo>
                      <a:pt x="52543" y="122307"/>
                      <a:pt x="55049" y="120340"/>
                      <a:pt x="55742" y="117538"/>
                    </a:cubicBezTo>
                    <a:cubicBezTo>
                      <a:pt x="57169" y="111731"/>
                      <a:pt x="59227" y="106066"/>
                      <a:pt x="61876" y="100697"/>
                    </a:cubicBezTo>
                    <a:cubicBezTo>
                      <a:pt x="63149" y="98109"/>
                      <a:pt x="62497" y="94991"/>
                      <a:pt x="60286" y="93137"/>
                    </a:cubicBezTo>
                    <a:lnTo>
                      <a:pt x="32033" y="69428"/>
                    </a:lnTo>
                    <a:cubicBezTo>
                      <a:pt x="32033" y="69428"/>
                      <a:pt x="31962" y="69366"/>
                      <a:pt x="31952" y="69275"/>
                    </a:cubicBezTo>
                    <a:cubicBezTo>
                      <a:pt x="31952" y="69183"/>
                      <a:pt x="31982" y="69132"/>
                      <a:pt x="32003" y="69112"/>
                    </a:cubicBezTo>
                    <a:lnTo>
                      <a:pt x="51269" y="46146"/>
                    </a:lnTo>
                    <a:cubicBezTo>
                      <a:pt x="51269" y="46146"/>
                      <a:pt x="51331" y="46075"/>
                      <a:pt x="51422" y="46065"/>
                    </a:cubicBezTo>
                    <a:cubicBezTo>
                      <a:pt x="51514" y="46065"/>
                      <a:pt x="51565" y="46096"/>
                      <a:pt x="51585" y="46116"/>
                    </a:cubicBezTo>
                    <a:lnTo>
                      <a:pt x="79849" y="69835"/>
                    </a:lnTo>
                    <a:cubicBezTo>
                      <a:pt x="82060" y="71689"/>
                      <a:pt x="85249" y="71791"/>
                      <a:pt x="87572" y="70090"/>
                    </a:cubicBezTo>
                    <a:cubicBezTo>
                      <a:pt x="92411" y="66544"/>
                      <a:pt x="97628" y="63528"/>
                      <a:pt x="103089" y="61113"/>
                    </a:cubicBezTo>
                    <a:cubicBezTo>
                      <a:pt x="105718" y="59952"/>
                      <a:pt x="107215" y="57140"/>
                      <a:pt x="106716" y="54297"/>
                    </a:cubicBezTo>
                    <a:lnTo>
                      <a:pt x="100308" y="17975"/>
                    </a:lnTo>
                    <a:cubicBezTo>
                      <a:pt x="100287" y="17852"/>
                      <a:pt x="100369" y="17730"/>
                      <a:pt x="100491" y="17710"/>
                    </a:cubicBezTo>
                    <a:lnTo>
                      <a:pt x="130018" y="12503"/>
                    </a:lnTo>
                    <a:cubicBezTo>
                      <a:pt x="130018" y="12503"/>
                      <a:pt x="130109" y="12483"/>
                      <a:pt x="130191" y="12544"/>
                    </a:cubicBezTo>
                    <a:cubicBezTo>
                      <a:pt x="130272" y="12595"/>
                      <a:pt x="130283" y="12656"/>
                      <a:pt x="130283" y="12687"/>
                    </a:cubicBezTo>
                    <a:lnTo>
                      <a:pt x="136691" y="49030"/>
                    </a:lnTo>
                    <a:cubicBezTo>
                      <a:pt x="137191" y="51872"/>
                      <a:pt x="139565" y="54002"/>
                      <a:pt x="142448" y="54185"/>
                    </a:cubicBezTo>
                    <a:cubicBezTo>
                      <a:pt x="148449" y="54582"/>
                      <a:pt x="154389" y="55622"/>
                      <a:pt x="160105" y="57283"/>
                    </a:cubicBezTo>
                    <a:cubicBezTo>
                      <a:pt x="162876" y="58088"/>
                      <a:pt x="165831" y="56895"/>
                      <a:pt x="167268" y="54399"/>
                    </a:cubicBezTo>
                    <a:lnTo>
                      <a:pt x="185709" y="22458"/>
                    </a:lnTo>
                    <a:cubicBezTo>
                      <a:pt x="185709" y="22458"/>
                      <a:pt x="185760" y="22376"/>
                      <a:pt x="185852" y="22356"/>
                    </a:cubicBezTo>
                    <a:cubicBezTo>
                      <a:pt x="185943" y="22325"/>
                      <a:pt x="185994" y="22356"/>
                      <a:pt x="186025" y="22376"/>
                    </a:cubicBezTo>
                    <a:lnTo>
                      <a:pt x="211986" y="37364"/>
                    </a:lnTo>
                    <a:cubicBezTo>
                      <a:pt x="212098" y="37425"/>
                      <a:pt x="212128" y="37567"/>
                      <a:pt x="212067" y="37679"/>
                    </a:cubicBezTo>
                    <a:lnTo>
                      <a:pt x="193615" y="69641"/>
                    </a:lnTo>
                    <a:cubicBezTo>
                      <a:pt x="192179" y="72137"/>
                      <a:pt x="192627" y="75286"/>
                      <a:pt x="194706" y="77283"/>
                    </a:cubicBezTo>
                    <a:cubicBezTo>
                      <a:pt x="199026" y="81440"/>
                      <a:pt x="202908" y="86055"/>
                      <a:pt x="206239" y="91017"/>
                    </a:cubicBezTo>
                    <a:cubicBezTo>
                      <a:pt x="207849" y="93412"/>
                      <a:pt x="210875" y="94390"/>
                      <a:pt x="213575" y="93412"/>
                    </a:cubicBezTo>
                    <a:lnTo>
                      <a:pt x="248237" y="80798"/>
                    </a:lnTo>
                    <a:cubicBezTo>
                      <a:pt x="248349" y="80757"/>
                      <a:pt x="248482" y="80818"/>
                      <a:pt x="248532" y="80931"/>
                    </a:cubicBezTo>
                    <a:lnTo>
                      <a:pt x="258782" y="109102"/>
                    </a:lnTo>
                    <a:cubicBezTo>
                      <a:pt x="258782" y="109102"/>
                      <a:pt x="258813" y="109194"/>
                      <a:pt x="258782" y="109275"/>
                    </a:cubicBezTo>
                    <a:cubicBezTo>
                      <a:pt x="258742" y="109367"/>
                      <a:pt x="258680" y="109387"/>
                      <a:pt x="258660" y="109398"/>
                    </a:cubicBezTo>
                    <a:lnTo>
                      <a:pt x="223988" y="122011"/>
                    </a:lnTo>
                    <a:cubicBezTo>
                      <a:pt x="221288" y="123000"/>
                      <a:pt x="219597" y="125700"/>
                      <a:pt x="219902" y="128563"/>
                    </a:cubicBezTo>
                    <a:cubicBezTo>
                      <a:pt x="220514" y="134319"/>
                      <a:pt x="220565" y="140290"/>
                      <a:pt x="219902" y="146505"/>
                    </a:cubicBezTo>
                    <a:cubicBezTo>
                      <a:pt x="219597" y="149368"/>
                      <a:pt x="221278" y="152068"/>
                      <a:pt x="223988" y="153056"/>
                    </a:cubicBezTo>
                    <a:lnTo>
                      <a:pt x="258660" y="165670"/>
                    </a:lnTo>
                    <a:cubicBezTo>
                      <a:pt x="258660" y="165670"/>
                      <a:pt x="258752" y="165700"/>
                      <a:pt x="258782" y="165792"/>
                    </a:cubicBezTo>
                    <a:cubicBezTo>
                      <a:pt x="258823" y="165873"/>
                      <a:pt x="258803" y="165934"/>
                      <a:pt x="258782" y="165965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171FFB8-7FA2-6812-F9FE-E49742D12AD2}"/>
                  </a:ext>
                </a:extLst>
              </p:cNvPr>
              <p:cNvSpPr/>
              <p:nvPr/>
            </p:nvSpPr>
            <p:spPr>
              <a:xfrm>
                <a:off x="2712411" y="6529598"/>
                <a:ext cx="121428" cy="85151"/>
              </a:xfrm>
              <a:custGeom>
                <a:avLst/>
                <a:gdLst>
                  <a:gd name="connsiteX0" fmla="*/ 110751 w 121428"/>
                  <a:gd name="connsiteY0" fmla="*/ 1834 h 85151"/>
                  <a:gd name="connsiteX1" fmla="*/ 40357 w 121428"/>
                  <a:gd name="connsiteY1" fmla="*/ 72227 h 85151"/>
                  <a:gd name="connsiteX2" fmla="*/ 10688 w 121428"/>
                  <a:gd name="connsiteY2" fmla="*/ 42558 h 85151"/>
                  <a:gd name="connsiteX3" fmla="*/ 1834 w 121428"/>
                  <a:gd name="connsiteY3" fmla="*/ 42558 h 85151"/>
                  <a:gd name="connsiteX4" fmla="*/ 1834 w 121428"/>
                  <a:gd name="connsiteY4" fmla="*/ 51412 h 85151"/>
                  <a:gd name="connsiteX5" fmla="*/ 32196 w 121428"/>
                  <a:gd name="connsiteY5" fmla="*/ 81774 h 85151"/>
                  <a:gd name="connsiteX6" fmla="*/ 48508 w 121428"/>
                  <a:gd name="connsiteY6" fmla="*/ 81774 h 85151"/>
                  <a:gd name="connsiteX7" fmla="*/ 119595 w 121428"/>
                  <a:gd name="connsiteY7" fmla="*/ 10688 h 85151"/>
                  <a:gd name="connsiteX8" fmla="*/ 119595 w 121428"/>
                  <a:gd name="connsiteY8" fmla="*/ 1834 h 85151"/>
                  <a:gd name="connsiteX9" fmla="*/ 110741 w 121428"/>
                  <a:gd name="connsiteY9" fmla="*/ 1834 h 8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428" h="85151">
                    <a:moveTo>
                      <a:pt x="110751" y="1834"/>
                    </a:moveTo>
                    <a:lnTo>
                      <a:pt x="40357" y="72227"/>
                    </a:lnTo>
                    <a:lnTo>
                      <a:pt x="10688" y="42558"/>
                    </a:lnTo>
                    <a:cubicBezTo>
                      <a:pt x="8243" y="40113"/>
                      <a:pt x="4279" y="40113"/>
                      <a:pt x="1834" y="42558"/>
                    </a:cubicBezTo>
                    <a:cubicBezTo>
                      <a:pt x="-611" y="45003"/>
                      <a:pt x="-611" y="48967"/>
                      <a:pt x="1834" y="51412"/>
                    </a:cubicBezTo>
                    <a:lnTo>
                      <a:pt x="32196" y="81774"/>
                    </a:lnTo>
                    <a:cubicBezTo>
                      <a:pt x="36700" y="86278"/>
                      <a:pt x="43995" y="86278"/>
                      <a:pt x="48508" y="81774"/>
                    </a:cubicBezTo>
                    <a:lnTo>
                      <a:pt x="119595" y="10688"/>
                    </a:lnTo>
                    <a:cubicBezTo>
                      <a:pt x="122040" y="8243"/>
                      <a:pt x="122040" y="4279"/>
                      <a:pt x="119595" y="1834"/>
                    </a:cubicBezTo>
                    <a:cubicBezTo>
                      <a:pt x="117149" y="-611"/>
                      <a:pt x="113186" y="-611"/>
                      <a:pt x="110741" y="1834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F17D10-9E2B-E3DD-8B47-8CB198C7ACEF}"/>
              </a:ext>
            </a:extLst>
          </p:cNvPr>
          <p:cNvGrpSpPr/>
          <p:nvPr/>
        </p:nvGrpSpPr>
        <p:grpSpPr>
          <a:xfrm>
            <a:off x="7505559" y="1705048"/>
            <a:ext cx="1470610" cy="1470610"/>
            <a:chOff x="7345084" y="3816375"/>
            <a:chExt cx="1470610" cy="147061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5179D3-7AC5-5BB4-ED59-7EF7FC4D1843}"/>
                </a:ext>
              </a:extLst>
            </p:cNvPr>
            <p:cNvSpPr/>
            <p:nvPr/>
          </p:nvSpPr>
          <p:spPr>
            <a:xfrm>
              <a:off x="7345084" y="3816375"/>
              <a:ext cx="1470610" cy="1470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C63EAC-05F5-1AC0-0DEA-C51F5E64A9B8}"/>
                </a:ext>
              </a:extLst>
            </p:cNvPr>
            <p:cNvSpPr/>
            <p:nvPr/>
          </p:nvSpPr>
          <p:spPr>
            <a:xfrm>
              <a:off x="7519222" y="4437730"/>
              <a:ext cx="1122334" cy="715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Predict </a:t>
              </a:r>
              <a:b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Future </a:t>
              </a:r>
              <a:b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Needs</a:t>
              </a:r>
              <a:endParaRPr kumimoji="0" lang="en-IL" sz="1500" b="1" i="0" u="none" strike="noStrike" kern="1200" cap="none" spc="0" normalizeH="0" baseline="0" noProof="0">
                <a:ln>
                  <a:noFill/>
                </a:ln>
                <a:solidFill>
                  <a:srgbClr val="FEE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36332E8-EC1F-2D49-0147-10DC3FDD606C}"/>
                </a:ext>
              </a:extLst>
            </p:cNvPr>
            <p:cNvGrpSpPr/>
            <p:nvPr/>
          </p:nvGrpSpPr>
          <p:grpSpPr>
            <a:xfrm>
              <a:off x="7880732" y="3958478"/>
              <a:ext cx="399314" cy="401229"/>
              <a:chOff x="9310100" y="0"/>
              <a:chExt cx="399314" cy="401229"/>
            </a:xfrm>
            <a:solidFill>
              <a:schemeClr val="bg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279CC21-F269-3F37-0B57-2E507B55A0F6}"/>
                  </a:ext>
                </a:extLst>
              </p:cNvPr>
              <p:cNvSpPr/>
              <p:nvPr/>
            </p:nvSpPr>
            <p:spPr>
              <a:xfrm>
                <a:off x="9310100" y="0"/>
                <a:ext cx="266209" cy="400038"/>
              </a:xfrm>
              <a:custGeom>
                <a:avLst/>
                <a:gdLst>
                  <a:gd name="connsiteX0" fmla="*/ 13316 w 266209"/>
                  <a:gd name="connsiteY0" fmla="*/ 286169 h 400038"/>
                  <a:gd name="connsiteX1" fmla="*/ 100501 w 266209"/>
                  <a:gd name="connsiteY1" fmla="*/ 286169 h 400038"/>
                  <a:gd name="connsiteX2" fmla="*/ 113145 w 266209"/>
                  <a:gd name="connsiteY2" fmla="*/ 400038 h 400038"/>
                  <a:gd name="connsiteX3" fmla="*/ 126452 w 266209"/>
                  <a:gd name="connsiteY3" fmla="*/ 398571 h 400038"/>
                  <a:gd name="connsiteX4" fmla="*/ 113145 w 266209"/>
                  <a:gd name="connsiteY4" fmla="*/ 278783 h 400038"/>
                  <a:gd name="connsiteX5" fmla="*/ 113145 w 266209"/>
                  <a:gd name="connsiteY5" fmla="*/ 195725 h 400038"/>
                  <a:gd name="connsiteX6" fmla="*/ 141694 w 266209"/>
                  <a:gd name="connsiteY6" fmla="*/ 224345 h 400038"/>
                  <a:gd name="connsiteX7" fmla="*/ 146421 w 266209"/>
                  <a:gd name="connsiteY7" fmla="*/ 226270 h 400038"/>
                  <a:gd name="connsiteX8" fmla="*/ 180228 w 266209"/>
                  <a:gd name="connsiteY8" fmla="*/ 226270 h 400038"/>
                  <a:gd name="connsiteX9" fmla="*/ 186015 w 266209"/>
                  <a:gd name="connsiteY9" fmla="*/ 221614 h 400038"/>
                  <a:gd name="connsiteX10" fmla="*/ 225944 w 266209"/>
                  <a:gd name="connsiteY10" fmla="*/ 95702 h 400038"/>
                  <a:gd name="connsiteX11" fmla="*/ 231263 w 266209"/>
                  <a:gd name="connsiteY11" fmla="*/ 85055 h 400038"/>
                  <a:gd name="connsiteX12" fmla="*/ 259546 w 266209"/>
                  <a:gd name="connsiteY12" fmla="*/ 86522 h 400038"/>
                  <a:gd name="connsiteX13" fmla="*/ 264142 w 266209"/>
                  <a:gd name="connsiteY13" fmla="*/ 84729 h 400038"/>
                  <a:gd name="connsiteX14" fmla="*/ 266210 w 266209"/>
                  <a:gd name="connsiteY14" fmla="*/ 79869 h 400038"/>
                  <a:gd name="connsiteX15" fmla="*/ 266210 w 266209"/>
                  <a:gd name="connsiteY15" fmla="*/ 39940 h 400038"/>
                  <a:gd name="connsiteX16" fmla="*/ 259557 w 266209"/>
                  <a:gd name="connsiteY16" fmla="*/ 33286 h 400038"/>
                  <a:gd name="connsiteX17" fmla="*/ 139768 w 266209"/>
                  <a:gd name="connsiteY17" fmla="*/ 39940 h 400038"/>
                  <a:gd name="connsiteX18" fmla="*/ 139768 w 266209"/>
                  <a:gd name="connsiteY18" fmla="*/ 13306 h 400038"/>
                  <a:gd name="connsiteX19" fmla="*/ 153074 w 266209"/>
                  <a:gd name="connsiteY19" fmla="*/ 13306 h 400038"/>
                  <a:gd name="connsiteX20" fmla="*/ 153074 w 266209"/>
                  <a:gd name="connsiteY20" fmla="*/ 0 h 400038"/>
                  <a:gd name="connsiteX21" fmla="*/ 93175 w 266209"/>
                  <a:gd name="connsiteY21" fmla="*/ 0 h 400038"/>
                  <a:gd name="connsiteX22" fmla="*/ 59899 w 266209"/>
                  <a:gd name="connsiteY22" fmla="*/ 33276 h 400038"/>
                  <a:gd name="connsiteX23" fmla="*/ 59899 w 266209"/>
                  <a:gd name="connsiteY23" fmla="*/ 93175 h 400038"/>
                  <a:gd name="connsiteX24" fmla="*/ 73206 w 266209"/>
                  <a:gd name="connsiteY24" fmla="*/ 93175 h 400038"/>
                  <a:gd name="connsiteX25" fmla="*/ 73206 w 266209"/>
                  <a:gd name="connsiteY25" fmla="*/ 79869 h 400038"/>
                  <a:gd name="connsiteX26" fmla="*/ 93175 w 266209"/>
                  <a:gd name="connsiteY26" fmla="*/ 79869 h 400038"/>
                  <a:gd name="connsiteX27" fmla="*/ 99503 w 266209"/>
                  <a:gd name="connsiteY27" fmla="*/ 75345 h 400038"/>
                  <a:gd name="connsiteX28" fmla="*/ 111280 w 266209"/>
                  <a:gd name="connsiteY28" fmla="*/ 39940 h 400038"/>
                  <a:gd name="connsiteX29" fmla="*/ 126452 w 266209"/>
                  <a:gd name="connsiteY29" fmla="*/ 39940 h 400038"/>
                  <a:gd name="connsiteX30" fmla="*/ 126452 w 266209"/>
                  <a:gd name="connsiteY30" fmla="*/ 79869 h 400038"/>
                  <a:gd name="connsiteX31" fmla="*/ 116467 w 266209"/>
                  <a:gd name="connsiteY31" fmla="*/ 93175 h 400038"/>
                  <a:gd name="connsiteX32" fmla="*/ 99829 w 266209"/>
                  <a:gd name="connsiteY32" fmla="*/ 93175 h 400038"/>
                  <a:gd name="connsiteX33" fmla="*/ 99829 w 266209"/>
                  <a:gd name="connsiteY33" fmla="*/ 106482 h 400038"/>
                  <a:gd name="connsiteX34" fmla="*/ 116467 w 266209"/>
                  <a:gd name="connsiteY34" fmla="*/ 106482 h 400038"/>
                  <a:gd name="connsiteX35" fmla="*/ 139758 w 266209"/>
                  <a:gd name="connsiteY35" fmla="*/ 80195 h 400038"/>
                  <a:gd name="connsiteX36" fmla="*/ 184415 w 266209"/>
                  <a:gd name="connsiteY36" fmla="*/ 82528 h 400038"/>
                  <a:gd name="connsiteX37" fmla="*/ 151139 w 266209"/>
                  <a:gd name="connsiteY37" fmla="*/ 154929 h 400038"/>
                  <a:gd name="connsiteX38" fmla="*/ 104556 w 266209"/>
                  <a:gd name="connsiteY38" fmla="*/ 108346 h 400038"/>
                  <a:gd name="connsiteX39" fmla="*/ 99829 w 266209"/>
                  <a:gd name="connsiteY39" fmla="*/ 106482 h 400038"/>
                  <a:gd name="connsiteX40" fmla="*/ 44524 w 266209"/>
                  <a:gd name="connsiteY40" fmla="*/ 106482 h 400038"/>
                  <a:gd name="connsiteX41" fmla="*/ 17901 w 266209"/>
                  <a:gd name="connsiteY41" fmla="*/ 130109 h 400038"/>
                  <a:gd name="connsiteX42" fmla="*/ 0 w 266209"/>
                  <a:gd name="connsiteY42" fmla="*/ 278711 h 400038"/>
                  <a:gd name="connsiteX43" fmla="*/ 0 w 266209"/>
                  <a:gd name="connsiteY43" fmla="*/ 399305 h 400038"/>
                  <a:gd name="connsiteX44" fmla="*/ 13306 w 266209"/>
                  <a:gd name="connsiteY44" fmla="*/ 399305 h 400038"/>
                  <a:gd name="connsiteX45" fmla="*/ 13306 w 266209"/>
                  <a:gd name="connsiteY45" fmla="*/ 286169 h 400038"/>
                  <a:gd name="connsiteX46" fmla="*/ 252903 w 266209"/>
                  <a:gd name="connsiteY46" fmla="*/ 73206 h 400038"/>
                  <a:gd name="connsiteX47" fmla="*/ 234340 w 266209"/>
                  <a:gd name="connsiteY47" fmla="*/ 72207 h 400038"/>
                  <a:gd name="connsiteX48" fmla="*/ 238395 w 266209"/>
                  <a:gd name="connsiteY48" fmla="*/ 48050 h 400038"/>
                  <a:gd name="connsiteX49" fmla="*/ 252903 w 266209"/>
                  <a:gd name="connsiteY49" fmla="*/ 46919 h 400038"/>
                  <a:gd name="connsiteX50" fmla="*/ 252903 w 266209"/>
                  <a:gd name="connsiteY50" fmla="*/ 73206 h 400038"/>
                  <a:gd name="connsiteX51" fmla="*/ 106492 w 266209"/>
                  <a:gd name="connsiteY51" fmla="*/ 26623 h 400038"/>
                  <a:gd name="connsiteX52" fmla="*/ 100165 w 266209"/>
                  <a:gd name="connsiteY52" fmla="*/ 31147 h 400038"/>
                  <a:gd name="connsiteX53" fmla="*/ 88387 w 266209"/>
                  <a:gd name="connsiteY53" fmla="*/ 66552 h 400038"/>
                  <a:gd name="connsiteX54" fmla="*/ 73216 w 266209"/>
                  <a:gd name="connsiteY54" fmla="*/ 66552 h 400038"/>
                  <a:gd name="connsiteX55" fmla="*/ 73216 w 266209"/>
                  <a:gd name="connsiteY55" fmla="*/ 33276 h 400038"/>
                  <a:gd name="connsiteX56" fmla="*/ 93186 w 266209"/>
                  <a:gd name="connsiteY56" fmla="*/ 13306 h 400038"/>
                  <a:gd name="connsiteX57" fmla="*/ 126462 w 266209"/>
                  <a:gd name="connsiteY57" fmla="*/ 13306 h 400038"/>
                  <a:gd name="connsiteX58" fmla="*/ 126462 w 266209"/>
                  <a:gd name="connsiteY58" fmla="*/ 26613 h 400038"/>
                  <a:gd name="connsiteX59" fmla="*/ 106492 w 266209"/>
                  <a:gd name="connsiteY59" fmla="*/ 26613 h 400038"/>
                  <a:gd name="connsiteX60" fmla="*/ 139768 w 266209"/>
                  <a:gd name="connsiteY60" fmla="*/ 53236 h 400038"/>
                  <a:gd name="connsiteX61" fmla="*/ 197864 w 266209"/>
                  <a:gd name="connsiteY61" fmla="*/ 50179 h 400038"/>
                  <a:gd name="connsiteX62" fmla="*/ 190008 w 266209"/>
                  <a:gd name="connsiteY62" fmla="*/ 69813 h 400038"/>
                  <a:gd name="connsiteX63" fmla="*/ 139768 w 266209"/>
                  <a:gd name="connsiteY63" fmla="*/ 66878 h 400038"/>
                  <a:gd name="connsiteX64" fmla="*/ 139768 w 266209"/>
                  <a:gd name="connsiteY64" fmla="*/ 53236 h 400038"/>
                  <a:gd name="connsiteX65" fmla="*/ 199199 w 266209"/>
                  <a:gd name="connsiteY65" fmla="*/ 82651 h 400038"/>
                  <a:gd name="connsiteX66" fmla="*/ 212505 w 266209"/>
                  <a:gd name="connsiteY66" fmla="*/ 49374 h 400038"/>
                  <a:gd name="connsiteX67" fmla="*/ 224752 w 266209"/>
                  <a:gd name="connsiteY67" fmla="*/ 48773 h 400038"/>
                  <a:gd name="connsiteX68" fmla="*/ 219627 w 266209"/>
                  <a:gd name="connsiteY68" fmla="*/ 77791 h 400038"/>
                  <a:gd name="connsiteX69" fmla="*/ 213432 w 266209"/>
                  <a:gd name="connsiteY69" fmla="*/ 90170 h 400038"/>
                  <a:gd name="connsiteX70" fmla="*/ 213035 w 266209"/>
                  <a:gd name="connsiteY70" fmla="*/ 91168 h 400038"/>
                  <a:gd name="connsiteX71" fmla="*/ 178302 w 266209"/>
                  <a:gd name="connsiteY71" fmla="*/ 201909 h 400038"/>
                  <a:gd name="connsiteX72" fmla="*/ 160461 w 266209"/>
                  <a:gd name="connsiteY72" fmla="*/ 166371 h 400038"/>
                  <a:gd name="connsiteX73" fmla="*/ 199199 w 266209"/>
                  <a:gd name="connsiteY73" fmla="*/ 82651 h 400038"/>
                  <a:gd name="connsiteX74" fmla="*/ 31289 w 266209"/>
                  <a:gd name="connsiteY74" fmla="*/ 131638 h 400038"/>
                  <a:gd name="connsiteX75" fmla="*/ 44596 w 266209"/>
                  <a:gd name="connsiteY75" fmla="*/ 119788 h 400038"/>
                  <a:gd name="connsiteX76" fmla="*/ 97170 w 266209"/>
                  <a:gd name="connsiteY76" fmla="*/ 119788 h 400038"/>
                  <a:gd name="connsiteX77" fmla="*/ 147685 w 266209"/>
                  <a:gd name="connsiteY77" fmla="*/ 170304 h 400038"/>
                  <a:gd name="connsiteX78" fmla="*/ 168918 w 266209"/>
                  <a:gd name="connsiteY78" fmla="*/ 212964 h 400038"/>
                  <a:gd name="connsiteX79" fmla="*/ 148948 w 266209"/>
                  <a:gd name="connsiteY79" fmla="*/ 212964 h 400038"/>
                  <a:gd name="connsiteX80" fmla="*/ 97709 w 266209"/>
                  <a:gd name="connsiteY80" fmla="*/ 161654 h 400038"/>
                  <a:gd name="connsiteX81" fmla="*/ 88254 w 266209"/>
                  <a:gd name="connsiteY81" fmla="*/ 171098 h 400038"/>
                  <a:gd name="connsiteX82" fmla="*/ 99839 w 266209"/>
                  <a:gd name="connsiteY82" fmla="*/ 182418 h 400038"/>
                  <a:gd name="connsiteX83" fmla="*/ 99839 w 266209"/>
                  <a:gd name="connsiteY83" fmla="*/ 272863 h 400038"/>
                  <a:gd name="connsiteX84" fmla="*/ 14193 w 266209"/>
                  <a:gd name="connsiteY84" fmla="*/ 272863 h 400038"/>
                  <a:gd name="connsiteX85" fmla="*/ 31299 w 266209"/>
                  <a:gd name="connsiteY85" fmla="*/ 131638 h 4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266209" h="400038">
                    <a:moveTo>
                      <a:pt x="13316" y="286169"/>
                    </a:moveTo>
                    <a:lnTo>
                      <a:pt x="100501" y="286169"/>
                    </a:lnTo>
                    <a:lnTo>
                      <a:pt x="113145" y="400038"/>
                    </a:lnTo>
                    <a:lnTo>
                      <a:pt x="126452" y="398571"/>
                    </a:lnTo>
                    <a:lnTo>
                      <a:pt x="113145" y="278783"/>
                    </a:lnTo>
                    <a:lnTo>
                      <a:pt x="113145" y="195725"/>
                    </a:lnTo>
                    <a:lnTo>
                      <a:pt x="141694" y="224345"/>
                    </a:lnTo>
                    <a:cubicBezTo>
                      <a:pt x="142947" y="225588"/>
                      <a:pt x="144648" y="226280"/>
                      <a:pt x="146421" y="226270"/>
                    </a:cubicBezTo>
                    <a:lnTo>
                      <a:pt x="180228" y="226270"/>
                    </a:lnTo>
                    <a:cubicBezTo>
                      <a:pt x="182928" y="226036"/>
                      <a:pt x="185220" y="224202"/>
                      <a:pt x="186015" y="221614"/>
                    </a:cubicBezTo>
                    <a:lnTo>
                      <a:pt x="225944" y="95702"/>
                    </a:lnTo>
                    <a:lnTo>
                      <a:pt x="231263" y="85055"/>
                    </a:lnTo>
                    <a:lnTo>
                      <a:pt x="259546" y="86522"/>
                    </a:lnTo>
                    <a:cubicBezTo>
                      <a:pt x="261248" y="86522"/>
                      <a:pt x="262898" y="85891"/>
                      <a:pt x="264142" y="84729"/>
                    </a:cubicBezTo>
                    <a:cubicBezTo>
                      <a:pt x="265466" y="83466"/>
                      <a:pt x="266210" y="81703"/>
                      <a:pt x="266210" y="79869"/>
                    </a:cubicBezTo>
                    <a:lnTo>
                      <a:pt x="266210" y="39940"/>
                    </a:lnTo>
                    <a:cubicBezTo>
                      <a:pt x="266210" y="36262"/>
                      <a:pt x="263235" y="33286"/>
                      <a:pt x="259557" y="33286"/>
                    </a:cubicBezTo>
                    <a:lnTo>
                      <a:pt x="139768" y="39940"/>
                    </a:lnTo>
                    <a:lnTo>
                      <a:pt x="139768" y="13306"/>
                    </a:lnTo>
                    <a:lnTo>
                      <a:pt x="153074" y="13306"/>
                    </a:lnTo>
                    <a:lnTo>
                      <a:pt x="153074" y="0"/>
                    </a:lnTo>
                    <a:lnTo>
                      <a:pt x="93175" y="0"/>
                    </a:lnTo>
                    <a:cubicBezTo>
                      <a:pt x="74795" y="0"/>
                      <a:pt x="59899" y="14896"/>
                      <a:pt x="59899" y="33276"/>
                    </a:cubicBezTo>
                    <a:lnTo>
                      <a:pt x="59899" y="93175"/>
                    </a:lnTo>
                    <a:lnTo>
                      <a:pt x="73206" y="93175"/>
                    </a:lnTo>
                    <a:lnTo>
                      <a:pt x="73206" y="79869"/>
                    </a:lnTo>
                    <a:lnTo>
                      <a:pt x="93175" y="79869"/>
                    </a:lnTo>
                    <a:cubicBezTo>
                      <a:pt x="96038" y="79869"/>
                      <a:pt x="98585" y="78055"/>
                      <a:pt x="99503" y="75345"/>
                    </a:cubicBezTo>
                    <a:lnTo>
                      <a:pt x="111280" y="39940"/>
                    </a:lnTo>
                    <a:lnTo>
                      <a:pt x="126452" y="39940"/>
                    </a:lnTo>
                    <a:lnTo>
                      <a:pt x="126452" y="79869"/>
                    </a:lnTo>
                    <a:cubicBezTo>
                      <a:pt x="126452" y="87052"/>
                      <a:pt x="121857" y="93175"/>
                      <a:pt x="116467" y="93175"/>
                    </a:cubicBezTo>
                    <a:lnTo>
                      <a:pt x="99829" y="93175"/>
                    </a:lnTo>
                    <a:lnTo>
                      <a:pt x="99829" y="106482"/>
                    </a:lnTo>
                    <a:lnTo>
                      <a:pt x="116467" y="106482"/>
                    </a:lnTo>
                    <a:cubicBezTo>
                      <a:pt x="130079" y="105483"/>
                      <a:pt x="140410" y="93828"/>
                      <a:pt x="139758" y="80195"/>
                    </a:cubicBezTo>
                    <a:lnTo>
                      <a:pt x="184415" y="82528"/>
                    </a:lnTo>
                    <a:lnTo>
                      <a:pt x="151139" y="154929"/>
                    </a:lnTo>
                    <a:lnTo>
                      <a:pt x="104556" y="108346"/>
                    </a:lnTo>
                    <a:cubicBezTo>
                      <a:pt x="103293" y="107124"/>
                      <a:pt x="101591" y="106451"/>
                      <a:pt x="99829" y="106482"/>
                    </a:cubicBezTo>
                    <a:lnTo>
                      <a:pt x="44524" y="106482"/>
                    </a:lnTo>
                    <a:cubicBezTo>
                      <a:pt x="30923" y="106390"/>
                      <a:pt x="19440" y="116589"/>
                      <a:pt x="17901" y="130109"/>
                    </a:cubicBezTo>
                    <a:lnTo>
                      <a:pt x="0" y="278711"/>
                    </a:lnTo>
                    <a:lnTo>
                      <a:pt x="0" y="399305"/>
                    </a:lnTo>
                    <a:lnTo>
                      <a:pt x="13306" y="399305"/>
                    </a:lnTo>
                    <a:lnTo>
                      <a:pt x="13306" y="286169"/>
                    </a:lnTo>
                    <a:close/>
                    <a:moveTo>
                      <a:pt x="252903" y="73206"/>
                    </a:moveTo>
                    <a:lnTo>
                      <a:pt x="234340" y="72207"/>
                    </a:lnTo>
                    <a:lnTo>
                      <a:pt x="238395" y="48050"/>
                    </a:lnTo>
                    <a:lnTo>
                      <a:pt x="252903" y="46919"/>
                    </a:lnTo>
                    <a:lnTo>
                      <a:pt x="252903" y="73206"/>
                    </a:lnTo>
                    <a:close/>
                    <a:moveTo>
                      <a:pt x="106492" y="26623"/>
                    </a:moveTo>
                    <a:cubicBezTo>
                      <a:pt x="103629" y="26623"/>
                      <a:pt x="101082" y="28437"/>
                      <a:pt x="100165" y="31147"/>
                    </a:cubicBezTo>
                    <a:lnTo>
                      <a:pt x="88387" y="66552"/>
                    </a:lnTo>
                    <a:lnTo>
                      <a:pt x="73216" y="66552"/>
                    </a:lnTo>
                    <a:lnTo>
                      <a:pt x="73216" y="33276"/>
                    </a:lnTo>
                    <a:cubicBezTo>
                      <a:pt x="73216" y="22252"/>
                      <a:pt x="82151" y="13306"/>
                      <a:pt x="93186" y="13306"/>
                    </a:cubicBezTo>
                    <a:lnTo>
                      <a:pt x="126462" y="13306"/>
                    </a:lnTo>
                    <a:lnTo>
                      <a:pt x="126462" y="26613"/>
                    </a:lnTo>
                    <a:lnTo>
                      <a:pt x="106492" y="26613"/>
                    </a:lnTo>
                    <a:close/>
                    <a:moveTo>
                      <a:pt x="139768" y="53236"/>
                    </a:moveTo>
                    <a:lnTo>
                      <a:pt x="197864" y="50179"/>
                    </a:lnTo>
                    <a:lnTo>
                      <a:pt x="190008" y="69813"/>
                    </a:lnTo>
                    <a:lnTo>
                      <a:pt x="139768" y="66878"/>
                    </a:lnTo>
                    <a:lnTo>
                      <a:pt x="139768" y="53236"/>
                    </a:lnTo>
                    <a:close/>
                    <a:moveTo>
                      <a:pt x="199199" y="82651"/>
                    </a:moveTo>
                    <a:lnTo>
                      <a:pt x="212505" y="49374"/>
                    </a:lnTo>
                    <a:lnTo>
                      <a:pt x="224752" y="48773"/>
                    </a:lnTo>
                    <a:lnTo>
                      <a:pt x="219627" y="77791"/>
                    </a:lnTo>
                    <a:lnTo>
                      <a:pt x="213432" y="90170"/>
                    </a:lnTo>
                    <a:cubicBezTo>
                      <a:pt x="213249" y="90475"/>
                      <a:pt x="213107" y="90812"/>
                      <a:pt x="213035" y="91168"/>
                    </a:cubicBezTo>
                    <a:lnTo>
                      <a:pt x="178302" y="201909"/>
                    </a:lnTo>
                    <a:lnTo>
                      <a:pt x="160461" y="166371"/>
                    </a:lnTo>
                    <a:lnTo>
                      <a:pt x="199199" y="82651"/>
                    </a:lnTo>
                    <a:close/>
                    <a:moveTo>
                      <a:pt x="31289" y="131638"/>
                    </a:moveTo>
                    <a:cubicBezTo>
                      <a:pt x="32033" y="124862"/>
                      <a:pt x="37780" y="119748"/>
                      <a:pt x="44596" y="119788"/>
                    </a:cubicBezTo>
                    <a:lnTo>
                      <a:pt x="97170" y="119788"/>
                    </a:lnTo>
                    <a:lnTo>
                      <a:pt x="147685" y="170304"/>
                    </a:lnTo>
                    <a:lnTo>
                      <a:pt x="168918" y="212964"/>
                    </a:lnTo>
                    <a:lnTo>
                      <a:pt x="148948" y="212964"/>
                    </a:lnTo>
                    <a:lnTo>
                      <a:pt x="97709" y="161654"/>
                    </a:lnTo>
                    <a:lnTo>
                      <a:pt x="88254" y="171098"/>
                    </a:lnTo>
                    <a:lnTo>
                      <a:pt x="99839" y="182418"/>
                    </a:lnTo>
                    <a:lnTo>
                      <a:pt x="99839" y="272863"/>
                    </a:lnTo>
                    <a:lnTo>
                      <a:pt x="14193" y="272863"/>
                    </a:lnTo>
                    <a:lnTo>
                      <a:pt x="31299" y="131638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3A943FC-E96D-F8FE-0D5A-B7DCFA853F5C}"/>
                  </a:ext>
                </a:extLst>
              </p:cNvPr>
              <p:cNvSpPr/>
              <p:nvPr/>
            </p:nvSpPr>
            <p:spPr>
              <a:xfrm>
                <a:off x="9589616" y="0"/>
                <a:ext cx="119798" cy="119798"/>
              </a:xfrm>
              <a:custGeom>
                <a:avLst/>
                <a:gdLst>
                  <a:gd name="connsiteX0" fmla="*/ 59899 w 119798"/>
                  <a:gd name="connsiteY0" fmla="*/ 0 h 119798"/>
                  <a:gd name="connsiteX1" fmla="*/ 0 w 119798"/>
                  <a:gd name="connsiteY1" fmla="*/ 59899 h 119798"/>
                  <a:gd name="connsiteX2" fmla="*/ 59899 w 119798"/>
                  <a:gd name="connsiteY2" fmla="*/ 119798 h 119798"/>
                  <a:gd name="connsiteX3" fmla="*/ 119799 w 119798"/>
                  <a:gd name="connsiteY3" fmla="*/ 59899 h 119798"/>
                  <a:gd name="connsiteX4" fmla="*/ 59899 w 119798"/>
                  <a:gd name="connsiteY4" fmla="*/ 0 h 119798"/>
                  <a:gd name="connsiteX5" fmla="*/ 59899 w 119798"/>
                  <a:gd name="connsiteY5" fmla="*/ 106482 h 119798"/>
                  <a:gd name="connsiteX6" fmla="*/ 13317 w 119798"/>
                  <a:gd name="connsiteY6" fmla="*/ 59899 h 119798"/>
                  <a:gd name="connsiteX7" fmla="*/ 59899 w 119798"/>
                  <a:gd name="connsiteY7" fmla="*/ 13317 h 119798"/>
                  <a:gd name="connsiteX8" fmla="*/ 106482 w 119798"/>
                  <a:gd name="connsiteY8" fmla="*/ 59899 h 119798"/>
                  <a:gd name="connsiteX9" fmla="*/ 59899 w 119798"/>
                  <a:gd name="connsiteY9" fmla="*/ 106482 h 11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798" h="119798">
                    <a:moveTo>
                      <a:pt x="59899" y="0"/>
                    </a:moveTo>
                    <a:cubicBezTo>
                      <a:pt x="26817" y="0"/>
                      <a:pt x="0" y="26817"/>
                      <a:pt x="0" y="59899"/>
                    </a:cubicBezTo>
                    <a:cubicBezTo>
                      <a:pt x="0" y="92982"/>
                      <a:pt x="26817" y="119798"/>
                      <a:pt x="59899" y="119798"/>
                    </a:cubicBezTo>
                    <a:cubicBezTo>
                      <a:pt x="92982" y="119798"/>
                      <a:pt x="119799" y="92982"/>
                      <a:pt x="119799" y="59899"/>
                    </a:cubicBezTo>
                    <a:cubicBezTo>
                      <a:pt x="119799" y="26817"/>
                      <a:pt x="92982" y="0"/>
                      <a:pt x="59899" y="0"/>
                    </a:cubicBezTo>
                    <a:close/>
                    <a:moveTo>
                      <a:pt x="59899" y="106482"/>
                    </a:moveTo>
                    <a:cubicBezTo>
                      <a:pt x="34173" y="106482"/>
                      <a:pt x="13317" y="85626"/>
                      <a:pt x="13317" y="59899"/>
                    </a:cubicBezTo>
                    <a:cubicBezTo>
                      <a:pt x="13317" y="34173"/>
                      <a:pt x="34173" y="13317"/>
                      <a:pt x="59899" y="13317"/>
                    </a:cubicBezTo>
                    <a:cubicBezTo>
                      <a:pt x="85626" y="13317"/>
                      <a:pt x="106482" y="34173"/>
                      <a:pt x="106482" y="59899"/>
                    </a:cubicBezTo>
                    <a:cubicBezTo>
                      <a:pt x="106482" y="85626"/>
                      <a:pt x="85626" y="106482"/>
                      <a:pt x="59899" y="106482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578F85-58FE-F0D0-75AE-484FD19994E5}"/>
                  </a:ext>
                </a:extLst>
              </p:cNvPr>
              <p:cNvSpPr/>
              <p:nvPr/>
            </p:nvSpPr>
            <p:spPr>
              <a:xfrm>
                <a:off x="9629545" y="19969"/>
                <a:ext cx="39929" cy="79858"/>
              </a:xfrm>
              <a:custGeom>
                <a:avLst/>
                <a:gdLst>
                  <a:gd name="connsiteX0" fmla="*/ 26623 w 39929"/>
                  <a:gd name="connsiteY0" fmla="*/ 0 h 79858"/>
                  <a:gd name="connsiteX1" fmla="*/ 13317 w 39929"/>
                  <a:gd name="connsiteY1" fmla="*/ 0 h 79858"/>
                  <a:gd name="connsiteX2" fmla="*/ 13317 w 39929"/>
                  <a:gd name="connsiteY2" fmla="*/ 7855 h 79858"/>
                  <a:gd name="connsiteX3" fmla="*/ 448 w 39929"/>
                  <a:gd name="connsiteY3" fmla="*/ 30006 h 79858"/>
                  <a:gd name="connsiteX4" fmla="*/ 19970 w 39929"/>
                  <a:gd name="connsiteY4" fmla="*/ 46593 h 79858"/>
                  <a:gd name="connsiteX5" fmla="*/ 26623 w 39929"/>
                  <a:gd name="connsiteY5" fmla="*/ 53246 h 79858"/>
                  <a:gd name="connsiteX6" fmla="*/ 19970 w 39929"/>
                  <a:gd name="connsiteY6" fmla="*/ 59899 h 79858"/>
                  <a:gd name="connsiteX7" fmla="*/ 0 w 39929"/>
                  <a:gd name="connsiteY7" fmla="*/ 59899 h 79858"/>
                  <a:gd name="connsiteX8" fmla="*/ 0 w 39929"/>
                  <a:gd name="connsiteY8" fmla="*/ 73206 h 79858"/>
                  <a:gd name="connsiteX9" fmla="*/ 13306 w 39929"/>
                  <a:gd name="connsiteY9" fmla="*/ 73206 h 79858"/>
                  <a:gd name="connsiteX10" fmla="*/ 13306 w 39929"/>
                  <a:gd name="connsiteY10" fmla="*/ 79859 h 79858"/>
                  <a:gd name="connsiteX11" fmla="*/ 26613 w 39929"/>
                  <a:gd name="connsiteY11" fmla="*/ 79859 h 79858"/>
                  <a:gd name="connsiteX12" fmla="*/ 26613 w 39929"/>
                  <a:gd name="connsiteY12" fmla="*/ 72003 h 79858"/>
                  <a:gd name="connsiteX13" fmla="*/ 39481 w 39929"/>
                  <a:gd name="connsiteY13" fmla="*/ 49853 h 79858"/>
                  <a:gd name="connsiteX14" fmla="*/ 19960 w 39929"/>
                  <a:gd name="connsiteY14" fmla="*/ 33266 h 79858"/>
                  <a:gd name="connsiteX15" fmla="*/ 13306 w 39929"/>
                  <a:gd name="connsiteY15" fmla="*/ 26613 h 79858"/>
                  <a:gd name="connsiteX16" fmla="*/ 19960 w 39929"/>
                  <a:gd name="connsiteY16" fmla="*/ 19960 h 79858"/>
                  <a:gd name="connsiteX17" fmla="*/ 39929 w 39929"/>
                  <a:gd name="connsiteY17" fmla="*/ 19960 h 79858"/>
                  <a:gd name="connsiteX18" fmla="*/ 39929 w 39929"/>
                  <a:gd name="connsiteY18" fmla="*/ 6653 h 79858"/>
                  <a:gd name="connsiteX19" fmla="*/ 26623 w 39929"/>
                  <a:gd name="connsiteY19" fmla="*/ 6653 h 79858"/>
                  <a:gd name="connsiteX20" fmla="*/ 26623 w 39929"/>
                  <a:gd name="connsiteY20" fmla="*/ 0 h 7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929" h="79858">
                    <a:moveTo>
                      <a:pt x="26623" y="0"/>
                    </a:moveTo>
                    <a:lnTo>
                      <a:pt x="13317" y="0"/>
                    </a:lnTo>
                    <a:lnTo>
                      <a:pt x="13317" y="7855"/>
                    </a:lnTo>
                    <a:cubicBezTo>
                      <a:pt x="4239" y="11146"/>
                      <a:pt x="-1182" y="20479"/>
                      <a:pt x="448" y="30006"/>
                    </a:cubicBezTo>
                    <a:cubicBezTo>
                      <a:pt x="2089" y="39522"/>
                      <a:pt x="10311" y="46511"/>
                      <a:pt x="19970" y="46593"/>
                    </a:cubicBezTo>
                    <a:cubicBezTo>
                      <a:pt x="23648" y="46593"/>
                      <a:pt x="26623" y="49568"/>
                      <a:pt x="26623" y="53246"/>
                    </a:cubicBezTo>
                    <a:cubicBezTo>
                      <a:pt x="26623" y="56924"/>
                      <a:pt x="23648" y="59899"/>
                      <a:pt x="19970" y="59899"/>
                    </a:cubicBezTo>
                    <a:lnTo>
                      <a:pt x="0" y="59899"/>
                    </a:lnTo>
                    <a:lnTo>
                      <a:pt x="0" y="73206"/>
                    </a:lnTo>
                    <a:lnTo>
                      <a:pt x="13306" y="73206"/>
                    </a:lnTo>
                    <a:lnTo>
                      <a:pt x="13306" y="79859"/>
                    </a:lnTo>
                    <a:lnTo>
                      <a:pt x="26613" y="79859"/>
                    </a:lnTo>
                    <a:lnTo>
                      <a:pt x="26613" y="72003"/>
                    </a:lnTo>
                    <a:cubicBezTo>
                      <a:pt x="35691" y="68712"/>
                      <a:pt x="41111" y="59380"/>
                      <a:pt x="39481" y="49853"/>
                    </a:cubicBezTo>
                    <a:cubicBezTo>
                      <a:pt x="37841" y="40337"/>
                      <a:pt x="29619" y="33348"/>
                      <a:pt x="19960" y="33266"/>
                    </a:cubicBezTo>
                    <a:cubicBezTo>
                      <a:pt x="16281" y="33266"/>
                      <a:pt x="13306" y="30291"/>
                      <a:pt x="13306" y="26613"/>
                    </a:cubicBezTo>
                    <a:cubicBezTo>
                      <a:pt x="13306" y="22935"/>
                      <a:pt x="16281" y="19960"/>
                      <a:pt x="19960" y="19960"/>
                    </a:cubicBezTo>
                    <a:lnTo>
                      <a:pt x="39929" y="19960"/>
                    </a:lnTo>
                    <a:lnTo>
                      <a:pt x="39929" y="6653"/>
                    </a:lnTo>
                    <a:lnTo>
                      <a:pt x="26623" y="6653"/>
                    </a:lnTo>
                    <a:lnTo>
                      <a:pt x="26623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427CFB-7C1C-ED47-EB96-1B5D88CFAC7D}"/>
                  </a:ext>
                </a:extLst>
              </p:cNvPr>
              <p:cNvSpPr/>
              <p:nvPr/>
            </p:nvSpPr>
            <p:spPr>
              <a:xfrm>
                <a:off x="9523064" y="133094"/>
                <a:ext cx="119798" cy="119798"/>
              </a:xfrm>
              <a:custGeom>
                <a:avLst/>
                <a:gdLst>
                  <a:gd name="connsiteX0" fmla="*/ 119799 w 119798"/>
                  <a:gd name="connsiteY0" fmla="*/ 59899 h 119798"/>
                  <a:gd name="connsiteX1" fmla="*/ 59899 w 119798"/>
                  <a:gd name="connsiteY1" fmla="*/ 0 h 119798"/>
                  <a:gd name="connsiteX2" fmla="*/ 0 w 119798"/>
                  <a:gd name="connsiteY2" fmla="*/ 59899 h 119798"/>
                  <a:gd name="connsiteX3" fmla="*/ 59899 w 119798"/>
                  <a:gd name="connsiteY3" fmla="*/ 119798 h 119798"/>
                  <a:gd name="connsiteX4" fmla="*/ 119799 w 119798"/>
                  <a:gd name="connsiteY4" fmla="*/ 59899 h 119798"/>
                  <a:gd name="connsiteX5" fmla="*/ 13316 w 119798"/>
                  <a:gd name="connsiteY5" fmla="*/ 59899 h 119798"/>
                  <a:gd name="connsiteX6" fmla="*/ 59899 w 119798"/>
                  <a:gd name="connsiteY6" fmla="*/ 13317 h 119798"/>
                  <a:gd name="connsiteX7" fmla="*/ 106482 w 119798"/>
                  <a:gd name="connsiteY7" fmla="*/ 59899 h 119798"/>
                  <a:gd name="connsiteX8" fmla="*/ 59899 w 119798"/>
                  <a:gd name="connsiteY8" fmla="*/ 106482 h 119798"/>
                  <a:gd name="connsiteX9" fmla="*/ 13316 w 119798"/>
                  <a:gd name="connsiteY9" fmla="*/ 59899 h 11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798" h="119798">
                    <a:moveTo>
                      <a:pt x="119799" y="59899"/>
                    </a:moveTo>
                    <a:cubicBezTo>
                      <a:pt x="119799" y="26817"/>
                      <a:pt x="92982" y="0"/>
                      <a:pt x="59899" y="0"/>
                    </a:cubicBezTo>
                    <a:cubicBezTo>
                      <a:pt x="26816" y="0"/>
                      <a:pt x="0" y="26817"/>
                      <a:pt x="0" y="59899"/>
                    </a:cubicBezTo>
                    <a:cubicBezTo>
                      <a:pt x="0" y="92982"/>
                      <a:pt x="26816" y="119798"/>
                      <a:pt x="59899" y="119798"/>
                    </a:cubicBezTo>
                    <a:cubicBezTo>
                      <a:pt x="92982" y="119798"/>
                      <a:pt x="119799" y="92982"/>
                      <a:pt x="119799" y="59899"/>
                    </a:cubicBezTo>
                    <a:close/>
                    <a:moveTo>
                      <a:pt x="13316" y="59899"/>
                    </a:moveTo>
                    <a:cubicBezTo>
                      <a:pt x="13316" y="34173"/>
                      <a:pt x="34173" y="13317"/>
                      <a:pt x="59899" y="13317"/>
                    </a:cubicBezTo>
                    <a:cubicBezTo>
                      <a:pt x="85626" y="13317"/>
                      <a:pt x="106482" y="34173"/>
                      <a:pt x="106482" y="59899"/>
                    </a:cubicBezTo>
                    <a:cubicBezTo>
                      <a:pt x="106482" y="85626"/>
                      <a:pt x="85626" y="106482"/>
                      <a:pt x="59899" y="106482"/>
                    </a:cubicBezTo>
                    <a:cubicBezTo>
                      <a:pt x="34173" y="106482"/>
                      <a:pt x="13316" y="85626"/>
                      <a:pt x="13316" y="59899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29DC350-A262-5A17-589C-10EAE34D96B3}"/>
                  </a:ext>
                </a:extLst>
              </p:cNvPr>
              <p:cNvSpPr/>
              <p:nvPr/>
            </p:nvSpPr>
            <p:spPr>
              <a:xfrm>
                <a:off x="9563003" y="153064"/>
                <a:ext cx="39929" cy="79858"/>
              </a:xfrm>
              <a:custGeom>
                <a:avLst/>
                <a:gdLst>
                  <a:gd name="connsiteX0" fmla="*/ 26613 w 39929"/>
                  <a:gd name="connsiteY0" fmla="*/ 79859 h 79858"/>
                  <a:gd name="connsiteX1" fmla="*/ 26613 w 39929"/>
                  <a:gd name="connsiteY1" fmla="*/ 72003 h 79858"/>
                  <a:gd name="connsiteX2" fmla="*/ 39481 w 39929"/>
                  <a:gd name="connsiteY2" fmla="*/ 49853 h 79858"/>
                  <a:gd name="connsiteX3" fmla="*/ 19960 w 39929"/>
                  <a:gd name="connsiteY3" fmla="*/ 33266 h 79858"/>
                  <a:gd name="connsiteX4" fmla="*/ 13306 w 39929"/>
                  <a:gd name="connsiteY4" fmla="*/ 26613 h 79858"/>
                  <a:gd name="connsiteX5" fmla="*/ 19960 w 39929"/>
                  <a:gd name="connsiteY5" fmla="*/ 19960 h 79858"/>
                  <a:gd name="connsiteX6" fmla="*/ 39930 w 39929"/>
                  <a:gd name="connsiteY6" fmla="*/ 19960 h 79858"/>
                  <a:gd name="connsiteX7" fmla="*/ 39930 w 39929"/>
                  <a:gd name="connsiteY7" fmla="*/ 6653 h 79858"/>
                  <a:gd name="connsiteX8" fmla="*/ 26623 w 39929"/>
                  <a:gd name="connsiteY8" fmla="*/ 6653 h 79858"/>
                  <a:gd name="connsiteX9" fmla="*/ 26623 w 39929"/>
                  <a:gd name="connsiteY9" fmla="*/ 0 h 79858"/>
                  <a:gd name="connsiteX10" fmla="*/ 13317 w 39929"/>
                  <a:gd name="connsiteY10" fmla="*/ 0 h 79858"/>
                  <a:gd name="connsiteX11" fmla="*/ 13317 w 39929"/>
                  <a:gd name="connsiteY11" fmla="*/ 7855 h 79858"/>
                  <a:gd name="connsiteX12" fmla="*/ 449 w 39929"/>
                  <a:gd name="connsiteY12" fmla="*/ 30006 h 79858"/>
                  <a:gd name="connsiteX13" fmla="*/ 19970 w 39929"/>
                  <a:gd name="connsiteY13" fmla="*/ 46593 h 79858"/>
                  <a:gd name="connsiteX14" fmla="*/ 26623 w 39929"/>
                  <a:gd name="connsiteY14" fmla="*/ 53246 h 79858"/>
                  <a:gd name="connsiteX15" fmla="*/ 19970 w 39929"/>
                  <a:gd name="connsiteY15" fmla="*/ 59899 h 79858"/>
                  <a:gd name="connsiteX16" fmla="*/ 0 w 39929"/>
                  <a:gd name="connsiteY16" fmla="*/ 59899 h 79858"/>
                  <a:gd name="connsiteX17" fmla="*/ 0 w 39929"/>
                  <a:gd name="connsiteY17" fmla="*/ 73206 h 79858"/>
                  <a:gd name="connsiteX18" fmla="*/ 13306 w 39929"/>
                  <a:gd name="connsiteY18" fmla="*/ 73206 h 79858"/>
                  <a:gd name="connsiteX19" fmla="*/ 13306 w 39929"/>
                  <a:gd name="connsiteY19" fmla="*/ 79859 h 79858"/>
                  <a:gd name="connsiteX20" fmla="*/ 26613 w 39929"/>
                  <a:gd name="connsiteY20" fmla="*/ 79859 h 7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929" h="79858">
                    <a:moveTo>
                      <a:pt x="26613" y="79859"/>
                    </a:moveTo>
                    <a:lnTo>
                      <a:pt x="26613" y="72003"/>
                    </a:lnTo>
                    <a:cubicBezTo>
                      <a:pt x="35691" y="68712"/>
                      <a:pt x="41111" y="59380"/>
                      <a:pt x="39481" y="49853"/>
                    </a:cubicBezTo>
                    <a:cubicBezTo>
                      <a:pt x="37841" y="40337"/>
                      <a:pt x="29619" y="33348"/>
                      <a:pt x="19960" y="33266"/>
                    </a:cubicBezTo>
                    <a:cubicBezTo>
                      <a:pt x="16281" y="33266"/>
                      <a:pt x="13306" y="30291"/>
                      <a:pt x="13306" y="26613"/>
                    </a:cubicBezTo>
                    <a:cubicBezTo>
                      <a:pt x="13306" y="22935"/>
                      <a:pt x="16281" y="19960"/>
                      <a:pt x="19960" y="19960"/>
                    </a:cubicBezTo>
                    <a:lnTo>
                      <a:pt x="39930" y="19960"/>
                    </a:lnTo>
                    <a:lnTo>
                      <a:pt x="39930" y="6653"/>
                    </a:lnTo>
                    <a:lnTo>
                      <a:pt x="26623" y="6653"/>
                    </a:lnTo>
                    <a:lnTo>
                      <a:pt x="26623" y="0"/>
                    </a:lnTo>
                    <a:lnTo>
                      <a:pt x="13317" y="0"/>
                    </a:lnTo>
                    <a:lnTo>
                      <a:pt x="13317" y="7855"/>
                    </a:lnTo>
                    <a:cubicBezTo>
                      <a:pt x="4239" y="11146"/>
                      <a:pt x="-1182" y="20479"/>
                      <a:pt x="449" y="30006"/>
                    </a:cubicBezTo>
                    <a:cubicBezTo>
                      <a:pt x="2089" y="39522"/>
                      <a:pt x="10311" y="46511"/>
                      <a:pt x="19970" y="46593"/>
                    </a:cubicBezTo>
                    <a:cubicBezTo>
                      <a:pt x="23648" y="46593"/>
                      <a:pt x="26623" y="49568"/>
                      <a:pt x="26623" y="53246"/>
                    </a:cubicBezTo>
                    <a:cubicBezTo>
                      <a:pt x="26623" y="56924"/>
                      <a:pt x="23648" y="59899"/>
                      <a:pt x="19970" y="59899"/>
                    </a:cubicBezTo>
                    <a:lnTo>
                      <a:pt x="0" y="59899"/>
                    </a:lnTo>
                    <a:lnTo>
                      <a:pt x="0" y="73206"/>
                    </a:lnTo>
                    <a:lnTo>
                      <a:pt x="13306" y="73206"/>
                    </a:lnTo>
                    <a:lnTo>
                      <a:pt x="13306" y="79859"/>
                    </a:lnTo>
                    <a:lnTo>
                      <a:pt x="26613" y="79859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99803EC-545D-8B49-867E-FCA85E41B642}"/>
                  </a:ext>
                </a:extLst>
              </p:cNvPr>
              <p:cNvSpPr/>
              <p:nvPr/>
            </p:nvSpPr>
            <p:spPr>
              <a:xfrm>
                <a:off x="9589616" y="279506"/>
                <a:ext cx="119798" cy="119798"/>
              </a:xfrm>
              <a:custGeom>
                <a:avLst/>
                <a:gdLst>
                  <a:gd name="connsiteX0" fmla="*/ 59899 w 119798"/>
                  <a:gd name="connsiteY0" fmla="*/ 0 h 119798"/>
                  <a:gd name="connsiteX1" fmla="*/ 0 w 119798"/>
                  <a:gd name="connsiteY1" fmla="*/ 59899 h 119798"/>
                  <a:gd name="connsiteX2" fmla="*/ 59899 w 119798"/>
                  <a:gd name="connsiteY2" fmla="*/ 119799 h 119798"/>
                  <a:gd name="connsiteX3" fmla="*/ 119799 w 119798"/>
                  <a:gd name="connsiteY3" fmla="*/ 59899 h 119798"/>
                  <a:gd name="connsiteX4" fmla="*/ 59899 w 119798"/>
                  <a:gd name="connsiteY4" fmla="*/ 0 h 119798"/>
                  <a:gd name="connsiteX5" fmla="*/ 59899 w 119798"/>
                  <a:gd name="connsiteY5" fmla="*/ 106482 h 119798"/>
                  <a:gd name="connsiteX6" fmla="*/ 13317 w 119798"/>
                  <a:gd name="connsiteY6" fmla="*/ 59899 h 119798"/>
                  <a:gd name="connsiteX7" fmla="*/ 59899 w 119798"/>
                  <a:gd name="connsiteY7" fmla="*/ 13317 h 119798"/>
                  <a:gd name="connsiteX8" fmla="*/ 106482 w 119798"/>
                  <a:gd name="connsiteY8" fmla="*/ 59899 h 119798"/>
                  <a:gd name="connsiteX9" fmla="*/ 59899 w 119798"/>
                  <a:gd name="connsiteY9" fmla="*/ 106482 h 11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798" h="119798">
                    <a:moveTo>
                      <a:pt x="59899" y="0"/>
                    </a:moveTo>
                    <a:cubicBezTo>
                      <a:pt x="26817" y="0"/>
                      <a:pt x="0" y="26817"/>
                      <a:pt x="0" y="59899"/>
                    </a:cubicBezTo>
                    <a:cubicBezTo>
                      <a:pt x="0" y="92982"/>
                      <a:pt x="26817" y="119799"/>
                      <a:pt x="59899" y="119799"/>
                    </a:cubicBezTo>
                    <a:cubicBezTo>
                      <a:pt x="92982" y="119799"/>
                      <a:pt x="119799" y="92982"/>
                      <a:pt x="119799" y="59899"/>
                    </a:cubicBezTo>
                    <a:cubicBezTo>
                      <a:pt x="119799" y="26817"/>
                      <a:pt x="92982" y="0"/>
                      <a:pt x="59899" y="0"/>
                    </a:cubicBezTo>
                    <a:close/>
                    <a:moveTo>
                      <a:pt x="59899" y="106482"/>
                    </a:moveTo>
                    <a:cubicBezTo>
                      <a:pt x="34173" y="106482"/>
                      <a:pt x="13317" y="85626"/>
                      <a:pt x="13317" y="59899"/>
                    </a:cubicBezTo>
                    <a:cubicBezTo>
                      <a:pt x="13317" y="34173"/>
                      <a:pt x="34173" y="13317"/>
                      <a:pt x="59899" y="13317"/>
                    </a:cubicBezTo>
                    <a:cubicBezTo>
                      <a:pt x="85626" y="13317"/>
                      <a:pt x="106482" y="34173"/>
                      <a:pt x="106482" y="59899"/>
                    </a:cubicBezTo>
                    <a:cubicBezTo>
                      <a:pt x="106482" y="85626"/>
                      <a:pt x="85626" y="106482"/>
                      <a:pt x="59899" y="106482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C47EA3-23A2-76AC-78A7-5B37D5BA4CCD}"/>
                  </a:ext>
                </a:extLst>
              </p:cNvPr>
              <p:cNvSpPr/>
              <p:nvPr/>
            </p:nvSpPr>
            <p:spPr>
              <a:xfrm>
                <a:off x="9629545" y="299475"/>
                <a:ext cx="39929" cy="79858"/>
              </a:xfrm>
              <a:custGeom>
                <a:avLst/>
                <a:gdLst>
                  <a:gd name="connsiteX0" fmla="*/ 26623 w 39929"/>
                  <a:gd name="connsiteY0" fmla="*/ 0 h 79858"/>
                  <a:gd name="connsiteX1" fmla="*/ 13317 w 39929"/>
                  <a:gd name="connsiteY1" fmla="*/ 0 h 79858"/>
                  <a:gd name="connsiteX2" fmla="*/ 13317 w 39929"/>
                  <a:gd name="connsiteY2" fmla="*/ 7855 h 79858"/>
                  <a:gd name="connsiteX3" fmla="*/ 448 w 39929"/>
                  <a:gd name="connsiteY3" fmla="*/ 30006 h 79858"/>
                  <a:gd name="connsiteX4" fmla="*/ 19970 w 39929"/>
                  <a:gd name="connsiteY4" fmla="*/ 46593 h 79858"/>
                  <a:gd name="connsiteX5" fmla="*/ 26623 w 39929"/>
                  <a:gd name="connsiteY5" fmla="*/ 53246 h 79858"/>
                  <a:gd name="connsiteX6" fmla="*/ 19970 w 39929"/>
                  <a:gd name="connsiteY6" fmla="*/ 59899 h 79858"/>
                  <a:gd name="connsiteX7" fmla="*/ 0 w 39929"/>
                  <a:gd name="connsiteY7" fmla="*/ 59899 h 79858"/>
                  <a:gd name="connsiteX8" fmla="*/ 0 w 39929"/>
                  <a:gd name="connsiteY8" fmla="*/ 73206 h 79858"/>
                  <a:gd name="connsiteX9" fmla="*/ 13306 w 39929"/>
                  <a:gd name="connsiteY9" fmla="*/ 73206 h 79858"/>
                  <a:gd name="connsiteX10" fmla="*/ 13306 w 39929"/>
                  <a:gd name="connsiteY10" fmla="*/ 79859 h 79858"/>
                  <a:gd name="connsiteX11" fmla="*/ 26613 w 39929"/>
                  <a:gd name="connsiteY11" fmla="*/ 79859 h 79858"/>
                  <a:gd name="connsiteX12" fmla="*/ 26613 w 39929"/>
                  <a:gd name="connsiteY12" fmla="*/ 72003 h 79858"/>
                  <a:gd name="connsiteX13" fmla="*/ 39481 w 39929"/>
                  <a:gd name="connsiteY13" fmla="*/ 49853 h 79858"/>
                  <a:gd name="connsiteX14" fmla="*/ 19960 w 39929"/>
                  <a:gd name="connsiteY14" fmla="*/ 33266 h 79858"/>
                  <a:gd name="connsiteX15" fmla="*/ 13306 w 39929"/>
                  <a:gd name="connsiteY15" fmla="*/ 26613 h 79858"/>
                  <a:gd name="connsiteX16" fmla="*/ 19960 w 39929"/>
                  <a:gd name="connsiteY16" fmla="*/ 19960 h 79858"/>
                  <a:gd name="connsiteX17" fmla="*/ 39929 w 39929"/>
                  <a:gd name="connsiteY17" fmla="*/ 19960 h 79858"/>
                  <a:gd name="connsiteX18" fmla="*/ 39929 w 39929"/>
                  <a:gd name="connsiteY18" fmla="*/ 6653 h 79858"/>
                  <a:gd name="connsiteX19" fmla="*/ 26623 w 39929"/>
                  <a:gd name="connsiteY19" fmla="*/ 6653 h 79858"/>
                  <a:gd name="connsiteX20" fmla="*/ 26623 w 39929"/>
                  <a:gd name="connsiteY20" fmla="*/ 0 h 79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929" h="79858">
                    <a:moveTo>
                      <a:pt x="26623" y="0"/>
                    </a:moveTo>
                    <a:lnTo>
                      <a:pt x="13317" y="0"/>
                    </a:lnTo>
                    <a:lnTo>
                      <a:pt x="13317" y="7855"/>
                    </a:lnTo>
                    <a:cubicBezTo>
                      <a:pt x="4239" y="11146"/>
                      <a:pt x="-1182" y="20479"/>
                      <a:pt x="448" y="30006"/>
                    </a:cubicBezTo>
                    <a:cubicBezTo>
                      <a:pt x="2089" y="39522"/>
                      <a:pt x="10311" y="46511"/>
                      <a:pt x="19970" y="46593"/>
                    </a:cubicBezTo>
                    <a:cubicBezTo>
                      <a:pt x="23648" y="46593"/>
                      <a:pt x="26623" y="49568"/>
                      <a:pt x="26623" y="53246"/>
                    </a:cubicBezTo>
                    <a:cubicBezTo>
                      <a:pt x="26623" y="56924"/>
                      <a:pt x="23648" y="59899"/>
                      <a:pt x="19970" y="59899"/>
                    </a:cubicBezTo>
                    <a:lnTo>
                      <a:pt x="0" y="59899"/>
                    </a:lnTo>
                    <a:lnTo>
                      <a:pt x="0" y="73206"/>
                    </a:lnTo>
                    <a:lnTo>
                      <a:pt x="13306" y="73206"/>
                    </a:lnTo>
                    <a:lnTo>
                      <a:pt x="13306" y="79859"/>
                    </a:lnTo>
                    <a:lnTo>
                      <a:pt x="26613" y="79859"/>
                    </a:lnTo>
                    <a:lnTo>
                      <a:pt x="26613" y="72003"/>
                    </a:lnTo>
                    <a:cubicBezTo>
                      <a:pt x="35691" y="68712"/>
                      <a:pt x="41111" y="59380"/>
                      <a:pt x="39481" y="49853"/>
                    </a:cubicBezTo>
                    <a:cubicBezTo>
                      <a:pt x="37841" y="40337"/>
                      <a:pt x="29619" y="33348"/>
                      <a:pt x="19960" y="33266"/>
                    </a:cubicBezTo>
                    <a:cubicBezTo>
                      <a:pt x="16281" y="33266"/>
                      <a:pt x="13306" y="30291"/>
                      <a:pt x="13306" y="26613"/>
                    </a:cubicBezTo>
                    <a:cubicBezTo>
                      <a:pt x="13306" y="22935"/>
                      <a:pt x="16281" y="19960"/>
                      <a:pt x="19960" y="19960"/>
                    </a:cubicBezTo>
                    <a:lnTo>
                      <a:pt x="39929" y="19960"/>
                    </a:lnTo>
                    <a:lnTo>
                      <a:pt x="39929" y="6653"/>
                    </a:lnTo>
                    <a:lnTo>
                      <a:pt x="26623" y="6653"/>
                    </a:lnTo>
                    <a:lnTo>
                      <a:pt x="26623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ABE614B-8157-6A34-8162-DB781FF02534}"/>
                  </a:ext>
                </a:extLst>
              </p:cNvPr>
              <p:cNvSpPr/>
              <p:nvPr/>
            </p:nvSpPr>
            <p:spPr>
              <a:xfrm>
                <a:off x="9696098" y="133104"/>
                <a:ext cx="13306" cy="13306"/>
              </a:xfrm>
              <a:custGeom>
                <a:avLst/>
                <a:gdLst>
                  <a:gd name="connsiteX0" fmla="*/ 0 w 13306"/>
                  <a:gd name="connsiteY0" fmla="*/ 0 h 13306"/>
                  <a:gd name="connsiteX1" fmla="*/ 13306 w 13306"/>
                  <a:gd name="connsiteY1" fmla="*/ 0 h 13306"/>
                  <a:gd name="connsiteX2" fmla="*/ 13306 w 13306"/>
                  <a:gd name="connsiteY2" fmla="*/ 13306 h 13306"/>
                  <a:gd name="connsiteX3" fmla="*/ 0 w 13306"/>
                  <a:gd name="connsiteY3" fmla="*/ 13306 h 13306"/>
                  <a:gd name="connsiteX4" fmla="*/ 0 w 13306"/>
                  <a:gd name="connsiteY4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6" h="13306">
                    <a:moveTo>
                      <a:pt x="0" y="0"/>
                    </a:moveTo>
                    <a:lnTo>
                      <a:pt x="13306" y="0"/>
                    </a:lnTo>
                    <a:lnTo>
                      <a:pt x="13306" y="13306"/>
                    </a:lnTo>
                    <a:lnTo>
                      <a:pt x="0" y="133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8225158-029F-23A4-1572-9B1632963BDA}"/>
                  </a:ext>
                </a:extLst>
              </p:cNvPr>
              <p:cNvSpPr/>
              <p:nvPr/>
            </p:nvSpPr>
            <p:spPr>
              <a:xfrm>
                <a:off x="9696098" y="159717"/>
                <a:ext cx="13306" cy="39929"/>
              </a:xfrm>
              <a:custGeom>
                <a:avLst/>
                <a:gdLst>
                  <a:gd name="connsiteX0" fmla="*/ 0 w 13306"/>
                  <a:gd name="connsiteY0" fmla="*/ 0 h 39929"/>
                  <a:gd name="connsiteX1" fmla="*/ 13306 w 13306"/>
                  <a:gd name="connsiteY1" fmla="*/ 0 h 39929"/>
                  <a:gd name="connsiteX2" fmla="*/ 13306 w 13306"/>
                  <a:gd name="connsiteY2" fmla="*/ 39929 h 39929"/>
                  <a:gd name="connsiteX3" fmla="*/ 0 w 13306"/>
                  <a:gd name="connsiteY3" fmla="*/ 39929 h 39929"/>
                  <a:gd name="connsiteX4" fmla="*/ 0 w 13306"/>
                  <a:gd name="connsiteY4" fmla="*/ 0 h 3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6" h="39929">
                    <a:moveTo>
                      <a:pt x="0" y="0"/>
                    </a:moveTo>
                    <a:lnTo>
                      <a:pt x="13306" y="0"/>
                    </a:lnTo>
                    <a:lnTo>
                      <a:pt x="13306" y="39929"/>
                    </a:lnTo>
                    <a:lnTo>
                      <a:pt x="0" y="399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453707-3943-EC8A-CA22-E6FE6CD0246B}"/>
                  </a:ext>
                </a:extLst>
              </p:cNvPr>
              <p:cNvSpPr/>
              <p:nvPr/>
            </p:nvSpPr>
            <p:spPr>
              <a:xfrm>
                <a:off x="9543034" y="279506"/>
                <a:ext cx="13305" cy="13306"/>
              </a:xfrm>
              <a:custGeom>
                <a:avLst/>
                <a:gdLst>
                  <a:gd name="connsiteX0" fmla="*/ 0 w 13305"/>
                  <a:gd name="connsiteY0" fmla="*/ 0 h 13306"/>
                  <a:gd name="connsiteX1" fmla="*/ 13306 w 13305"/>
                  <a:gd name="connsiteY1" fmla="*/ 0 h 13306"/>
                  <a:gd name="connsiteX2" fmla="*/ 13306 w 13305"/>
                  <a:gd name="connsiteY2" fmla="*/ 13306 h 13306"/>
                  <a:gd name="connsiteX3" fmla="*/ 0 w 13305"/>
                  <a:gd name="connsiteY3" fmla="*/ 13306 h 13306"/>
                  <a:gd name="connsiteX4" fmla="*/ 0 w 13305"/>
                  <a:gd name="connsiteY4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5" h="13306">
                    <a:moveTo>
                      <a:pt x="0" y="0"/>
                    </a:moveTo>
                    <a:lnTo>
                      <a:pt x="13306" y="0"/>
                    </a:lnTo>
                    <a:lnTo>
                      <a:pt x="13306" y="13306"/>
                    </a:lnTo>
                    <a:lnTo>
                      <a:pt x="0" y="133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E5FDCD0-82CA-9A43-69AF-B9AA4A720257}"/>
                  </a:ext>
                </a:extLst>
              </p:cNvPr>
              <p:cNvSpPr/>
              <p:nvPr/>
            </p:nvSpPr>
            <p:spPr>
              <a:xfrm>
                <a:off x="9543034" y="306129"/>
                <a:ext cx="13305" cy="39929"/>
              </a:xfrm>
              <a:custGeom>
                <a:avLst/>
                <a:gdLst>
                  <a:gd name="connsiteX0" fmla="*/ 0 w 13305"/>
                  <a:gd name="connsiteY0" fmla="*/ 0 h 39929"/>
                  <a:gd name="connsiteX1" fmla="*/ 13306 w 13305"/>
                  <a:gd name="connsiteY1" fmla="*/ 0 h 39929"/>
                  <a:gd name="connsiteX2" fmla="*/ 13306 w 13305"/>
                  <a:gd name="connsiteY2" fmla="*/ 39929 h 39929"/>
                  <a:gd name="connsiteX3" fmla="*/ 0 w 13305"/>
                  <a:gd name="connsiteY3" fmla="*/ 39929 h 39929"/>
                  <a:gd name="connsiteX4" fmla="*/ 0 w 13305"/>
                  <a:gd name="connsiteY4" fmla="*/ 0 h 3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5" h="39929">
                    <a:moveTo>
                      <a:pt x="0" y="0"/>
                    </a:moveTo>
                    <a:lnTo>
                      <a:pt x="13306" y="0"/>
                    </a:lnTo>
                    <a:lnTo>
                      <a:pt x="13306" y="39929"/>
                    </a:lnTo>
                    <a:lnTo>
                      <a:pt x="0" y="399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6171761-A414-A35B-AD40-666D43C8CF4E}"/>
                  </a:ext>
                </a:extLst>
              </p:cNvPr>
              <p:cNvSpPr/>
              <p:nvPr/>
            </p:nvSpPr>
            <p:spPr>
              <a:xfrm>
                <a:off x="9662822" y="232923"/>
                <a:ext cx="13306" cy="26623"/>
              </a:xfrm>
              <a:custGeom>
                <a:avLst/>
                <a:gdLst>
                  <a:gd name="connsiteX0" fmla="*/ 0 w 13306"/>
                  <a:gd name="connsiteY0" fmla="*/ 0 h 26623"/>
                  <a:gd name="connsiteX1" fmla="*/ 13306 w 13306"/>
                  <a:gd name="connsiteY1" fmla="*/ 0 h 26623"/>
                  <a:gd name="connsiteX2" fmla="*/ 13306 w 13306"/>
                  <a:gd name="connsiteY2" fmla="*/ 26623 h 26623"/>
                  <a:gd name="connsiteX3" fmla="*/ 0 w 13306"/>
                  <a:gd name="connsiteY3" fmla="*/ 26623 h 26623"/>
                  <a:gd name="connsiteX4" fmla="*/ 0 w 13306"/>
                  <a:gd name="connsiteY4" fmla="*/ 0 h 26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06" h="26623">
                    <a:moveTo>
                      <a:pt x="0" y="0"/>
                    </a:moveTo>
                    <a:lnTo>
                      <a:pt x="13306" y="0"/>
                    </a:lnTo>
                    <a:lnTo>
                      <a:pt x="13306" y="26623"/>
                    </a:lnTo>
                    <a:lnTo>
                      <a:pt x="0" y="266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5E16ABC-4123-92FE-8C22-152F95504F73}"/>
                  </a:ext>
                </a:extLst>
              </p:cNvPr>
              <p:cNvSpPr/>
              <p:nvPr/>
            </p:nvSpPr>
            <p:spPr>
              <a:xfrm>
                <a:off x="9356764" y="330816"/>
                <a:ext cx="32940" cy="70413"/>
              </a:xfrm>
              <a:custGeom>
                <a:avLst/>
                <a:gdLst>
                  <a:gd name="connsiteX0" fmla="*/ 0 w 32940"/>
                  <a:gd name="connsiteY0" fmla="*/ 67418 h 70413"/>
                  <a:gd name="connsiteX1" fmla="*/ 13174 w 32940"/>
                  <a:gd name="connsiteY1" fmla="*/ 69548 h 70413"/>
                  <a:gd name="connsiteX2" fmla="*/ 15569 w 32940"/>
                  <a:gd name="connsiteY2" fmla="*/ 55039 h 70413"/>
                  <a:gd name="connsiteX3" fmla="*/ 20163 w 32940"/>
                  <a:gd name="connsiteY3" fmla="*/ 70414 h 70413"/>
                  <a:gd name="connsiteX4" fmla="*/ 32940 w 32940"/>
                  <a:gd name="connsiteY4" fmla="*/ 66552 h 70413"/>
                  <a:gd name="connsiteX5" fmla="*/ 12970 w 32940"/>
                  <a:gd name="connsiteY5" fmla="*/ 0 h 70413"/>
                  <a:gd name="connsiteX6" fmla="*/ 194 w 32940"/>
                  <a:gd name="connsiteY6" fmla="*/ 3862 h 70413"/>
                  <a:gd name="connsiteX7" fmla="*/ 7316 w 32940"/>
                  <a:gd name="connsiteY7" fmla="*/ 27550 h 70413"/>
                  <a:gd name="connsiteX8" fmla="*/ 6653 w 32940"/>
                  <a:gd name="connsiteY8" fmla="*/ 27479 h 70413"/>
                  <a:gd name="connsiteX9" fmla="*/ 0 w 32940"/>
                  <a:gd name="connsiteY9" fmla="*/ 67408 h 7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40" h="70413">
                    <a:moveTo>
                      <a:pt x="0" y="67418"/>
                    </a:moveTo>
                    <a:lnTo>
                      <a:pt x="13174" y="69548"/>
                    </a:lnTo>
                    <a:lnTo>
                      <a:pt x="15569" y="55039"/>
                    </a:lnTo>
                    <a:lnTo>
                      <a:pt x="20163" y="70414"/>
                    </a:lnTo>
                    <a:lnTo>
                      <a:pt x="32940" y="66552"/>
                    </a:lnTo>
                    <a:lnTo>
                      <a:pt x="12970" y="0"/>
                    </a:lnTo>
                    <a:lnTo>
                      <a:pt x="194" y="3862"/>
                    </a:lnTo>
                    <a:lnTo>
                      <a:pt x="7316" y="27550"/>
                    </a:lnTo>
                    <a:lnTo>
                      <a:pt x="6653" y="27479"/>
                    </a:lnTo>
                    <a:lnTo>
                      <a:pt x="0" y="67408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0CACA7-6DB8-E779-C418-91C7B0210B3B}"/>
              </a:ext>
            </a:extLst>
          </p:cNvPr>
          <p:cNvGrpSpPr/>
          <p:nvPr/>
        </p:nvGrpSpPr>
        <p:grpSpPr>
          <a:xfrm>
            <a:off x="3220983" y="1705048"/>
            <a:ext cx="1470610" cy="1470610"/>
            <a:chOff x="3376308" y="3816375"/>
            <a:chExt cx="1470610" cy="147061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056225-9428-02B4-D602-83E97B7522CB}"/>
                </a:ext>
              </a:extLst>
            </p:cNvPr>
            <p:cNvSpPr/>
            <p:nvPr/>
          </p:nvSpPr>
          <p:spPr>
            <a:xfrm>
              <a:off x="3376308" y="3816375"/>
              <a:ext cx="1470610" cy="1470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F5DC00-5640-0B41-88D8-686D0359690C}"/>
                </a:ext>
              </a:extLst>
            </p:cNvPr>
            <p:cNvSpPr/>
            <p:nvPr/>
          </p:nvSpPr>
          <p:spPr>
            <a:xfrm>
              <a:off x="3547050" y="4437730"/>
              <a:ext cx="1129126" cy="715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Present Financial Profile </a:t>
              </a:r>
              <a:endParaRPr kumimoji="0" lang="en-IL" sz="1500" b="1" i="0" u="none" strike="noStrike" kern="1200" cap="none" spc="0" normalizeH="0" baseline="0" noProof="0">
                <a:ln>
                  <a:noFill/>
                </a:ln>
                <a:solidFill>
                  <a:srgbClr val="FEE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4DCD6B7-737D-0FE6-9449-2C618D0979AA}"/>
                </a:ext>
              </a:extLst>
            </p:cNvPr>
            <p:cNvSpPr/>
            <p:nvPr/>
          </p:nvSpPr>
          <p:spPr>
            <a:xfrm>
              <a:off x="3903352" y="3946174"/>
              <a:ext cx="416523" cy="425837"/>
            </a:xfrm>
            <a:custGeom>
              <a:avLst/>
              <a:gdLst>
                <a:gd name="connsiteX0" fmla="*/ 77689 w 416523"/>
                <a:gd name="connsiteY0" fmla="*/ 140105 h 425837"/>
                <a:gd name="connsiteX1" fmla="*/ 79186 w 416523"/>
                <a:gd name="connsiteY1" fmla="*/ 131058 h 425837"/>
                <a:gd name="connsiteX2" fmla="*/ 87714 w 416523"/>
                <a:gd name="connsiteY2" fmla="*/ 131934 h 425837"/>
                <a:gd name="connsiteX3" fmla="*/ 92686 w 416523"/>
                <a:gd name="connsiteY3" fmla="*/ 138058 h 425837"/>
                <a:gd name="connsiteX4" fmla="*/ 104852 w 416523"/>
                <a:gd name="connsiteY4" fmla="*/ 119320 h 425837"/>
                <a:gd name="connsiteX5" fmla="*/ 113594 w 416523"/>
                <a:gd name="connsiteY5" fmla="*/ 116559 h 425837"/>
                <a:gd name="connsiteX6" fmla="*/ 116355 w 416523"/>
                <a:gd name="connsiteY6" fmla="*/ 125301 h 425837"/>
                <a:gd name="connsiteX7" fmla="*/ 115692 w 416523"/>
                <a:gd name="connsiteY7" fmla="*/ 126330 h 425837"/>
                <a:gd name="connsiteX8" fmla="*/ 98728 w 416523"/>
                <a:gd name="connsiteY8" fmla="*/ 152434 h 425837"/>
                <a:gd name="connsiteX9" fmla="*/ 93665 w 416523"/>
                <a:gd name="connsiteY9" fmla="*/ 155368 h 425837"/>
                <a:gd name="connsiteX10" fmla="*/ 88692 w 416523"/>
                <a:gd name="connsiteY10" fmla="*/ 153055 h 425837"/>
                <a:gd name="connsiteX11" fmla="*/ 77678 w 416523"/>
                <a:gd name="connsiteY11" fmla="*/ 140095 h 425837"/>
                <a:gd name="connsiteX12" fmla="*/ 88346 w 416523"/>
                <a:gd name="connsiteY12" fmla="*/ 202256 h 425837"/>
                <a:gd name="connsiteX13" fmla="*/ 93318 w 416523"/>
                <a:gd name="connsiteY13" fmla="*/ 204651 h 425837"/>
                <a:gd name="connsiteX14" fmla="*/ 98382 w 416523"/>
                <a:gd name="connsiteY14" fmla="*/ 201716 h 425837"/>
                <a:gd name="connsiteX15" fmla="*/ 115428 w 416523"/>
                <a:gd name="connsiteY15" fmla="*/ 175430 h 425837"/>
                <a:gd name="connsiteX16" fmla="*/ 112004 w 416523"/>
                <a:gd name="connsiteY16" fmla="*/ 166922 h 425837"/>
                <a:gd name="connsiteX17" fmla="*/ 104862 w 416523"/>
                <a:gd name="connsiteY17" fmla="*/ 168318 h 425837"/>
                <a:gd name="connsiteX18" fmla="*/ 92697 w 416523"/>
                <a:gd name="connsiteY18" fmla="*/ 187055 h 425837"/>
                <a:gd name="connsiteX19" fmla="*/ 87725 w 416523"/>
                <a:gd name="connsiteY19" fmla="*/ 180932 h 425837"/>
                <a:gd name="connsiteX20" fmla="*/ 78575 w 416523"/>
                <a:gd name="connsiteY20" fmla="*/ 180045 h 425837"/>
                <a:gd name="connsiteX21" fmla="*/ 77689 w 416523"/>
                <a:gd name="connsiteY21" fmla="*/ 189195 h 425837"/>
                <a:gd name="connsiteX22" fmla="*/ 88346 w 416523"/>
                <a:gd name="connsiteY22" fmla="*/ 202246 h 425837"/>
                <a:gd name="connsiteX23" fmla="*/ 88346 w 416523"/>
                <a:gd name="connsiteY23" fmla="*/ 252517 h 425837"/>
                <a:gd name="connsiteX24" fmla="*/ 93318 w 416523"/>
                <a:gd name="connsiteY24" fmla="*/ 254912 h 425837"/>
                <a:gd name="connsiteX25" fmla="*/ 98382 w 416523"/>
                <a:gd name="connsiteY25" fmla="*/ 251977 h 425837"/>
                <a:gd name="connsiteX26" fmla="*/ 115428 w 416523"/>
                <a:gd name="connsiteY26" fmla="*/ 225782 h 425837"/>
                <a:gd name="connsiteX27" fmla="*/ 113471 w 416523"/>
                <a:gd name="connsiteY27" fmla="*/ 216908 h 425837"/>
                <a:gd name="connsiteX28" fmla="*/ 104628 w 416523"/>
                <a:gd name="connsiteY28" fmla="*/ 218803 h 425837"/>
                <a:gd name="connsiteX29" fmla="*/ 104587 w 416523"/>
                <a:gd name="connsiteY29" fmla="*/ 218864 h 425837"/>
                <a:gd name="connsiteX30" fmla="*/ 92422 w 416523"/>
                <a:gd name="connsiteY30" fmla="*/ 237509 h 425837"/>
                <a:gd name="connsiteX31" fmla="*/ 87449 w 416523"/>
                <a:gd name="connsiteY31" fmla="*/ 231468 h 425837"/>
                <a:gd name="connsiteX32" fmla="*/ 78382 w 416523"/>
                <a:gd name="connsiteY32" fmla="*/ 232781 h 425837"/>
                <a:gd name="connsiteX33" fmla="*/ 77689 w 416523"/>
                <a:gd name="connsiteY33" fmla="*/ 239374 h 425837"/>
                <a:gd name="connsiteX34" fmla="*/ 88346 w 416523"/>
                <a:gd name="connsiteY34" fmla="*/ 252517 h 425837"/>
                <a:gd name="connsiteX35" fmla="*/ 140471 w 416523"/>
                <a:gd name="connsiteY35" fmla="*/ 142408 h 425837"/>
                <a:gd name="connsiteX36" fmla="*/ 225537 w 416523"/>
                <a:gd name="connsiteY36" fmla="*/ 142408 h 425837"/>
                <a:gd name="connsiteX37" fmla="*/ 232730 w 416523"/>
                <a:gd name="connsiteY37" fmla="*/ 136733 h 425837"/>
                <a:gd name="connsiteX38" fmla="*/ 227055 w 416523"/>
                <a:gd name="connsiteY38" fmla="*/ 129540 h 425837"/>
                <a:gd name="connsiteX39" fmla="*/ 225537 w 416523"/>
                <a:gd name="connsiteY39" fmla="*/ 129540 h 425837"/>
                <a:gd name="connsiteX40" fmla="*/ 140471 w 416523"/>
                <a:gd name="connsiteY40" fmla="*/ 129540 h 425837"/>
                <a:gd name="connsiteX41" fmla="*/ 134796 w 416523"/>
                <a:gd name="connsiteY41" fmla="*/ 136733 h 425837"/>
                <a:gd name="connsiteX42" fmla="*/ 140471 w 416523"/>
                <a:gd name="connsiteY42" fmla="*/ 142408 h 425837"/>
                <a:gd name="connsiteX43" fmla="*/ 140471 w 416523"/>
                <a:gd name="connsiteY43" fmla="*/ 191599 h 425837"/>
                <a:gd name="connsiteX44" fmla="*/ 193218 w 416523"/>
                <a:gd name="connsiteY44" fmla="*/ 191599 h 425837"/>
                <a:gd name="connsiteX45" fmla="*/ 199708 w 416523"/>
                <a:gd name="connsiteY45" fmla="*/ 185129 h 425837"/>
                <a:gd name="connsiteX46" fmla="*/ 193238 w 416523"/>
                <a:gd name="connsiteY46" fmla="*/ 178639 h 425837"/>
                <a:gd name="connsiteX47" fmla="*/ 140482 w 416523"/>
                <a:gd name="connsiteY47" fmla="*/ 178639 h 425837"/>
                <a:gd name="connsiteX48" fmla="*/ 134012 w 416523"/>
                <a:gd name="connsiteY48" fmla="*/ 185129 h 425837"/>
                <a:gd name="connsiteX49" fmla="*/ 140482 w 416523"/>
                <a:gd name="connsiteY49" fmla="*/ 191599 h 425837"/>
                <a:gd name="connsiteX50" fmla="*/ 140471 w 416523"/>
                <a:gd name="connsiteY50" fmla="*/ 241860 h 425837"/>
                <a:gd name="connsiteX51" fmla="*/ 212566 w 416523"/>
                <a:gd name="connsiteY51" fmla="*/ 241860 h 425837"/>
                <a:gd name="connsiteX52" fmla="*/ 219046 w 416523"/>
                <a:gd name="connsiteY52" fmla="*/ 235380 h 425837"/>
                <a:gd name="connsiteX53" fmla="*/ 212658 w 416523"/>
                <a:gd name="connsiteY53" fmla="*/ 228981 h 425837"/>
                <a:gd name="connsiteX54" fmla="*/ 212566 w 416523"/>
                <a:gd name="connsiteY54" fmla="*/ 228981 h 425837"/>
                <a:gd name="connsiteX55" fmla="*/ 140471 w 416523"/>
                <a:gd name="connsiteY55" fmla="*/ 228981 h 425837"/>
                <a:gd name="connsiteX56" fmla="*/ 134083 w 416523"/>
                <a:gd name="connsiteY56" fmla="*/ 235369 h 425837"/>
                <a:gd name="connsiteX57" fmla="*/ 140471 w 416523"/>
                <a:gd name="connsiteY57" fmla="*/ 241758 h 425837"/>
                <a:gd name="connsiteX58" fmla="*/ 140471 w 416523"/>
                <a:gd name="connsiteY58" fmla="*/ 241850 h 425837"/>
                <a:gd name="connsiteX59" fmla="*/ 416523 w 416523"/>
                <a:gd name="connsiteY59" fmla="*/ 304011 h 425837"/>
                <a:gd name="connsiteX60" fmla="*/ 322849 w 416523"/>
                <a:gd name="connsiteY60" fmla="*/ 397064 h 425837"/>
                <a:gd name="connsiteX61" fmla="*/ 316460 w 416523"/>
                <a:gd name="connsiteY61" fmla="*/ 397064 h 425837"/>
                <a:gd name="connsiteX62" fmla="*/ 316460 w 416523"/>
                <a:gd name="connsiteY62" fmla="*/ 401149 h 425837"/>
                <a:gd name="connsiteX63" fmla="*/ 291417 w 416523"/>
                <a:gd name="connsiteY63" fmla="*/ 425837 h 425837"/>
                <a:gd name="connsiteX64" fmla="*/ 25044 w 416523"/>
                <a:gd name="connsiteY64" fmla="*/ 425837 h 425837"/>
                <a:gd name="connsiteX65" fmla="*/ 0 w 416523"/>
                <a:gd name="connsiteY65" fmla="*/ 400976 h 425837"/>
                <a:gd name="connsiteX66" fmla="*/ 0 w 416523"/>
                <a:gd name="connsiteY66" fmla="*/ 400885 h 425837"/>
                <a:gd name="connsiteX67" fmla="*/ 0 w 416523"/>
                <a:gd name="connsiteY67" fmla="*/ 68713 h 425837"/>
                <a:gd name="connsiteX68" fmla="*/ 24952 w 416523"/>
                <a:gd name="connsiteY68" fmla="*/ 44026 h 425837"/>
                <a:gd name="connsiteX69" fmla="*/ 75559 w 416523"/>
                <a:gd name="connsiteY69" fmla="*/ 44026 h 425837"/>
                <a:gd name="connsiteX70" fmla="*/ 94388 w 416523"/>
                <a:gd name="connsiteY70" fmla="*/ 31413 h 425837"/>
                <a:gd name="connsiteX71" fmla="*/ 121021 w 416523"/>
                <a:gd name="connsiteY71" fmla="*/ 31413 h 425837"/>
                <a:gd name="connsiteX72" fmla="*/ 165046 w 416523"/>
                <a:gd name="connsiteY72" fmla="*/ 582 h 425837"/>
                <a:gd name="connsiteX73" fmla="*/ 195877 w 416523"/>
                <a:gd name="connsiteY73" fmla="*/ 31413 h 425837"/>
                <a:gd name="connsiteX74" fmla="*/ 222511 w 416523"/>
                <a:gd name="connsiteY74" fmla="*/ 31413 h 425837"/>
                <a:gd name="connsiteX75" fmla="*/ 240891 w 416523"/>
                <a:gd name="connsiteY75" fmla="*/ 44026 h 425837"/>
                <a:gd name="connsiteX76" fmla="*/ 291417 w 416523"/>
                <a:gd name="connsiteY76" fmla="*/ 44026 h 425837"/>
                <a:gd name="connsiteX77" fmla="*/ 316460 w 416523"/>
                <a:gd name="connsiteY77" fmla="*/ 68978 h 425837"/>
                <a:gd name="connsiteX78" fmla="*/ 316460 w 416523"/>
                <a:gd name="connsiteY78" fmla="*/ 210163 h 425837"/>
                <a:gd name="connsiteX79" fmla="*/ 322849 w 416523"/>
                <a:gd name="connsiteY79" fmla="*/ 210163 h 425837"/>
                <a:gd name="connsiteX80" fmla="*/ 416523 w 416523"/>
                <a:gd name="connsiteY80" fmla="*/ 303481 h 425837"/>
                <a:gd name="connsiteX81" fmla="*/ 416523 w 416523"/>
                <a:gd name="connsiteY81" fmla="*/ 304011 h 425837"/>
                <a:gd name="connsiteX82" fmla="*/ 291417 w 416523"/>
                <a:gd name="connsiteY82" fmla="*/ 56640 h 425837"/>
                <a:gd name="connsiteX83" fmla="*/ 242491 w 416523"/>
                <a:gd name="connsiteY83" fmla="*/ 56640 h 425837"/>
                <a:gd name="connsiteX84" fmla="*/ 242491 w 416523"/>
                <a:gd name="connsiteY84" fmla="*/ 77333 h 425837"/>
                <a:gd name="connsiteX85" fmla="*/ 267972 w 416523"/>
                <a:gd name="connsiteY85" fmla="*/ 77333 h 425837"/>
                <a:gd name="connsiteX86" fmla="*/ 274452 w 416523"/>
                <a:gd name="connsiteY86" fmla="*/ 83813 h 425837"/>
                <a:gd name="connsiteX87" fmla="*/ 274452 w 416523"/>
                <a:gd name="connsiteY87" fmla="*/ 223479 h 425837"/>
                <a:gd name="connsiteX88" fmla="*/ 303490 w 416523"/>
                <a:gd name="connsiteY88" fmla="*/ 211844 h 425837"/>
                <a:gd name="connsiteX89" fmla="*/ 303490 w 416523"/>
                <a:gd name="connsiteY89" fmla="*/ 68713 h 425837"/>
                <a:gd name="connsiteX90" fmla="*/ 291417 w 416523"/>
                <a:gd name="connsiteY90" fmla="*/ 56640 h 425837"/>
                <a:gd name="connsiteX91" fmla="*/ 291417 w 416523"/>
                <a:gd name="connsiteY91" fmla="*/ 56640 h 425837"/>
                <a:gd name="connsiteX92" fmla="*/ 54876 w 416523"/>
                <a:gd name="connsiteY92" fmla="*/ 90201 h 425837"/>
                <a:gd name="connsiteX93" fmla="*/ 54876 w 416523"/>
                <a:gd name="connsiteY93" fmla="*/ 361465 h 425837"/>
                <a:gd name="connsiteX94" fmla="*/ 249511 w 416523"/>
                <a:gd name="connsiteY94" fmla="*/ 361465 h 425837"/>
                <a:gd name="connsiteX95" fmla="*/ 261492 w 416523"/>
                <a:gd name="connsiteY95" fmla="*/ 232894 h 425837"/>
                <a:gd name="connsiteX96" fmla="*/ 261492 w 416523"/>
                <a:gd name="connsiteY96" fmla="*/ 90201 h 425837"/>
                <a:gd name="connsiteX97" fmla="*/ 239740 w 416523"/>
                <a:gd name="connsiteY97" fmla="*/ 90201 h 425837"/>
                <a:gd name="connsiteX98" fmla="*/ 221981 w 416523"/>
                <a:gd name="connsiteY98" fmla="*/ 100940 h 425837"/>
                <a:gd name="connsiteX99" fmla="*/ 94388 w 416523"/>
                <a:gd name="connsiteY99" fmla="*/ 100940 h 425837"/>
                <a:gd name="connsiteX100" fmla="*/ 76629 w 416523"/>
                <a:gd name="connsiteY100" fmla="*/ 90201 h 425837"/>
                <a:gd name="connsiteX101" fmla="*/ 54876 w 416523"/>
                <a:gd name="connsiteY101" fmla="*/ 90201 h 425837"/>
                <a:gd name="connsiteX102" fmla="*/ 86838 w 416523"/>
                <a:gd name="connsiteY102" fmla="*/ 80522 h 425837"/>
                <a:gd name="connsiteX103" fmla="*/ 94388 w 416523"/>
                <a:gd name="connsiteY103" fmla="*/ 88072 h 425837"/>
                <a:gd name="connsiteX104" fmla="*/ 221981 w 416523"/>
                <a:gd name="connsiteY104" fmla="*/ 88072 h 425837"/>
                <a:gd name="connsiteX105" fmla="*/ 229531 w 416523"/>
                <a:gd name="connsiteY105" fmla="*/ 80522 h 425837"/>
                <a:gd name="connsiteX106" fmla="*/ 229531 w 416523"/>
                <a:gd name="connsiteY106" fmla="*/ 80522 h 425837"/>
                <a:gd name="connsiteX107" fmla="*/ 229531 w 416523"/>
                <a:gd name="connsiteY107" fmla="*/ 51576 h 425837"/>
                <a:gd name="connsiteX108" fmla="*/ 221981 w 416523"/>
                <a:gd name="connsiteY108" fmla="*/ 44026 h 425837"/>
                <a:gd name="connsiteX109" fmla="*/ 189754 w 416523"/>
                <a:gd name="connsiteY109" fmla="*/ 44026 h 425837"/>
                <a:gd name="connsiteX110" fmla="*/ 183274 w 416523"/>
                <a:gd name="connsiteY110" fmla="*/ 37719 h 425837"/>
                <a:gd name="connsiteX111" fmla="*/ 183274 w 416523"/>
                <a:gd name="connsiteY111" fmla="*/ 37628 h 425837"/>
                <a:gd name="connsiteX112" fmla="*/ 158240 w 416523"/>
                <a:gd name="connsiteY112" fmla="*/ 12574 h 425837"/>
                <a:gd name="connsiteX113" fmla="*/ 133186 w 416523"/>
                <a:gd name="connsiteY113" fmla="*/ 37607 h 425837"/>
                <a:gd name="connsiteX114" fmla="*/ 133186 w 416523"/>
                <a:gd name="connsiteY114" fmla="*/ 37628 h 425837"/>
                <a:gd name="connsiteX115" fmla="*/ 126706 w 416523"/>
                <a:gd name="connsiteY115" fmla="*/ 44016 h 425837"/>
                <a:gd name="connsiteX116" fmla="*/ 94388 w 416523"/>
                <a:gd name="connsiteY116" fmla="*/ 44016 h 425837"/>
                <a:gd name="connsiteX117" fmla="*/ 86838 w 416523"/>
                <a:gd name="connsiteY117" fmla="*/ 51566 h 425837"/>
                <a:gd name="connsiteX118" fmla="*/ 86838 w 416523"/>
                <a:gd name="connsiteY118" fmla="*/ 51566 h 425837"/>
                <a:gd name="connsiteX119" fmla="*/ 86838 w 416523"/>
                <a:gd name="connsiteY119" fmla="*/ 80512 h 425837"/>
                <a:gd name="connsiteX120" fmla="*/ 303490 w 416523"/>
                <a:gd name="connsiteY120" fmla="*/ 395118 h 425837"/>
                <a:gd name="connsiteX121" fmla="*/ 261849 w 416523"/>
                <a:gd name="connsiteY121" fmla="*/ 374343 h 425837"/>
                <a:gd name="connsiteX122" fmla="*/ 48743 w 416523"/>
                <a:gd name="connsiteY122" fmla="*/ 374343 h 425837"/>
                <a:gd name="connsiteX123" fmla="*/ 42354 w 416523"/>
                <a:gd name="connsiteY123" fmla="*/ 367955 h 425837"/>
                <a:gd name="connsiteX124" fmla="*/ 42354 w 416523"/>
                <a:gd name="connsiteY124" fmla="*/ 367955 h 425837"/>
                <a:gd name="connsiteX125" fmla="*/ 42354 w 416523"/>
                <a:gd name="connsiteY125" fmla="*/ 83823 h 425837"/>
                <a:gd name="connsiteX126" fmla="*/ 48661 w 416523"/>
                <a:gd name="connsiteY126" fmla="*/ 77343 h 425837"/>
                <a:gd name="connsiteX127" fmla="*/ 48753 w 416523"/>
                <a:gd name="connsiteY127" fmla="*/ 77343 h 425837"/>
                <a:gd name="connsiteX128" fmla="*/ 73970 w 416523"/>
                <a:gd name="connsiteY128" fmla="*/ 77343 h 425837"/>
                <a:gd name="connsiteX129" fmla="*/ 73970 w 416523"/>
                <a:gd name="connsiteY129" fmla="*/ 56650 h 425837"/>
                <a:gd name="connsiteX130" fmla="*/ 24952 w 416523"/>
                <a:gd name="connsiteY130" fmla="*/ 56650 h 425837"/>
                <a:gd name="connsiteX131" fmla="*/ 12960 w 416523"/>
                <a:gd name="connsiteY131" fmla="*/ 68632 h 425837"/>
                <a:gd name="connsiteX132" fmla="*/ 12960 w 416523"/>
                <a:gd name="connsiteY132" fmla="*/ 68724 h 425837"/>
                <a:gd name="connsiteX133" fmla="*/ 12960 w 416523"/>
                <a:gd name="connsiteY133" fmla="*/ 400895 h 425837"/>
                <a:gd name="connsiteX134" fmla="*/ 24769 w 416523"/>
                <a:gd name="connsiteY134" fmla="*/ 412877 h 425837"/>
                <a:gd name="connsiteX135" fmla="*/ 24942 w 416523"/>
                <a:gd name="connsiteY135" fmla="*/ 412877 h 425837"/>
                <a:gd name="connsiteX136" fmla="*/ 291315 w 416523"/>
                <a:gd name="connsiteY136" fmla="*/ 412877 h 425837"/>
                <a:gd name="connsiteX137" fmla="*/ 303388 w 416523"/>
                <a:gd name="connsiteY137" fmla="*/ 400976 h 425837"/>
                <a:gd name="connsiteX138" fmla="*/ 303388 w 416523"/>
                <a:gd name="connsiteY138" fmla="*/ 400885 h 425837"/>
                <a:gd name="connsiteX139" fmla="*/ 303480 w 416523"/>
                <a:gd name="connsiteY139" fmla="*/ 395118 h 425837"/>
                <a:gd name="connsiteX140" fmla="*/ 403563 w 416523"/>
                <a:gd name="connsiteY140" fmla="*/ 303481 h 425837"/>
                <a:gd name="connsiteX141" fmla="*/ 322849 w 416523"/>
                <a:gd name="connsiteY141" fmla="*/ 222766 h 425837"/>
                <a:gd name="connsiteX142" fmla="*/ 242134 w 416523"/>
                <a:gd name="connsiteY142" fmla="*/ 303481 h 425837"/>
                <a:gd name="connsiteX143" fmla="*/ 322849 w 416523"/>
                <a:gd name="connsiteY143" fmla="*/ 384196 h 425837"/>
                <a:gd name="connsiteX144" fmla="*/ 322849 w 416523"/>
                <a:gd name="connsiteY144" fmla="*/ 384196 h 425837"/>
                <a:gd name="connsiteX145" fmla="*/ 403563 w 416523"/>
                <a:gd name="connsiteY145" fmla="*/ 303481 h 425837"/>
                <a:gd name="connsiteX146" fmla="*/ 322849 w 416523"/>
                <a:gd name="connsiteY146" fmla="*/ 269563 h 425837"/>
                <a:gd name="connsiteX147" fmla="*/ 338641 w 416523"/>
                <a:gd name="connsiteY147" fmla="*/ 283552 h 425837"/>
                <a:gd name="connsiteX148" fmla="*/ 338651 w 416523"/>
                <a:gd name="connsiteY148" fmla="*/ 283776 h 425837"/>
                <a:gd name="connsiteX149" fmla="*/ 345845 w 416523"/>
                <a:gd name="connsiteY149" fmla="*/ 289451 h 425837"/>
                <a:gd name="connsiteX150" fmla="*/ 351520 w 416523"/>
                <a:gd name="connsiteY150" fmla="*/ 283776 h 425837"/>
                <a:gd name="connsiteX151" fmla="*/ 329318 w 416523"/>
                <a:gd name="connsiteY151" fmla="*/ 257143 h 425837"/>
                <a:gd name="connsiteX152" fmla="*/ 329318 w 416523"/>
                <a:gd name="connsiteY152" fmla="*/ 251723 h 425837"/>
                <a:gd name="connsiteX153" fmla="*/ 322125 w 416523"/>
                <a:gd name="connsiteY153" fmla="*/ 246047 h 425837"/>
                <a:gd name="connsiteX154" fmla="*/ 316450 w 416523"/>
                <a:gd name="connsiteY154" fmla="*/ 251723 h 425837"/>
                <a:gd name="connsiteX155" fmla="*/ 316450 w 416523"/>
                <a:gd name="connsiteY155" fmla="*/ 257143 h 425837"/>
                <a:gd name="connsiteX156" fmla="*/ 294168 w 416523"/>
                <a:gd name="connsiteY156" fmla="*/ 283776 h 425837"/>
                <a:gd name="connsiteX157" fmla="*/ 318641 w 416523"/>
                <a:gd name="connsiteY157" fmla="*/ 310572 h 425837"/>
                <a:gd name="connsiteX158" fmla="*/ 322849 w 416523"/>
                <a:gd name="connsiteY158" fmla="*/ 310419 h 425837"/>
                <a:gd name="connsiteX159" fmla="*/ 338651 w 416523"/>
                <a:gd name="connsiteY159" fmla="*/ 324093 h 425837"/>
                <a:gd name="connsiteX160" fmla="*/ 320842 w 416523"/>
                <a:gd name="connsiteY160" fmla="*/ 337797 h 425837"/>
                <a:gd name="connsiteX161" fmla="*/ 307138 w 416523"/>
                <a:gd name="connsiteY161" fmla="*/ 324093 h 425837"/>
                <a:gd name="connsiteX162" fmla="*/ 300648 w 416523"/>
                <a:gd name="connsiteY162" fmla="*/ 317623 h 425837"/>
                <a:gd name="connsiteX163" fmla="*/ 294178 w 416523"/>
                <a:gd name="connsiteY163" fmla="*/ 324093 h 425837"/>
                <a:gd name="connsiteX164" fmla="*/ 316460 w 416523"/>
                <a:gd name="connsiteY164" fmla="*/ 350023 h 425837"/>
                <a:gd name="connsiteX165" fmla="*/ 316460 w 416523"/>
                <a:gd name="connsiteY165" fmla="*/ 354822 h 425837"/>
                <a:gd name="connsiteX166" fmla="*/ 323654 w 416523"/>
                <a:gd name="connsiteY166" fmla="*/ 360497 h 425837"/>
                <a:gd name="connsiteX167" fmla="*/ 329329 w 416523"/>
                <a:gd name="connsiteY167" fmla="*/ 354822 h 425837"/>
                <a:gd name="connsiteX168" fmla="*/ 329329 w 416523"/>
                <a:gd name="connsiteY168" fmla="*/ 349402 h 425837"/>
                <a:gd name="connsiteX169" fmla="*/ 351530 w 416523"/>
                <a:gd name="connsiteY169" fmla="*/ 323471 h 425837"/>
                <a:gd name="connsiteX170" fmla="*/ 327057 w 416523"/>
                <a:gd name="connsiteY170" fmla="*/ 296675 h 425837"/>
                <a:gd name="connsiteX171" fmla="*/ 322849 w 416523"/>
                <a:gd name="connsiteY171" fmla="*/ 296828 h 425837"/>
                <a:gd name="connsiteX172" fmla="*/ 307128 w 416523"/>
                <a:gd name="connsiteY172" fmla="*/ 283155 h 425837"/>
                <a:gd name="connsiteX173" fmla="*/ 322849 w 416523"/>
                <a:gd name="connsiteY173" fmla="*/ 269573 h 425837"/>
                <a:gd name="connsiteX174" fmla="*/ 322849 w 416523"/>
                <a:gd name="connsiteY174" fmla="*/ 269573 h 425837"/>
                <a:gd name="connsiteX175" fmla="*/ 87725 w 416523"/>
                <a:gd name="connsiteY175" fmla="*/ 296196 h 425837"/>
                <a:gd name="connsiteX176" fmla="*/ 81336 w 416523"/>
                <a:gd name="connsiteY176" fmla="*/ 302584 h 425837"/>
                <a:gd name="connsiteX177" fmla="*/ 81336 w 416523"/>
                <a:gd name="connsiteY177" fmla="*/ 302584 h 425837"/>
                <a:gd name="connsiteX178" fmla="*/ 81336 w 416523"/>
                <a:gd name="connsiteY178" fmla="*/ 339702 h 425837"/>
                <a:gd name="connsiteX179" fmla="*/ 87011 w 416523"/>
                <a:gd name="connsiteY179" fmla="*/ 346895 h 425837"/>
                <a:gd name="connsiteX180" fmla="*/ 94205 w 416523"/>
                <a:gd name="connsiteY180" fmla="*/ 341220 h 425837"/>
                <a:gd name="connsiteX181" fmla="*/ 94205 w 416523"/>
                <a:gd name="connsiteY181" fmla="*/ 339702 h 425837"/>
                <a:gd name="connsiteX182" fmla="*/ 94205 w 416523"/>
                <a:gd name="connsiteY182" fmla="*/ 302493 h 425837"/>
                <a:gd name="connsiteX183" fmla="*/ 87816 w 416523"/>
                <a:gd name="connsiteY183" fmla="*/ 296094 h 425837"/>
                <a:gd name="connsiteX184" fmla="*/ 87725 w 416523"/>
                <a:gd name="connsiteY184" fmla="*/ 296094 h 425837"/>
                <a:gd name="connsiteX185" fmla="*/ 87725 w 416523"/>
                <a:gd name="connsiteY185" fmla="*/ 296186 h 425837"/>
                <a:gd name="connsiteX186" fmla="*/ 125015 w 416523"/>
                <a:gd name="connsiteY186" fmla="*/ 345927 h 425837"/>
                <a:gd name="connsiteX187" fmla="*/ 131495 w 416523"/>
                <a:gd name="connsiteY187" fmla="*/ 339447 h 425837"/>
                <a:gd name="connsiteX188" fmla="*/ 131495 w 416523"/>
                <a:gd name="connsiteY188" fmla="*/ 315473 h 425837"/>
                <a:gd name="connsiteX189" fmla="*/ 125015 w 416523"/>
                <a:gd name="connsiteY189" fmla="*/ 308993 h 425837"/>
                <a:gd name="connsiteX190" fmla="*/ 118535 w 416523"/>
                <a:gd name="connsiteY190" fmla="*/ 315473 h 425837"/>
                <a:gd name="connsiteX191" fmla="*/ 118535 w 416523"/>
                <a:gd name="connsiteY191" fmla="*/ 315473 h 425837"/>
                <a:gd name="connsiteX192" fmla="*/ 118535 w 416523"/>
                <a:gd name="connsiteY192" fmla="*/ 339630 h 425837"/>
                <a:gd name="connsiteX193" fmla="*/ 125015 w 416523"/>
                <a:gd name="connsiteY193" fmla="*/ 345937 h 425837"/>
                <a:gd name="connsiteX194" fmla="*/ 125015 w 416523"/>
                <a:gd name="connsiteY194" fmla="*/ 345937 h 425837"/>
                <a:gd name="connsiteX195" fmla="*/ 162316 w 416523"/>
                <a:gd name="connsiteY195" fmla="*/ 276491 h 425837"/>
                <a:gd name="connsiteX196" fmla="*/ 155836 w 416523"/>
                <a:gd name="connsiteY196" fmla="*/ 282971 h 425837"/>
                <a:gd name="connsiteX197" fmla="*/ 155836 w 416523"/>
                <a:gd name="connsiteY197" fmla="*/ 339447 h 425837"/>
                <a:gd name="connsiteX198" fmla="*/ 162316 w 416523"/>
                <a:gd name="connsiteY198" fmla="*/ 345927 h 425837"/>
                <a:gd name="connsiteX199" fmla="*/ 168796 w 416523"/>
                <a:gd name="connsiteY199" fmla="*/ 339447 h 425837"/>
                <a:gd name="connsiteX200" fmla="*/ 168796 w 416523"/>
                <a:gd name="connsiteY200" fmla="*/ 339447 h 425837"/>
                <a:gd name="connsiteX201" fmla="*/ 168796 w 416523"/>
                <a:gd name="connsiteY201" fmla="*/ 283155 h 425837"/>
                <a:gd name="connsiteX202" fmla="*/ 162316 w 416523"/>
                <a:gd name="connsiteY202" fmla="*/ 276674 h 425837"/>
                <a:gd name="connsiteX203" fmla="*/ 162316 w 416523"/>
                <a:gd name="connsiteY203" fmla="*/ 276501 h 425837"/>
                <a:gd name="connsiteX204" fmla="*/ 199515 w 416523"/>
                <a:gd name="connsiteY204" fmla="*/ 263613 h 425837"/>
                <a:gd name="connsiteX205" fmla="*/ 193116 w 416523"/>
                <a:gd name="connsiteY205" fmla="*/ 270001 h 425837"/>
                <a:gd name="connsiteX206" fmla="*/ 193116 w 416523"/>
                <a:gd name="connsiteY206" fmla="*/ 270093 h 425837"/>
                <a:gd name="connsiteX207" fmla="*/ 193116 w 416523"/>
                <a:gd name="connsiteY207" fmla="*/ 339437 h 425837"/>
                <a:gd name="connsiteX208" fmla="*/ 198791 w 416523"/>
                <a:gd name="connsiteY208" fmla="*/ 346630 h 425837"/>
                <a:gd name="connsiteX209" fmla="*/ 205985 w 416523"/>
                <a:gd name="connsiteY209" fmla="*/ 340955 h 425837"/>
                <a:gd name="connsiteX210" fmla="*/ 205985 w 416523"/>
                <a:gd name="connsiteY210" fmla="*/ 339437 h 425837"/>
                <a:gd name="connsiteX211" fmla="*/ 205985 w 416523"/>
                <a:gd name="connsiteY211" fmla="*/ 270266 h 425837"/>
                <a:gd name="connsiteX212" fmla="*/ 199678 w 416523"/>
                <a:gd name="connsiteY212" fmla="*/ 263786 h 425837"/>
                <a:gd name="connsiteX213" fmla="*/ 199494 w 416523"/>
                <a:gd name="connsiteY213" fmla="*/ 263786 h 425837"/>
                <a:gd name="connsiteX214" fmla="*/ 199494 w 416523"/>
                <a:gd name="connsiteY214" fmla="*/ 263613 h 4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416523" h="425837">
                  <a:moveTo>
                    <a:pt x="77689" y="140105"/>
                  </a:moveTo>
                  <a:cubicBezTo>
                    <a:pt x="75610" y="137191"/>
                    <a:pt x="76283" y="133147"/>
                    <a:pt x="79186" y="131058"/>
                  </a:cubicBezTo>
                  <a:cubicBezTo>
                    <a:pt x="81846" y="129152"/>
                    <a:pt x="85503" y="129530"/>
                    <a:pt x="87714" y="131934"/>
                  </a:cubicBezTo>
                  <a:lnTo>
                    <a:pt x="92686" y="138058"/>
                  </a:lnTo>
                  <a:lnTo>
                    <a:pt x="104852" y="119320"/>
                  </a:lnTo>
                  <a:cubicBezTo>
                    <a:pt x="106502" y="116142"/>
                    <a:pt x="110415" y="114909"/>
                    <a:pt x="113594" y="116559"/>
                  </a:cubicBezTo>
                  <a:cubicBezTo>
                    <a:pt x="116772" y="118210"/>
                    <a:pt x="118005" y="122122"/>
                    <a:pt x="116355" y="125301"/>
                  </a:cubicBezTo>
                  <a:cubicBezTo>
                    <a:pt x="116161" y="125668"/>
                    <a:pt x="115947" y="126015"/>
                    <a:pt x="115692" y="126330"/>
                  </a:cubicBezTo>
                  <a:lnTo>
                    <a:pt x="98728" y="152434"/>
                  </a:lnTo>
                  <a:cubicBezTo>
                    <a:pt x="97638" y="154196"/>
                    <a:pt x="95733" y="155287"/>
                    <a:pt x="93665" y="155368"/>
                  </a:cubicBezTo>
                  <a:cubicBezTo>
                    <a:pt x="91739" y="155399"/>
                    <a:pt x="89915" y="154543"/>
                    <a:pt x="88692" y="153055"/>
                  </a:cubicBezTo>
                  <a:lnTo>
                    <a:pt x="77678" y="140095"/>
                  </a:lnTo>
                  <a:close/>
                  <a:moveTo>
                    <a:pt x="88346" y="202256"/>
                  </a:moveTo>
                  <a:cubicBezTo>
                    <a:pt x="89558" y="203764"/>
                    <a:pt x="91382" y="204651"/>
                    <a:pt x="93318" y="204651"/>
                  </a:cubicBezTo>
                  <a:cubicBezTo>
                    <a:pt x="95366" y="204508"/>
                    <a:pt x="97231" y="203428"/>
                    <a:pt x="98382" y="201716"/>
                  </a:cubicBezTo>
                  <a:lnTo>
                    <a:pt x="115428" y="175430"/>
                  </a:lnTo>
                  <a:cubicBezTo>
                    <a:pt x="116834" y="172139"/>
                    <a:pt x="115295" y="168328"/>
                    <a:pt x="112004" y="166922"/>
                  </a:cubicBezTo>
                  <a:cubicBezTo>
                    <a:pt x="109559" y="165883"/>
                    <a:pt x="106737" y="166433"/>
                    <a:pt x="104862" y="168318"/>
                  </a:cubicBezTo>
                  <a:lnTo>
                    <a:pt x="92697" y="187055"/>
                  </a:lnTo>
                  <a:lnTo>
                    <a:pt x="87725" y="180932"/>
                  </a:lnTo>
                  <a:cubicBezTo>
                    <a:pt x="85442" y="178160"/>
                    <a:pt x="81346" y="177763"/>
                    <a:pt x="78575" y="180045"/>
                  </a:cubicBezTo>
                  <a:cubicBezTo>
                    <a:pt x="75804" y="182328"/>
                    <a:pt x="75406" y="186423"/>
                    <a:pt x="77689" y="189195"/>
                  </a:cubicBezTo>
                  <a:lnTo>
                    <a:pt x="88346" y="202246"/>
                  </a:lnTo>
                  <a:close/>
                  <a:moveTo>
                    <a:pt x="88346" y="252517"/>
                  </a:moveTo>
                  <a:cubicBezTo>
                    <a:pt x="89558" y="254025"/>
                    <a:pt x="91382" y="254912"/>
                    <a:pt x="93318" y="254912"/>
                  </a:cubicBezTo>
                  <a:cubicBezTo>
                    <a:pt x="95376" y="254800"/>
                    <a:pt x="97251" y="253709"/>
                    <a:pt x="98382" y="251977"/>
                  </a:cubicBezTo>
                  <a:lnTo>
                    <a:pt x="115428" y="225782"/>
                  </a:lnTo>
                  <a:cubicBezTo>
                    <a:pt x="117312" y="222787"/>
                    <a:pt x="116436" y="218833"/>
                    <a:pt x="113471" y="216908"/>
                  </a:cubicBezTo>
                  <a:cubicBezTo>
                    <a:pt x="110506" y="214992"/>
                    <a:pt x="106553" y="215838"/>
                    <a:pt x="104628" y="218803"/>
                  </a:cubicBezTo>
                  <a:cubicBezTo>
                    <a:pt x="104617" y="218823"/>
                    <a:pt x="104597" y="218844"/>
                    <a:pt x="104587" y="218864"/>
                  </a:cubicBezTo>
                  <a:lnTo>
                    <a:pt x="92422" y="237509"/>
                  </a:lnTo>
                  <a:lnTo>
                    <a:pt x="87449" y="231468"/>
                  </a:lnTo>
                  <a:cubicBezTo>
                    <a:pt x="84576" y="229328"/>
                    <a:pt x="80521" y="229919"/>
                    <a:pt x="78382" y="232781"/>
                  </a:cubicBezTo>
                  <a:cubicBezTo>
                    <a:pt x="76965" y="234687"/>
                    <a:pt x="76690" y="237214"/>
                    <a:pt x="77689" y="239374"/>
                  </a:cubicBezTo>
                  <a:lnTo>
                    <a:pt x="88346" y="252517"/>
                  </a:lnTo>
                  <a:close/>
                  <a:moveTo>
                    <a:pt x="140471" y="142408"/>
                  </a:moveTo>
                  <a:lnTo>
                    <a:pt x="225537" y="142408"/>
                  </a:lnTo>
                  <a:cubicBezTo>
                    <a:pt x="229092" y="142826"/>
                    <a:pt x="232312" y="140279"/>
                    <a:pt x="232730" y="136733"/>
                  </a:cubicBezTo>
                  <a:cubicBezTo>
                    <a:pt x="233148" y="133177"/>
                    <a:pt x="230600" y="129957"/>
                    <a:pt x="227055" y="129540"/>
                  </a:cubicBezTo>
                  <a:cubicBezTo>
                    <a:pt x="226555" y="129479"/>
                    <a:pt x="226046" y="129479"/>
                    <a:pt x="225537" y="129540"/>
                  </a:cubicBezTo>
                  <a:lnTo>
                    <a:pt x="140471" y="129540"/>
                  </a:lnTo>
                  <a:cubicBezTo>
                    <a:pt x="136915" y="129957"/>
                    <a:pt x="134368" y="133177"/>
                    <a:pt x="134796" y="136733"/>
                  </a:cubicBezTo>
                  <a:cubicBezTo>
                    <a:pt x="135143" y="139708"/>
                    <a:pt x="137496" y="142062"/>
                    <a:pt x="140471" y="142408"/>
                  </a:cubicBezTo>
                  <a:close/>
                  <a:moveTo>
                    <a:pt x="140471" y="191599"/>
                  </a:moveTo>
                  <a:lnTo>
                    <a:pt x="193218" y="191599"/>
                  </a:lnTo>
                  <a:cubicBezTo>
                    <a:pt x="196794" y="191599"/>
                    <a:pt x="199708" y="188705"/>
                    <a:pt x="199708" y="185129"/>
                  </a:cubicBezTo>
                  <a:cubicBezTo>
                    <a:pt x="199708" y="181553"/>
                    <a:pt x="196815" y="178639"/>
                    <a:pt x="193238" y="178639"/>
                  </a:cubicBezTo>
                  <a:lnTo>
                    <a:pt x="140482" y="178639"/>
                  </a:lnTo>
                  <a:cubicBezTo>
                    <a:pt x="136905" y="178639"/>
                    <a:pt x="134002" y="181553"/>
                    <a:pt x="134012" y="185129"/>
                  </a:cubicBezTo>
                  <a:cubicBezTo>
                    <a:pt x="134012" y="188705"/>
                    <a:pt x="136915" y="191599"/>
                    <a:pt x="140482" y="191599"/>
                  </a:cubicBezTo>
                  <a:close/>
                  <a:moveTo>
                    <a:pt x="140471" y="241860"/>
                  </a:moveTo>
                  <a:lnTo>
                    <a:pt x="212566" y="241860"/>
                  </a:lnTo>
                  <a:cubicBezTo>
                    <a:pt x="216143" y="241860"/>
                    <a:pt x="219046" y="238956"/>
                    <a:pt x="219046" y="235380"/>
                  </a:cubicBezTo>
                  <a:cubicBezTo>
                    <a:pt x="219046" y="231844"/>
                    <a:pt x="216183" y="228992"/>
                    <a:pt x="212658" y="228981"/>
                  </a:cubicBezTo>
                  <a:cubicBezTo>
                    <a:pt x="212628" y="228981"/>
                    <a:pt x="212597" y="228981"/>
                    <a:pt x="212566" y="228981"/>
                  </a:cubicBezTo>
                  <a:lnTo>
                    <a:pt x="140471" y="228981"/>
                  </a:lnTo>
                  <a:cubicBezTo>
                    <a:pt x="136936" y="228981"/>
                    <a:pt x="134083" y="231844"/>
                    <a:pt x="134083" y="235369"/>
                  </a:cubicBezTo>
                  <a:cubicBezTo>
                    <a:pt x="134134" y="238885"/>
                    <a:pt x="136966" y="241717"/>
                    <a:pt x="140471" y="241758"/>
                  </a:cubicBezTo>
                  <a:lnTo>
                    <a:pt x="140471" y="241850"/>
                  </a:lnTo>
                  <a:close/>
                  <a:moveTo>
                    <a:pt x="416523" y="304011"/>
                  </a:moveTo>
                  <a:cubicBezTo>
                    <a:pt x="416136" y="355484"/>
                    <a:pt x="374322" y="397013"/>
                    <a:pt x="322849" y="397064"/>
                  </a:cubicBezTo>
                  <a:lnTo>
                    <a:pt x="316460" y="397064"/>
                  </a:lnTo>
                  <a:lnTo>
                    <a:pt x="316460" y="401149"/>
                  </a:lnTo>
                  <a:cubicBezTo>
                    <a:pt x="316267" y="414843"/>
                    <a:pt x="305110" y="425837"/>
                    <a:pt x="291417" y="425837"/>
                  </a:cubicBezTo>
                  <a:lnTo>
                    <a:pt x="25044" y="425837"/>
                  </a:lnTo>
                  <a:cubicBezTo>
                    <a:pt x="11269" y="425888"/>
                    <a:pt x="51" y="414751"/>
                    <a:pt x="0" y="400976"/>
                  </a:cubicBezTo>
                  <a:cubicBezTo>
                    <a:pt x="0" y="400946"/>
                    <a:pt x="0" y="400915"/>
                    <a:pt x="0" y="400885"/>
                  </a:cubicBezTo>
                  <a:lnTo>
                    <a:pt x="0" y="68713"/>
                  </a:lnTo>
                  <a:cubicBezTo>
                    <a:pt x="143" y="55040"/>
                    <a:pt x="11279" y="44026"/>
                    <a:pt x="24952" y="44026"/>
                  </a:cubicBezTo>
                  <a:lnTo>
                    <a:pt x="75559" y="44026"/>
                  </a:lnTo>
                  <a:cubicBezTo>
                    <a:pt x="78697" y="36395"/>
                    <a:pt x="86135" y="31413"/>
                    <a:pt x="94388" y="31413"/>
                  </a:cubicBezTo>
                  <a:lnTo>
                    <a:pt x="121021" y="31413"/>
                  </a:lnTo>
                  <a:cubicBezTo>
                    <a:pt x="124669" y="10740"/>
                    <a:pt x="144374" y="-3056"/>
                    <a:pt x="165046" y="582"/>
                  </a:cubicBezTo>
                  <a:cubicBezTo>
                    <a:pt x="180778" y="3353"/>
                    <a:pt x="193096" y="15671"/>
                    <a:pt x="195877" y="31413"/>
                  </a:cubicBezTo>
                  <a:lnTo>
                    <a:pt x="222511" y="31413"/>
                  </a:lnTo>
                  <a:cubicBezTo>
                    <a:pt x="230590" y="31606"/>
                    <a:pt x="237804" y="36548"/>
                    <a:pt x="240891" y="44026"/>
                  </a:cubicBezTo>
                  <a:lnTo>
                    <a:pt x="291417" y="44026"/>
                  </a:lnTo>
                  <a:cubicBezTo>
                    <a:pt x="305212" y="44026"/>
                    <a:pt x="316409" y="55183"/>
                    <a:pt x="316460" y="68978"/>
                  </a:cubicBezTo>
                  <a:lnTo>
                    <a:pt x="316460" y="210163"/>
                  </a:lnTo>
                  <a:lnTo>
                    <a:pt x="322849" y="210163"/>
                  </a:lnTo>
                  <a:cubicBezTo>
                    <a:pt x="374424" y="210214"/>
                    <a:pt x="416279" y="251906"/>
                    <a:pt x="416523" y="303481"/>
                  </a:cubicBezTo>
                  <a:lnTo>
                    <a:pt x="416523" y="304011"/>
                  </a:lnTo>
                  <a:close/>
                  <a:moveTo>
                    <a:pt x="291417" y="56640"/>
                  </a:moveTo>
                  <a:lnTo>
                    <a:pt x="242491" y="56640"/>
                  </a:lnTo>
                  <a:lnTo>
                    <a:pt x="242491" y="77333"/>
                  </a:lnTo>
                  <a:lnTo>
                    <a:pt x="267972" y="77333"/>
                  </a:lnTo>
                  <a:cubicBezTo>
                    <a:pt x="271549" y="77333"/>
                    <a:pt x="274452" y="80237"/>
                    <a:pt x="274452" y="83813"/>
                  </a:cubicBezTo>
                  <a:lnTo>
                    <a:pt x="274452" y="223479"/>
                  </a:lnTo>
                  <a:cubicBezTo>
                    <a:pt x="283419" y="218018"/>
                    <a:pt x="293230" y="214086"/>
                    <a:pt x="303490" y="211844"/>
                  </a:cubicBezTo>
                  <a:lnTo>
                    <a:pt x="303490" y="68713"/>
                  </a:lnTo>
                  <a:cubicBezTo>
                    <a:pt x="303490" y="62040"/>
                    <a:pt x="298080" y="56640"/>
                    <a:pt x="291417" y="56640"/>
                  </a:cubicBezTo>
                  <a:lnTo>
                    <a:pt x="291417" y="56640"/>
                  </a:lnTo>
                  <a:close/>
                  <a:moveTo>
                    <a:pt x="54876" y="90201"/>
                  </a:moveTo>
                  <a:lnTo>
                    <a:pt x="54876" y="361465"/>
                  </a:lnTo>
                  <a:lnTo>
                    <a:pt x="249511" y="361465"/>
                  </a:lnTo>
                  <a:cubicBezTo>
                    <a:pt x="218425" y="322320"/>
                    <a:pt x="223713" y="265620"/>
                    <a:pt x="261492" y="232894"/>
                  </a:cubicBezTo>
                  <a:lnTo>
                    <a:pt x="261492" y="90201"/>
                  </a:lnTo>
                  <a:lnTo>
                    <a:pt x="239740" y="90201"/>
                  </a:lnTo>
                  <a:cubicBezTo>
                    <a:pt x="236214" y="96753"/>
                    <a:pt x="229418" y="100859"/>
                    <a:pt x="221981" y="100940"/>
                  </a:cubicBezTo>
                  <a:lnTo>
                    <a:pt x="94388" y="100940"/>
                  </a:lnTo>
                  <a:cubicBezTo>
                    <a:pt x="86940" y="100900"/>
                    <a:pt x="80124" y="96773"/>
                    <a:pt x="76629" y="90201"/>
                  </a:cubicBezTo>
                  <a:lnTo>
                    <a:pt x="54876" y="90201"/>
                  </a:lnTo>
                  <a:close/>
                  <a:moveTo>
                    <a:pt x="86838" y="80522"/>
                  </a:moveTo>
                  <a:cubicBezTo>
                    <a:pt x="86838" y="84689"/>
                    <a:pt x="90221" y="88072"/>
                    <a:pt x="94388" y="88072"/>
                  </a:cubicBezTo>
                  <a:lnTo>
                    <a:pt x="221981" y="88072"/>
                  </a:lnTo>
                  <a:cubicBezTo>
                    <a:pt x="226148" y="88072"/>
                    <a:pt x="229531" y="84689"/>
                    <a:pt x="229531" y="80522"/>
                  </a:cubicBezTo>
                  <a:lnTo>
                    <a:pt x="229531" y="80522"/>
                  </a:lnTo>
                  <a:lnTo>
                    <a:pt x="229531" y="51576"/>
                  </a:lnTo>
                  <a:cubicBezTo>
                    <a:pt x="229531" y="47409"/>
                    <a:pt x="226148" y="44026"/>
                    <a:pt x="221981" y="44026"/>
                  </a:cubicBezTo>
                  <a:lnTo>
                    <a:pt x="189754" y="44026"/>
                  </a:lnTo>
                  <a:cubicBezTo>
                    <a:pt x="186218" y="44077"/>
                    <a:pt x="183325" y="41255"/>
                    <a:pt x="183274" y="37719"/>
                  </a:cubicBezTo>
                  <a:cubicBezTo>
                    <a:pt x="183274" y="37689"/>
                    <a:pt x="183274" y="37658"/>
                    <a:pt x="183274" y="37628"/>
                  </a:cubicBezTo>
                  <a:cubicBezTo>
                    <a:pt x="183274" y="23802"/>
                    <a:pt x="172077" y="12584"/>
                    <a:pt x="158240" y="12574"/>
                  </a:cubicBezTo>
                  <a:cubicBezTo>
                    <a:pt x="144414" y="12574"/>
                    <a:pt x="133197" y="23771"/>
                    <a:pt x="133186" y="37607"/>
                  </a:cubicBezTo>
                  <a:lnTo>
                    <a:pt x="133186" y="37628"/>
                  </a:lnTo>
                  <a:cubicBezTo>
                    <a:pt x="133135" y="41173"/>
                    <a:pt x="130252" y="44016"/>
                    <a:pt x="126706" y="44016"/>
                  </a:cubicBezTo>
                  <a:lnTo>
                    <a:pt x="94388" y="44016"/>
                  </a:lnTo>
                  <a:cubicBezTo>
                    <a:pt x="90221" y="44016"/>
                    <a:pt x="86838" y="47399"/>
                    <a:pt x="86838" y="51566"/>
                  </a:cubicBezTo>
                  <a:lnTo>
                    <a:pt x="86838" y="51566"/>
                  </a:lnTo>
                  <a:cubicBezTo>
                    <a:pt x="86838" y="51566"/>
                    <a:pt x="86838" y="80512"/>
                    <a:pt x="86838" y="80512"/>
                  </a:cubicBezTo>
                  <a:close/>
                  <a:moveTo>
                    <a:pt x="303490" y="395118"/>
                  </a:moveTo>
                  <a:cubicBezTo>
                    <a:pt x="288085" y="391806"/>
                    <a:pt x="273760" y="384654"/>
                    <a:pt x="261849" y="374343"/>
                  </a:cubicBezTo>
                  <a:lnTo>
                    <a:pt x="48743" y="374343"/>
                  </a:lnTo>
                  <a:cubicBezTo>
                    <a:pt x="45207" y="374343"/>
                    <a:pt x="42354" y="371480"/>
                    <a:pt x="42354" y="367955"/>
                  </a:cubicBezTo>
                  <a:lnTo>
                    <a:pt x="42354" y="367955"/>
                  </a:lnTo>
                  <a:lnTo>
                    <a:pt x="42354" y="83823"/>
                  </a:lnTo>
                  <a:cubicBezTo>
                    <a:pt x="42303" y="80288"/>
                    <a:pt x="45126" y="77394"/>
                    <a:pt x="48661" y="77343"/>
                  </a:cubicBezTo>
                  <a:cubicBezTo>
                    <a:pt x="48692" y="77343"/>
                    <a:pt x="48722" y="77343"/>
                    <a:pt x="48753" y="77343"/>
                  </a:cubicBezTo>
                  <a:lnTo>
                    <a:pt x="73970" y="77343"/>
                  </a:lnTo>
                  <a:lnTo>
                    <a:pt x="73970" y="56650"/>
                  </a:lnTo>
                  <a:lnTo>
                    <a:pt x="24952" y="56650"/>
                  </a:lnTo>
                  <a:cubicBezTo>
                    <a:pt x="18329" y="56650"/>
                    <a:pt x="12960" y="62019"/>
                    <a:pt x="12960" y="68632"/>
                  </a:cubicBezTo>
                  <a:cubicBezTo>
                    <a:pt x="12960" y="68662"/>
                    <a:pt x="12960" y="68693"/>
                    <a:pt x="12960" y="68724"/>
                  </a:cubicBezTo>
                  <a:lnTo>
                    <a:pt x="12960" y="400895"/>
                  </a:lnTo>
                  <a:cubicBezTo>
                    <a:pt x="12909" y="407467"/>
                    <a:pt x="18197" y="412836"/>
                    <a:pt x="24769" y="412877"/>
                  </a:cubicBezTo>
                  <a:cubicBezTo>
                    <a:pt x="24830" y="412877"/>
                    <a:pt x="24891" y="412877"/>
                    <a:pt x="24942" y="412877"/>
                  </a:cubicBezTo>
                  <a:lnTo>
                    <a:pt x="291315" y="412877"/>
                  </a:lnTo>
                  <a:cubicBezTo>
                    <a:pt x="297937" y="412928"/>
                    <a:pt x="303337" y="407599"/>
                    <a:pt x="303388" y="400976"/>
                  </a:cubicBezTo>
                  <a:cubicBezTo>
                    <a:pt x="303388" y="400946"/>
                    <a:pt x="303388" y="400915"/>
                    <a:pt x="303388" y="400885"/>
                  </a:cubicBezTo>
                  <a:lnTo>
                    <a:pt x="303480" y="395118"/>
                  </a:lnTo>
                  <a:close/>
                  <a:moveTo>
                    <a:pt x="403563" y="303481"/>
                  </a:moveTo>
                  <a:cubicBezTo>
                    <a:pt x="403563" y="258905"/>
                    <a:pt x="367424" y="222766"/>
                    <a:pt x="322849" y="222766"/>
                  </a:cubicBezTo>
                  <a:cubicBezTo>
                    <a:pt x="278273" y="222766"/>
                    <a:pt x="242134" y="258905"/>
                    <a:pt x="242134" y="303481"/>
                  </a:cubicBezTo>
                  <a:cubicBezTo>
                    <a:pt x="242134" y="348056"/>
                    <a:pt x="278273" y="384196"/>
                    <a:pt x="322849" y="384196"/>
                  </a:cubicBezTo>
                  <a:lnTo>
                    <a:pt x="322849" y="384196"/>
                  </a:lnTo>
                  <a:cubicBezTo>
                    <a:pt x="367404" y="384145"/>
                    <a:pt x="403512" y="348036"/>
                    <a:pt x="403563" y="303481"/>
                  </a:cubicBezTo>
                  <a:close/>
                  <a:moveTo>
                    <a:pt x="322849" y="269563"/>
                  </a:moveTo>
                  <a:cubicBezTo>
                    <a:pt x="331071" y="269064"/>
                    <a:pt x="338142" y="275330"/>
                    <a:pt x="338641" y="283552"/>
                  </a:cubicBezTo>
                  <a:cubicBezTo>
                    <a:pt x="338641" y="283623"/>
                    <a:pt x="338641" y="283695"/>
                    <a:pt x="338651" y="283776"/>
                  </a:cubicBezTo>
                  <a:cubicBezTo>
                    <a:pt x="339069" y="287332"/>
                    <a:pt x="342289" y="289879"/>
                    <a:pt x="345845" y="289451"/>
                  </a:cubicBezTo>
                  <a:cubicBezTo>
                    <a:pt x="348820" y="289105"/>
                    <a:pt x="351173" y="286751"/>
                    <a:pt x="351520" y="283776"/>
                  </a:cubicBezTo>
                  <a:cubicBezTo>
                    <a:pt x="351489" y="270714"/>
                    <a:pt x="342166" y="259527"/>
                    <a:pt x="329318" y="257143"/>
                  </a:cubicBezTo>
                  <a:lnTo>
                    <a:pt x="329318" y="251723"/>
                  </a:lnTo>
                  <a:cubicBezTo>
                    <a:pt x="328901" y="248166"/>
                    <a:pt x="325681" y="245619"/>
                    <a:pt x="322125" y="246047"/>
                  </a:cubicBezTo>
                  <a:cubicBezTo>
                    <a:pt x="319150" y="246394"/>
                    <a:pt x="316797" y="248748"/>
                    <a:pt x="316450" y="251723"/>
                  </a:cubicBezTo>
                  <a:lnTo>
                    <a:pt x="316450" y="257143"/>
                  </a:lnTo>
                  <a:cubicBezTo>
                    <a:pt x="303592" y="259527"/>
                    <a:pt x="294239" y="270704"/>
                    <a:pt x="294168" y="283776"/>
                  </a:cubicBezTo>
                  <a:cubicBezTo>
                    <a:pt x="293526" y="297938"/>
                    <a:pt x="304489" y="309930"/>
                    <a:pt x="318641" y="310572"/>
                  </a:cubicBezTo>
                  <a:cubicBezTo>
                    <a:pt x="320047" y="310633"/>
                    <a:pt x="321453" y="310583"/>
                    <a:pt x="322849" y="310419"/>
                  </a:cubicBezTo>
                  <a:cubicBezTo>
                    <a:pt x="333323" y="310419"/>
                    <a:pt x="338651" y="315035"/>
                    <a:pt x="338651" y="324093"/>
                  </a:cubicBezTo>
                  <a:cubicBezTo>
                    <a:pt x="337520" y="332794"/>
                    <a:pt x="329543" y="338938"/>
                    <a:pt x="320842" y="337797"/>
                  </a:cubicBezTo>
                  <a:cubicBezTo>
                    <a:pt x="313689" y="336869"/>
                    <a:pt x="308065" y="331235"/>
                    <a:pt x="307138" y="324093"/>
                  </a:cubicBezTo>
                  <a:cubicBezTo>
                    <a:pt x="307138" y="320517"/>
                    <a:pt x="304224" y="317613"/>
                    <a:pt x="300648" y="317623"/>
                  </a:cubicBezTo>
                  <a:cubicBezTo>
                    <a:pt x="297071" y="317623"/>
                    <a:pt x="294178" y="320527"/>
                    <a:pt x="294178" y="324093"/>
                  </a:cubicBezTo>
                  <a:cubicBezTo>
                    <a:pt x="294585" y="336900"/>
                    <a:pt x="303867" y="347690"/>
                    <a:pt x="316460" y="350023"/>
                  </a:cubicBezTo>
                  <a:lnTo>
                    <a:pt x="316460" y="354822"/>
                  </a:lnTo>
                  <a:cubicBezTo>
                    <a:pt x="316878" y="358377"/>
                    <a:pt x="320098" y="360925"/>
                    <a:pt x="323654" y="360497"/>
                  </a:cubicBezTo>
                  <a:cubicBezTo>
                    <a:pt x="326629" y="360150"/>
                    <a:pt x="328982" y="357797"/>
                    <a:pt x="329329" y="354822"/>
                  </a:cubicBezTo>
                  <a:lnTo>
                    <a:pt x="329329" y="349402"/>
                  </a:lnTo>
                  <a:cubicBezTo>
                    <a:pt x="341912" y="347068"/>
                    <a:pt x="351153" y="336268"/>
                    <a:pt x="351530" y="323471"/>
                  </a:cubicBezTo>
                  <a:cubicBezTo>
                    <a:pt x="352172" y="309309"/>
                    <a:pt x="341209" y="297317"/>
                    <a:pt x="327057" y="296675"/>
                  </a:cubicBezTo>
                  <a:cubicBezTo>
                    <a:pt x="325651" y="296614"/>
                    <a:pt x="324245" y="296665"/>
                    <a:pt x="322849" y="296828"/>
                  </a:cubicBezTo>
                  <a:cubicBezTo>
                    <a:pt x="312456" y="296828"/>
                    <a:pt x="307128" y="292212"/>
                    <a:pt x="307128" y="283155"/>
                  </a:cubicBezTo>
                  <a:cubicBezTo>
                    <a:pt x="307790" y="275095"/>
                    <a:pt x="314779" y="269053"/>
                    <a:pt x="322849" y="269573"/>
                  </a:cubicBezTo>
                  <a:lnTo>
                    <a:pt x="322849" y="269573"/>
                  </a:lnTo>
                  <a:close/>
                  <a:moveTo>
                    <a:pt x="87725" y="296196"/>
                  </a:moveTo>
                  <a:cubicBezTo>
                    <a:pt x="84189" y="296196"/>
                    <a:pt x="81336" y="299059"/>
                    <a:pt x="81336" y="302584"/>
                  </a:cubicBezTo>
                  <a:lnTo>
                    <a:pt x="81336" y="302584"/>
                  </a:lnTo>
                  <a:lnTo>
                    <a:pt x="81336" y="339702"/>
                  </a:lnTo>
                  <a:cubicBezTo>
                    <a:pt x="80918" y="343258"/>
                    <a:pt x="83466" y="346477"/>
                    <a:pt x="87011" y="346895"/>
                  </a:cubicBezTo>
                  <a:cubicBezTo>
                    <a:pt x="90567" y="347313"/>
                    <a:pt x="93787" y="344765"/>
                    <a:pt x="94205" y="341220"/>
                  </a:cubicBezTo>
                  <a:cubicBezTo>
                    <a:pt x="94266" y="340721"/>
                    <a:pt x="94266" y="340211"/>
                    <a:pt x="94205" y="339702"/>
                  </a:cubicBezTo>
                  <a:lnTo>
                    <a:pt x="94205" y="302493"/>
                  </a:lnTo>
                  <a:cubicBezTo>
                    <a:pt x="94205" y="298957"/>
                    <a:pt x="91342" y="296105"/>
                    <a:pt x="87816" y="296094"/>
                  </a:cubicBezTo>
                  <a:cubicBezTo>
                    <a:pt x="87786" y="296094"/>
                    <a:pt x="87755" y="296094"/>
                    <a:pt x="87725" y="296094"/>
                  </a:cubicBezTo>
                  <a:lnTo>
                    <a:pt x="87725" y="296186"/>
                  </a:lnTo>
                  <a:close/>
                  <a:moveTo>
                    <a:pt x="125015" y="345927"/>
                  </a:moveTo>
                  <a:cubicBezTo>
                    <a:pt x="128591" y="345927"/>
                    <a:pt x="131495" y="343023"/>
                    <a:pt x="131495" y="339447"/>
                  </a:cubicBezTo>
                  <a:lnTo>
                    <a:pt x="131495" y="315473"/>
                  </a:lnTo>
                  <a:cubicBezTo>
                    <a:pt x="131495" y="311897"/>
                    <a:pt x="128591" y="308993"/>
                    <a:pt x="125015" y="308993"/>
                  </a:cubicBezTo>
                  <a:cubicBezTo>
                    <a:pt x="121439" y="308993"/>
                    <a:pt x="118535" y="311897"/>
                    <a:pt x="118535" y="315473"/>
                  </a:cubicBezTo>
                  <a:lnTo>
                    <a:pt x="118535" y="315473"/>
                  </a:lnTo>
                  <a:lnTo>
                    <a:pt x="118535" y="339630"/>
                  </a:lnTo>
                  <a:cubicBezTo>
                    <a:pt x="118627" y="343146"/>
                    <a:pt x="121510" y="345937"/>
                    <a:pt x="125015" y="345937"/>
                  </a:cubicBezTo>
                  <a:lnTo>
                    <a:pt x="125015" y="345937"/>
                  </a:lnTo>
                  <a:close/>
                  <a:moveTo>
                    <a:pt x="162316" y="276491"/>
                  </a:moveTo>
                  <a:cubicBezTo>
                    <a:pt x="158740" y="276491"/>
                    <a:pt x="155836" y="279395"/>
                    <a:pt x="155836" y="282971"/>
                  </a:cubicBezTo>
                  <a:lnTo>
                    <a:pt x="155836" y="339447"/>
                  </a:lnTo>
                  <a:cubicBezTo>
                    <a:pt x="155836" y="343023"/>
                    <a:pt x="158740" y="345927"/>
                    <a:pt x="162316" y="345927"/>
                  </a:cubicBezTo>
                  <a:cubicBezTo>
                    <a:pt x="165892" y="345927"/>
                    <a:pt x="168796" y="343023"/>
                    <a:pt x="168796" y="339447"/>
                  </a:cubicBezTo>
                  <a:lnTo>
                    <a:pt x="168796" y="339447"/>
                  </a:lnTo>
                  <a:lnTo>
                    <a:pt x="168796" y="283155"/>
                  </a:lnTo>
                  <a:cubicBezTo>
                    <a:pt x="168796" y="279578"/>
                    <a:pt x="165892" y="276674"/>
                    <a:pt x="162316" y="276674"/>
                  </a:cubicBezTo>
                  <a:lnTo>
                    <a:pt x="162316" y="276501"/>
                  </a:lnTo>
                  <a:close/>
                  <a:moveTo>
                    <a:pt x="199515" y="263613"/>
                  </a:moveTo>
                  <a:cubicBezTo>
                    <a:pt x="195979" y="263613"/>
                    <a:pt x="193126" y="266476"/>
                    <a:pt x="193116" y="270001"/>
                  </a:cubicBezTo>
                  <a:cubicBezTo>
                    <a:pt x="193116" y="270031"/>
                    <a:pt x="193116" y="270062"/>
                    <a:pt x="193116" y="270093"/>
                  </a:cubicBezTo>
                  <a:lnTo>
                    <a:pt x="193116" y="339437"/>
                  </a:lnTo>
                  <a:cubicBezTo>
                    <a:pt x="192698" y="342993"/>
                    <a:pt x="195246" y="346212"/>
                    <a:pt x="198791" y="346630"/>
                  </a:cubicBezTo>
                  <a:cubicBezTo>
                    <a:pt x="202347" y="347048"/>
                    <a:pt x="205567" y="344501"/>
                    <a:pt x="205985" y="340955"/>
                  </a:cubicBezTo>
                  <a:cubicBezTo>
                    <a:pt x="206046" y="340456"/>
                    <a:pt x="206046" y="339946"/>
                    <a:pt x="205985" y="339437"/>
                  </a:cubicBezTo>
                  <a:lnTo>
                    <a:pt x="205985" y="270266"/>
                  </a:lnTo>
                  <a:cubicBezTo>
                    <a:pt x="206035" y="266730"/>
                    <a:pt x="203213" y="263837"/>
                    <a:pt x="199678" y="263786"/>
                  </a:cubicBezTo>
                  <a:cubicBezTo>
                    <a:pt x="199617" y="263786"/>
                    <a:pt x="199555" y="263786"/>
                    <a:pt x="199494" y="263786"/>
                  </a:cubicBezTo>
                  <a:lnTo>
                    <a:pt x="199494" y="263613"/>
                  </a:lnTo>
                  <a:close/>
                </a:path>
              </a:pathLst>
            </a:custGeom>
            <a:solidFill>
              <a:schemeClr val="bg1"/>
            </a:solidFill>
            <a:ln w="10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290BD3D-B7A6-8228-5947-74906E4FA6A8}"/>
              </a:ext>
            </a:extLst>
          </p:cNvPr>
          <p:cNvGrpSpPr/>
          <p:nvPr/>
        </p:nvGrpSpPr>
        <p:grpSpPr>
          <a:xfrm>
            <a:off x="5363271" y="1705048"/>
            <a:ext cx="1470610" cy="1470610"/>
            <a:chOff x="5360696" y="3816375"/>
            <a:chExt cx="1470610" cy="147061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97E4141-1D0A-EC98-E9B7-D05E82DE8B21}"/>
                </a:ext>
              </a:extLst>
            </p:cNvPr>
            <p:cNvSpPr/>
            <p:nvPr/>
          </p:nvSpPr>
          <p:spPr>
            <a:xfrm>
              <a:off x="5360696" y="3816375"/>
              <a:ext cx="1470610" cy="14706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F80505A-87EA-7CF5-EE1D-8CA894578E9C}"/>
                </a:ext>
              </a:extLst>
            </p:cNvPr>
            <p:cNvSpPr/>
            <p:nvPr/>
          </p:nvSpPr>
          <p:spPr>
            <a:xfrm>
              <a:off x="5461039" y="4437730"/>
              <a:ext cx="1269924" cy="7155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Understand Current </a:t>
              </a:r>
              <a:b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</a:br>
              <a:r>
                <a:rPr kumimoji="0" lang="en-US" sz="1500" b="1" i="0" u="none" strike="noStrike" kern="1200" cap="none" spc="0" normalizeH="0" baseline="0" noProof="0">
                  <a:ln>
                    <a:noFill/>
                  </a:ln>
                  <a:solidFill>
                    <a:srgbClr val="FEE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Needs</a:t>
              </a:r>
              <a:endParaRPr kumimoji="0" lang="en-IL" sz="1500" b="1" i="0" u="none" strike="noStrike" kern="1200" cap="none" spc="0" normalizeH="0" baseline="0" noProof="0">
                <a:ln>
                  <a:noFill/>
                </a:ln>
                <a:solidFill>
                  <a:srgbClr val="FEE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7C37C18-F9AA-17FA-11D9-8814B36D7FCC}"/>
                </a:ext>
              </a:extLst>
            </p:cNvPr>
            <p:cNvGrpSpPr/>
            <p:nvPr/>
          </p:nvGrpSpPr>
          <p:grpSpPr>
            <a:xfrm>
              <a:off x="5943257" y="3945777"/>
              <a:ext cx="305489" cy="426630"/>
              <a:chOff x="5571790" y="4631091"/>
              <a:chExt cx="305489" cy="426630"/>
            </a:xfrm>
            <a:solidFill>
              <a:schemeClr val="bg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ABFD3AA-70E4-61E1-F264-8519BAB5FE1B}"/>
                  </a:ext>
                </a:extLst>
              </p:cNvPr>
              <p:cNvSpPr/>
              <p:nvPr/>
            </p:nvSpPr>
            <p:spPr>
              <a:xfrm>
                <a:off x="5721082" y="4659507"/>
                <a:ext cx="127730" cy="170445"/>
              </a:xfrm>
              <a:custGeom>
                <a:avLst/>
                <a:gdLst>
                  <a:gd name="connsiteX0" fmla="*/ 56776 w 127730"/>
                  <a:gd name="connsiteY0" fmla="*/ 170436 h 170445"/>
                  <a:gd name="connsiteX1" fmla="*/ 28441 w 127730"/>
                  <a:gd name="connsiteY1" fmla="*/ 142101 h 170445"/>
                  <a:gd name="connsiteX2" fmla="*/ 28441 w 127730"/>
                  <a:gd name="connsiteY2" fmla="*/ 127715 h 170445"/>
                  <a:gd name="connsiteX3" fmla="*/ 22746 w 127730"/>
                  <a:gd name="connsiteY3" fmla="*/ 115203 h 170445"/>
                  <a:gd name="connsiteX4" fmla="*/ 321 w 127730"/>
                  <a:gd name="connsiteY4" fmla="*/ 58799 h 170445"/>
                  <a:gd name="connsiteX5" fmla="*/ 18182 w 127730"/>
                  <a:gd name="connsiteY5" fmla="*/ 19694 h 170445"/>
                  <a:gd name="connsiteX6" fmla="*/ 56603 w 127730"/>
                  <a:gd name="connsiteY6" fmla="*/ 438 h 170445"/>
                  <a:gd name="connsiteX7" fmla="*/ 64031 w 127730"/>
                  <a:gd name="connsiteY7" fmla="*/ 0 h 170445"/>
                  <a:gd name="connsiteX8" fmla="*/ 105896 w 127730"/>
                  <a:gd name="connsiteY8" fmla="*/ 16139 h 170445"/>
                  <a:gd name="connsiteX9" fmla="*/ 111663 w 127730"/>
                  <a:gd name="connsiteY9" fmla="*/ 22028 h 170445"/>
                  <a:gd name="connsiteX10" fmla="*/ 104846 w 127730"/>
                  <a:gd name="connsiteY10" fmla="*/ 115356 h 170445"/>
                  <a:gd name="connsiteX11" fmla="*/ 99324 w 127730"/>
                  <a:gd name="connsiteY11" fmla="*/ 127715 h 170445"/>
                  <a:gd name="connsiteX12" fmla="*/ 99324 w 127730"/>
                  <a:gd name="connsiteY12" fmla="*/ 142112 h 170445"/>
                  <a:gd name="connsiteX13" fmla="*/ 70989 w 127730"/>
                  <a:gd name="connsiteY13" fmla="*/ 170446 h 170445"/>
                  <a:gd name="connsiteX14" fmla="*/ 56776 w 127730"/>
                  <a:gd name="connsiteY14" fmla="*/ 170446 h 170445"/>
                  <a:gd name="connsiteX15" fmla="*/ 44774 w 127730"/>
                  <a:gd name="connsiteY15" fmla="*/ 149814 h 170445"/>
                  <a:gd name="connsiteX16" fmla="*/ 56766 w 127730"/>
                  <a:gd name="connsiteY16" fmla="*/ 156427 h 170445"/>
                  <a:gd name="connsiteX17" fmla="*/ 70979 w 127730"/>
                  <a:gd name="connsiteY17" fmla="*/ 156427 h 170445"/>
                  <a:gd name="connsiteX18" fmla="*/ 82971 w 127730"/>
                  <a:gd name="connsiteY18" fmla="*/ 149814 h 170445"/>
                  <a:gd name="connsiteX19" fmla="*/ 83419 w 127730"/>
                  <a:gd name="connsiteY19" fmla="*/ 149111 h 170445"/>
                  <a:gd name="connsiteX20" fmla="*/ 44315 w 127730"/>
                  <a:gd name="connsiteY20" fmla="*/ 149111 h 170445"/>
                  <a:gd name="connsiteX21" fmla="*/ 44764 w 127730"/>
                  <a:gd name="connsiteY21" fmla="*/ 149814 h 170445"/>
                  <a:gd name="connsiteX22" fmla="*/ 42451 w 127730"/>
                  <a:gd name="connsiteY22" fmla="*/ 135101 h 170445"/>
                  <a:gd name="connsiteX23" fmla="*/ 85304 w 127730"/>
                  <a:gd name="connsiteY23" fmla="*/ 135101 h 170445"/>
                  <a:gd name="connsiteX24" fmla="*/ 85304 w 127730"/>
                  <a:gd name="connsiteY24" fmla="*/ 127786 h 170445"/>
                  <a:gd name="connsiteX25" fmla="*/ 42451 w 127730"/>
                  <a:gd name="connsiteY25" fmla="*/ 127786 h 170445"/>
                  <a:gd name="connsiteX26" fmla="*/ 42451 w 127730"/>
                  <a:gd name="connsiteY26" fmla="*/ 135101 h 170445"/>
                  <a:gd name="connsiteX27" fmla="*/ 45589 w 127730"/>
                  <a:gd name="connsiteY27" fmla="*/ 63934 h 170445"/>
                  <a:gd name="connsiteX28" fmla="*/ 43561 w 127730"/>
                  <a:gd name="connsiteY28" fmla="*/ 64688 h 170445"/>
                  <a:gd name="connsiteX29" fmla="*/ 42461 w 127730"/>
                  <a:gd name="connsiteY29" fmla="*/ 66837 h 170445"/>
                  <a:gd name="connsiteX30" fmla="*/ 42461 w 127730"/>
                  <a:gd name="connsiteY30" fmla="*/ 73093 h 170445"/>
                  <a:gd name="connsiteX31" fmla="*/ 43673 w 127730"/>
                  <a:gd name="connsiteY31" fmla="*/ 75529 h 170445"/>
                  <a:gd name="connsiteX32" fmla="*/ 68086 w 127730"/>
                  <a:gd name="connsiteY32" fmla="*/ 93848 h 170445"/>
                  <a:gd name="connsiteX33" fmla="*/ 70888 w 127730"/>
                  <a:gd name="connsiteY33" fmla="*/ 99452 h 170445"/>
                  <a:gd name="connsiteX34" fmla="*/ 70888 w 127730"/>
                  <a:gd name="connsiteY34" fmla="*/ 113766 h 170445"/>
                  <a:gd name="connsiteX35" fmla="*/ 88748 w 127730"/>
                  <a:gd name="connsiteY35" fmla="*/ 113766 h 170445"/>
                  <a:gd name="connsiteX36" fmla="*/ 88870 w 127730"/>
                  <a:gd name="connsiteY36" fmla="*/ 113512 h 170445"/>
                  <a:gd name="connsiteX37" fmla="*/ 95727 w 127730"/>
                  <a:gd name="connsiteY37" fmla="*/ 104689 h 170445"/>
                  <a:gd name="connsiteX38" fmla="*/ 100282 w 127730"/>
                  <a:gd name="connsiteY38" fmla="*/ 100236 h 170445"/>
                  <a:gd name="connsiteX39" fmla="*/ 113670 w 127730"/>
                  <a:gd name="connsiteY39" fmla="*/ 62640 h 170445"/>
                  <a:gd name="connsiteX40" fmla="*/ 96553 w 127730"/>
                  <a:gd name="connsiteY40" fmla="*/ 26582 h 170445"/>
                  <a:gd name="connsiteX41" fmla="*/ 63959 w 127730"/>
                  <a:gd name="connsiteY41" fmla="*/ 14040 h 170445"/>
                  <a:gd name="connsiteX42" fmla="*/ 58182 w 127730"/>
                  <a:gd name="connsiteY42" fmla="*/ 14366 h 170445"/>
                  <a:gd name="connsiteX43" fmla="*/ 14259 w 127730"/>
                  <a:gd name="connsiteY43" fmla="*/ 60134 h 170445"/>
                  <a:gd name="connsiteX44" fmla="*/ 31875 w 127730"/>
                  <a:gd name="connsiteY44" fmla="*/ 104587 h 170445"/>
                  <a:gd name="connsiteX45" fmla="*/ 38834 w 127730"/>
                  <a:gd name="connsiteY45" fmla="*/ 113522 h 170445"/>
                  <a:gd name="connsiteX46" fmla="*/ 38966 w 127730"/>
                  <a:gd name="connsiteY46" fmla="*/ 113766 h 170445"/>
                  <a:gd name="connsiteX47" fmla="*/ 56868 w 127730"/>
                  <a:gd name="connsiteY47" fmla="*/ 113766 h 170445"/>
                  <a:gd name="connsiteX48" fmla="*/ 56868 w 127730"/>
                  <a:gd name="connsiteY48" fmla="*/ 102946 h 170445"/>
                  <a:gd name="connsiteX49" fmla="*/ 35258 w 127730"/>
                  <a:gd name="connsiteY49" fmla="*/ 86736 h 170445"/>
                  <a:gd name="connsiteX50" fmla="*/ 28431 w 127730"/>
                  <a:gd name="connsiteY50" fmla="*/ 73093 h 170445"/>
                  <a:gd name="connsiteX51" fmla="*/ 28431 w 127730"/>
                  <a:gd name="connsiteY51" fmla="*/ 66848 h 170445"/>
                  <a:gd name="connsiteX52" fmla="*/ 33424 w 127730"/>
                  <a:gd name="connsiteY52" fmla="*/ 54785 h 170445"/>
                  <a:gd name="connsiteX53" fmla="*/ 45487 w 127730"/>
                  <a:gd name="connsiteY53" fmla="*/ 49792 h 170445"/>
                  <a:gd name="connsiteX54" fmla="*/ 57550 w 127730"/>
                  <a:gd name="connsiteY54" fmla="*/ 54785 h 170445"/>
                  <a:gd name="connsiteX55" fmla="*/ 61718 w 127730"/>
                  <a:gd name="connsiteY55" fmla="*/ 58952 h 170445"/>
                  <a:gd name="connsiteX56" fmla="*/ 63878 w 127730"/>
                  <a:gd name="connsiteY56" fmla="*/ 59838 h 170445"/>
                  <a:gd name="connsiteX57" fmla="*/ 66028 w 127730"/>
                  <a:gd name="connsiteY57" fmla="*/ 58952 h 170445"/>
                  <a:gd name="connsiteX58" fmla="*/ 70195 w 127730"/>
                  <a:gd name="connsiteY58" fmla="*/ 54785 h 170445"/>
                  <a:gd name="connsiteX59" fmla="*/ 82258 w 127730"/>
                  <a:gd name="connsiteY59" fmla="*/ 49792 h 170445"/>
                  <a:gd name="connsiteX60" fmla="*/ 99314 w 127730"/>
                  <a:gd name="connsiteY60" fmla="*/ 66848 h 170445"/>
                  <a:gd name="connsiteX61" fmla="*/ 99314 w 127730"/>
                  <a:gd name="connsiteY61" fmla="*/ 73093 h 170445"/>
                  <a:gd name="connsiteX62" fmla="*/ 92487 w 127730"/>
                  <a:gd name="connsiteY62" fmla="*/ 86746 h 170445"/>
                  <a:gd name="connsiteX63" fmla="*/ 82380 w 127730"/>
                  <a:gd name="connsiteY63" fmla="*/ 94326 h 170445"/>
                  <a:gd name="connsiteX64" fmla="*/ 73974 w 127730"/>
                  <a:gd name="connsiteY64" fmla="*/ 83119 h 170445"/>
                  <a:gd name="connsiteX65" fmla="*/ 84082 w 127730"/>
                  <a:gd name="connsiteY65" fmla="*/ 75529 h 170445"/>
                  <a:gd name="connsiteX66" fmla="*/ 85304 w 127730"/>
                  <a:gd name="connsiteY66" fmla="*/ 73093 h 170445"/>
                  <a:gd name="connsiteX67" fmla="*/ 85304 w 127730"/>
                  <a:gd name="connsiteY67" fmla="*/ 66848 h 170445"/>
                  <a:gd name="connsiteX68" fmla="*/ 84561 w 127730"/>
                  <a:gd name="connsiteY68" fmla="*/ 65054 h 170445"/>
                  <a:gd name="connsiteX69" fmla="*/ 82146 w 127730"/>
                  <a:gd name="connsiteY69" fmla="*/ 63944 h 170445"/>
                  <a:gd name="connsiteX70" fmla="*/ 80108 w 127730"/>
                  <a:gd name="connsiteY70" fmla="*/ 64688 h 170445"/>
                  <a:gd name="connsiteX71" fmla="*/ 75931 w 127730"/>
                  <a:gd name="connsiteY71" fmla="*/ 68865 h 170445"/>
                  <a:gd name="connsiteX72" fmla="*/ 63867 w 127730"/>
                  <a:gd name="connsiteY72" fmla="*/ 73705 h 170445"/>
                  <a:gd name="connsiteX73" fmla="*/ 51804 w 127730"/>
                  <a:gd name="connsiteY73" fmla="*/ 68865 h 170445"/>
                  <a:gd name="connsiteX74" fmla="*/ 47637 w 127730"/>
                  <a:gd name="connsiteY74" fmla="*/ 64698 h 170445"/>
                  <a:gd name="connsiteX75" fmla="*/ 45844 w 127730"/>
                  <a:gd name="connsiteY75" fmla="*/ 63954 h 170445"/>
                  <a:gd name="connsiteX76" fmla="*/ 45569 w 127730"/>
                  <a:gd name="connsiteY76" fmla="*/ 63944 h 170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127730" h="170445">
                    <a:moveTo>
                      <a:pt x="56776" y="170436"/>
                    </a:moveTo>
                    <a:cubicBezTo>
                      <a:pt x="41167" y="170416"/>
                      <a:pt x="28462" y="157710"/>
                      <a:pt x="28441" y="142101"/>
                    </a:cubicBezTo>
                    <a:lnTo>
                      <a:pt x="28441" y="127715"/>
                    </a:lnTo>
                    <a:cubicBezTo>
                      <a:pt x="28462" y="122906"/>
                      <a:pt x="26383" y="118351"/>
                      <a:pt x="22746" y="115203"/>
                    </a:cubicBezTo>
                    <a:cubicBezTo>
                      <a:pt x="6597" y="101173"/>
                      <a:pt x="-1788" y="80093"/>
                      <a:pt x="321" y="58799"/>
                    </a:cubicBezTo>
                    <a:cubicBezTo>
                      <a:pt x="1635" y="44158"/>
                      <a:pt x="7983" y="30271"/>
                      <a:pt x="18182" y="19694"/>
                    </a:cubicBezTo>
                    <a:cubicBezTo>
                      <a:pt x="28380" y="9119"/>
                      <a:pt x="42033" y="2282"/>
                      <a:pt x="56603" y="438"/>
                    </a:cubicBezTo>
                    <a:cubicBezTo>
                      <a:pt x="59058" y="142"/>
                      <a:pt x="61555" y="0"/>
                      <a:pt x="64031" y="0"/>
                    </a:cubicBezTo>
                    <a:cubicBezTo>
                      <a:pt x="79528" y="0"/>
                      <a:pt x="94393" y="5726"/>
                      <a:pt x="105896" y="16139"/>
                    </a:cubicBezTo>
                    <a:cubicBezTo>
                      <a:pt x="107933" y="17972"/>
                      <a:pt x="109869" y="19949"/>
                      <a:pt x="111663" y="22028"/>
                    </a:cubicBezTo>
                    <a:cubicBezTo>
                      <a:pt x="135514" y="49639"/>
                      <a:pt x="132458" y="91504"/>
                      <a:pt x="104846" y="115356"/>
                    </a:cubicBezTo>
                    <a:cubicBezTo>
                      <a:pt x="101280" y="118474"/>
                      <a:pt x="99263" y="122977"/>
                      <a:pt x="99324" y="127715"/>
                    </a:cubicBezTo>
                    <a:lnTo>
                      <a:pt x="99324" y="142112"/>
                    </a:lnTo>
                    <a:cubicBezTo>
                      <a:pt x="99304" y="157721"/>
                      <a:pt x="86598" y="170426"/>
                      <a:pt x="70989" y="170446"/>
                    </a:cubicBezTo>
                    <a:lnTo>
                      <a:pt x="56776" y="170446"/>
                    </a:lnTo>
                    <a:close/>
                    <a:moveTo>
                      <a:pt x="44774" y="149814"/>
                    </a:moveTo>
                    <a:cubicBezTo>
                      <a:pt x="47362" y="153879"/>
                      <a:pt x="51957" y="156406"/>
                      <a:pt x="56766" y="156427"/>
                    </a:cubicBezTo>
                    <a:lnTo>
                      <a:pt x="70979" y="156427"/>
                    </a:lnTo>
                    <a:cubicBezTo>
                      <a:pt x="75788" y="156417"/>
                      <a:pt x="80393" y="153879"/>
                      <a:pt x="82971" y="149814"/>
                    </a:cubicBezTo>
                    <a:lnTo>
                      <a:pt x="83419" y="149111"/>
                    </a:lnTo>
                    <a:lnTo>
                      <a:pt x="44315" y="149111"/>
                    </a:lnTo>
                    <a:lnTo>
                      <a:pt x="44764" y="149814"/>
                    </a:lnTo>
                    <a:close/>
                    <a:moveTo>
                      <a:pt x="42451" y="135101"/>
                    </a:moveTo>
                    <a:lnTo>
                      <a:pt x="85304" y="135101"/>
                    </a:lnTo>
                    <a:lnTo>
                      <a:pt x="85304" y="127786"/>
                    </a:lnTo>
                    <a:lnTo>
                      <a:pt x="42451" y="127786"/>
                    </a:lnTo>
                    <a:lnTo>
                      <a:pt x="42451" y="135101"/>
                    </a:lnTo>
                    <a:close/>
                    <a:moveTo>
                      <a:pt x="45589" y="63934"/>
                    </a:moveTo>
                    <a:cubicBezTo>
                      <a:pt x="44855" y="63934"/>
                      <a:pt x="44132" y="64199"/>
                      <a:pt x="43561" y="64688"/>
                    </a:cubicBezTo>
                    <a:cubicBezTo>
                      <a:pt x="42919" y="65238"/>
                      <a:pt x="42522" y="66002"/>
                      <a:pt x="42461" y="66837"/>
                    </a:cubicBezTo>
                    <a:lnTo>
                      <a:pt x="42461" y="73093"/>
                    </a:lnTo>
                    <a:cubicBezTo>
                      <a:pt x="42461" y="74041"/>
                      <a:pt x="42919" y="74958"/>
                      <a:pt x="43673" y="75529"/>
                    </a:cubicBezTo>
                    <a:lnTo>
                      <a:pt x="68086" y="93848"/>
                    </a:lnTo>
                    <a:cubicBezTo>
                      <a:pt x="69838" y="95162"/>
                      <a:pt x="70888" y="97261"/>
                      <a:pt x="70888" y="99452"/>
                    </a:cubicBezTo>
                    <a:lnTo>
                      <a:pt x="70888" y="113766"/>
                    </a:lnTo>
                    <a:lnTo>
                      <a:pt x="88748" y="113766"/>
                    </a:lnTo>
                    <a:lnTo>
                      <a:pt x="88870" y="113512"/>
                    </a:lnTo>
                    <a:cubicBezTo>
                      <a:pt x="90582" y="110150"/>
                      <a:pt x="92885" y="107175"/>
                      <a:pt x="95727" y="104689"/>
                    </a:cubicBezTo>
                    <a:cubicBezTo>
                      <a:pt x="97337" y="103293"/>
                      <a:pt x="98866" y="101795"/>
                      <a:pt x="100282" y="100236"/>
                    </a:cubicBezTo>
                    <a:cubicBezTo>
                      <a:pt x="109625" y="89905"/>
                      <a:pt x="114373" y="76547"/>
                      <a:pt x="113670" y="62640"/>
                    </a:cubicBezTo>
                    <a:cubicBezTo>
                      <a:pt x="112967" y="48732"/>
                      <a:pt x="106884" y="35925"/>
                      <a:pt x="96553" y="26582"/>
                    </a:cubicBezTo>
                    <a:cubicBezTo>
                      <a:pt x="87607" y="18492"/>
                      <a:pt x="76022" y="14040"/>
                      <a:pt x="63959" y="14040"/>
                    </a:cubicBezTo>
                    <a:cubicBezTo>
                      <a:pt x="62003" y="14040"/>
                      <a:pt x="60077" y="14152"/>
                      <a:pt x="58182" y="14366"/>
                    </a:cubicBezTo>
                    <a:cubicBezTo>
                      <a:pt x="34626" y="17647"/>
                      <a:pt x="16572" y="36465"/>
                      <a:pt x="14259" y="60134"/>
                    </a:cubicBezTo>
                    <a:cubicBezTo>
                      <a:pt x="12588" y="76904"/>
                      <a:pt x="19170" y="93521"/>
                      <a:pt x="31875" y="104587"/>
                    </a:cubicBezTo>
                    <a:cubicBezTo>
                      <a:pt x="34748" y="107113"/>
                      <a:pt x="37092" y="110119"/>
                      <a:pt x="38834" y="113522"/>
                    </a:cubicBezTo>
                    <a:lnTo>
                      <a:pt x="38966" y="113766"/>
                    </a:lnTo>
                    <a:lnTo>
                      <a:pt x="56868" y="113766"/>
                    </a:lnTo>
                    <a:lnTo>
                      <a:pt x="56868" y="102946"/>
                    </a:lnTo>
                    <a:lnTo>
                      <a:pt x="35258" y="86736"/>
                    </a:lnTo>
                    <a:cubicBezTo>
                      <a:pt x="30999" y="83527"/>
                      <a:pt x="28441" y="78422"/>
                      <a:pt x="28431" y="73093"/>
                    </a:cubicBezTo>
                    <a:lnTo>
                      <a:pt x="28431" y="66848"/>
                    </a:lnTo>
                    <a:cubicBezTo>
                      <a:pt x="28431" y="62293"/>
                      <a:pt x="30204" y="58004"/>
                      <a:pt x="33424" y="54785"/>
                    </a:cubicBezTo>
                    <a:cubicBezTo>
                      <a:pt x="36643" y="51565"/>
                      <a:pt x="40922" y="49792"/>
                      <a:pt x="45487" y="49792"/>
                    </a:cubicBezTo>
                    <a:cubicBezTo>
                      <a:pt x="50051" y="49792"/>
                      <a:pt x="54331" y="51565"/>
                      <a:pt x="57550" y="54785"/>
                    </a:cubicBezTo>
                    <a:lnTo>
                      <a:pt x="61718" y="58952"/>
                    </a:lnTo>
                    <a:cubicBezTo>
                      <a:pt x="62288" y="59522"/>
                      <a:pt x="63062" y="59838"/>
                      <a:pt x="63878" y="59838"/>
                    </a:cubicBezTo>
                    <a:cubicBezTo>
                      <a:pt x="64693" y="59838"/>
                      <a:pt x="65457" y="59522"/>
                      <a:pt x="66028" y="58952"/>
                    </a:cubicBezTo>
                    <a:lnTo>
                      <a:pt x="70195" y="54785"/>
                    </a:lnTo>
                    <a:cubicBezTo>
                      <a:pt x="73414" y="51565"/>
                      <a:pt x="77704" y="49792"/>
                      <a:pt x="82258" y="49792"/>
                    </a:cubicBezTo>
                    <a:cubicBezTo>
                      <a:pt x="91662" y="49792"/>
                      <a:pt x="99314" y="57444"/>
                      <a:pt x="99314" y="66848"/>
                    </a:cubicBezTo>
                    <a:lnTo>
                      <a:pt x="99314" y="73093"/>
                    </a:lnTo>
                    <a:cubicBezTo>
                      <a:pt x="99304" y="78432"/>
                      <a:pt x="96746" y="83537"/>
                      <a:pt x="92487" y="86746"/>
                    </a:cubicBezTo>
                    <a:lnTo>
                      <a:pt x="82380" y="94326"/>
                    </a:lnTo>
                    <a:lnTo>
                      <a:pt x="73974" y="83119"/>
                    </a:lnTo>
                    <a:lnTo>
                      <a:pt x="84082" y="75529"/>
                    </a:lnTo>
                    <a:cubicBezTo>
                      <a:pt x="84846" y="74958"/>
                      <a:pt x="85304" y="74041"/>
                      <a:pt x="85304" y="73093"/>
                    </a:cubicBezTo>
                    <a:lnTo>
                      <a:pt x="85304" y="66848"/>
                    </a:lnTo>
                    <a:cubicBezTo>
                      <a:pt x="85253" y="66175"/>
                      <a:pt x="84989" y="65554"/>
                      <a:pt x="84561" y="65054"/>
                    </a:cubicBezTo>
                    <a:cubicBezTo>
                      <a:pt x="83959" y="64351"/>
                      <a:pt x="83083" y="63944"/>
                      <a:pt x="82146" y="63944"/>
                    </a:cubicBezTo>
                    <a:cubicBezTo>
                      <a:pt x="81402" y="63944"/>
                      <a:pt x="80679" y="64209"/>
                      <a:pt x="80108" y="64688"/>
                    </a:cubicBezTo>
                    <a:lnTo>
                      <a:pt x="75931" y="68865"/>
                    </a:lnTo>
                    <a:cubicBezTo>
                      <a:pt x="72660" y="71983"/>
                      <a:pt x="68381" y="73705"/>
                      <a:pt x="63867" y="73705"/>
                    </a:cubicBezTo>
                    <a:cubicBezTo>
                      <a:pt x="59354" y="73705"/>
                      <a:pt x="55075" y="71983"/>
                      <a:pt x="51804" y="68865"/>
                    </a:cubicBezTo>
                    <a:lnTo>
                      <a:pt x="47637" y="64698"/>
                    </a:lnTo>
                    <a:cubicBezTo>
                      <a:pt x="47127" y="64260"/>
                      <a:pt x="46496" y="64005"/>
                      <a:pt x="45844" y="63954"/>
                    </a:cubicBezTo>
                    <a:cubicBezTo>
                      <a:pt x="45752" y="63954"/>
                      <a:pt x="45660" y="63944"/>
                      <a:pt x="45569" y="63944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622A73B-781E-A0F5-F110-A36158EDE9D2}"/>
                  </a:ext>
                </a:extLst>
              </p:cNvPr>
              <p:cNvSpPr/>
              <p:nvPr/>
            </p:nvSpPr>
            <p:spPr>
              <a:xfrm>
                <a:off x="5777960" y="4631091"/>
                <a:ext cx="14019" cy="21131"/>
              </a:xfrm>
              <a:custGeom>
                <a:avLst/>
                <a:gdLst>
                  <a:gd name="connsiteX0" fmla="*/ 0 w 14019"/>
                  <a:gd name="connsiteY0" fmla="*/ 21131 h 21131"/>
                  <a:gd name="connsiteX1" fmla="*/ 0 w 14019"/>
                  <a:gd name="connsiteY1" fmla="*/ 7010 h 21131"/>
                  <a:gd name="connsiteX2" fmla="*/ 7010 w 14019"/>
                  <a:gd name="connsiteY2" fmla="*/ 0 h 21131"/>
                  <a:gd name="connsiteX3" fmla="*/ 14020 w 14019"/>
                  <a:gd name="connsiteY3" fmla="*/ 7010 h 21131"/>
                  <a:gd name="connsiteX4" fmla="*/ 14020 w 14019"/>
                  <a:gd name="connsiteY4" fmla="*/ 21131 h 21131"/>
                  <a:gd name="connsiteX5" fmla="*/ 10 w 14019"/>
                  <a:gd name="connsiteY5" fmla="*/ 21131 h 2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19" h="21131">
                    <a:moveTo>
                      <a:pt x="0" y="21131"/>
                    </a:moveTo>
                    <a:lnTo>
                      <a:pt x="0" y="7010"/>
                    </a:lnTo>
                    <a:cubicBezTo>
                      <a:pt x="0" y="3148"/>
                      <a:pt x="3138" y="0"/>
                      <a:pt x="7010" y="0"/>
                    </a:cubicBezTo>
                    <a:cubicBezTo>
                      <a:pt x="10881" y="0"/>
                      <a:pt x="14020" y="3138"/>
                      <a:pt x="14020" y="7010"/>
                    </a:cubicBezTo>
                    <a:lnTo>
                      <a:pt x="14020" y="21131"/>
                    </a:lnTo>
                    <a:lnTo>
                      <a:pt x="10" y="21131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66E1EE-94EA-E25F-7D15-9A3E1238825D}"/>
                  </a:ext>
                </a:extLst>
              </p:cNvPr>
              <p:cNvSpPr/>
              <p:nvPr/>
            </p:nvSpPr>
            <p:spPr>
              <a:xfrm>
                <a:off x="5856158" y="4716410"/>
                <a:ext cx="21121" cy="14019"/>
              </a:xfrm>
              <a:custGeom>
                <a:avLst/>
                <a:gdLst>
                  <a:gd name="connsiteX0" fmla="*/ 0 w 21121"/>
                  <a:gd name="connsiteY0" fmla="*/ 14009 h 14019"/>
                  <a:gd name="connsiteX1" fmla="*/ 0 w 21121"/>
                  <a:gd name="connsiteY1" fmla="*/ 0 h 14019"/>
                  <a:gd name="connsiteX2" fmla="*/ 14111 w 21121"/>
                  <a:gd name="connsiteY2" fmla="*/ 0 h 14019"/>
                  <a:gd name="connsiteX3" fmla="*/ 21121 w 21121"/>
                  <a:gd name="connsiteY3" fmla="*/ 7010 h 14019"/>
                  <a:gd name="connsiteX4" fmla="*/ 14111 w 21121"/>
                  <a:gd name="connsiteY4" fmla="*/ 14020 h 14019"/>
                  <a:gd name="connsiteX5" fmla="*/ 0 w 21121"/>
                  <a:gd name="connsiteY5" fmla="*/ 14020 h 1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21" h="14019">
                    <a:moveTo>
                      <a:pt x="0" y="14009"/>
                    </a:moveTo>
                    <a:lnTo>
                      <a:pt x="0" y="0"/>
                    </a:lnTo>
                    <a:lnTo>
                      <a:pt x="14111" y="0"/>
                    </a:lnTo>
                    <a:cubicBezTo>
                      <a:pt x="17973" y="0"/>
                      <a:pt x="21121" y="3138"/>
                      <a:pt x="21121" y="7010"/>
                    </a:cubicBezTo>
                    <a:cubicBezTo>
                      <a:pt x="21121" y="10882"/>
                      <a:pt x="17983" y="14020"/>
                      <a:pt x="14111" y="14020"/>
                    </a:cubicBezTo>
                    <a:lnTo>
                      <a:pt x="0" y="14020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754BEC1-30AF-55AC-BCF4-DAD296377DB7}"/>
                  </a:ext>
                </a:extLst>
              </p:cNvPr>
              <p:cNvSpPr/>
              <p:nvPr/>
            </p:nvSpPr>
            <p:spPr>
              <a:xfrm>
                <a:off x="5692650" y="4716400"/>
                <a:ext cx="21121" cy="14019"/>
              </a:xfrm>
              <a:custGeom>
                <a:avLst/>
                <a:gdLst>
                  <a:gd name="connsiteX0" fmla="*/ 7010 w 21121"/>
                  <a:gd name="connsiteY0" fmla="*/ 14019 h 14019"/>
                  <a:gd name="connsiteX1" fmla="*/ 0 w 21121"/>
                  <a:gd name="connsiteY1" fmla="*/ 7010 h 14019"/>
                  <a:gd name="connsiteX2" fmla="*/ 7010 w 21121"/>
                  <a:gd name="connsiteY2" fmla="*/ 0 h 14019"/>
                  <a:gd name="connsiteX3" fmla="*/ 21121 w 21121"/>
                  <a:gd name="connsiteY3" fmla="*/ 0 h 14019"/>
                  <a:gd name="connsiteX4" fmla="*/ 21121 w 21121"/>
                  <a:gd name="connsiteY4" fmla="*/ 14009 h 14019"/>
                  <a:gd name="connsiteX5" fmla="*/ 7010 w 21121"/>
                  <a:gd name="connsiteY5" fmla="*/ 14009 h 1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21" h="14019">
                    <a:moveTo>
                      <a:pt x="7010" y="14019"/>
                    </a:moveTo>
                    <a:cubicBezTo>
                      <a:pt x="3148" y="14019"/>
                      <a:pt x="0" y="10882"/>
                      <a:pt x="0" y="7010"/>
                    </a:cubicBezTo>
                    <a:cubicBezTo>
                      <a:pt x="0" y="3138"/>
                      <a:pt x="3138" y="0"/>
                      <a:pt x="7010" y="0"/>
                    </a:cubicBezTo>
                    <a:lnTo>
                      <a:pt x="21121" y="0"/>
                    </a:lnTo>
                    <a:lnTo>
                      <a:pt x="21121" y="14009"/>
                    </a:lnTo>
                    <a:lnTo>
                      <a:pt x="7010" y="14009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8FA0146-BCC0-C079-5271-6A621153A2C7}"/>
                  </a:ext>
                </a:extLst>
              </p:cNvPr>
              <p:cNvSpPr/>
              <p:nvPr/>
            </p:nvSpPr>
            <p:spPr>
              <a:xfrm>
                <a:off x="5717643" y="4656083"/>
                <a:ext cx="21936" cy="21936"/>
              </a:xfrm>
              <a:custGeom>
                <a:avLst/>
                <a:gdLst>
                  <a:gd name="connsiteX0" fmla="*/ 2048 w 21936"/>
                  <a:gd name="connsiteY0" fmla="*/ 11962 h 21936"/>
                  <a:gd name="connsiteX1" fmla="*/ 2048 w 21936"/>
                  <a:gd name="connsiteY1" fmla="*/ 2048 h 21936"/>
                  <a:gd name="connsiteX2" fmla="*/ 7000 w 21936"/>
                  <a:gd name="connsiteY2" fmla="*/ 0 h 21936"/>
                  <a:gd name="connsiteX3" fmla="*/ 11951 w 21936"/>
                  <a:gd name="connsiteY3" fmla="*/ 2048 h 21936"/>
                  <a:gd name="connsiteX4" fmla="*/ 21936 w 21936"/>
                  <a:gd name="connsiteY4" fmla="*/ 12033 h 21936"/>
                  <a:gd name="connsiteX5" fmla="*/ 12033 w 21936"/>
                  <a:gd name="connsiteY5" fmla="*/ 21937 h 21936"/>
                  <a:gd name="connsiteX6" fmla="*/ 2048 w 21936"/>
                  <a:gd name="connsiteY6" fmla="*/ 11962 h 2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36" h="21936">
                    <a:moveTo>
                      <a:pt x="2048" y="11962"/>
                    </a:moveTo>
                    <a:cubicBezTo>
                      <a:pt x="-683" y="9231"/>
                      <a:pt x="-683" y="4789"/>
                      <a:pt x="2048" y="2048"/>
                    </a:cubicBezTo>
                    <a:cubicBezTo>
                      <a:pt x="3372" y="723"/>
                      <a:pt x="5135" y="0"/>
                      <a:pt x="7000" y="0"/>
                    </a:cubicBezTo>
                    <a:cubicBezTo>
                      <a:pt x="8864" y="0"/>
                      <a:pt x="10627" y="734"/>
                      <a:pt x="11951" y="2048"/>
                    </a:cubicBezTo>
                    <a:lnTo>
                      <a:pt x="21936" y="12033"/>
                    </a:lnTo>
                    <a:lnTo>
                      <a:pt x="12033" y="21937"/>
                    </a:lnTo>
                    <a:lnTo>
                      <a:pt x="2048" y="11962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64065D6-CCC8-8B00-2DAE-38D54C29EE40}"/>
                  </a:ext>
                </a:extLst>
              </p:cNvPr>
              <p:cNvSpPr/>
              <p:nvPr/>
            </p:nvSpPr>
            <p:spPr>
              <a:xfrm>
                <a:off x="5830350" y="4656083"/>
                <a:ext cx="21925" cy="21936"/>
              </a:xfrm>
              <a:custGeom>
                <a:avLst/>
                <a:gdLst>
                  <a:gd name="connsiteX0" fmla="*/ 0 w 21925"/>
                  <a:gd name="connsiteY0" fmla="*/ 12033 h 21936"/>
                  <a:gd name="connsiteX1" fmla="*/ 9975 w 21925"/>
                  <a:gd name="connsiteY1" fmla="*/ 2048 h 21936"/>
                  <a:gd name="connsiteX2" fmla="*/ 14926 w 21925"/>
                  <a:gd name="connsiteY2" fmla="*/ 0 h 21936"/>
                  <a:gd name="connsiteX3" fmla="*/ 19878 w 21925"/>
                  <a:gd name="connsiteY3" fmla="*/ 2048 h 21936"/>
                  <a:gd name="connsiteX4" fmla="*/ 19878 w 21925"/>
                  <a:gd name="connsiteY4" fmla="*/ 11962 h 21936"/>
                  <a:gd name="connsiteX5" fmla="*/ 9903 w 21925"/>
                  <a:gd name="connsiteY5" fmla="*/ 21937 h 21936"/>
                  <a:gd name="connsiteX6" fmla="*/ 0 w 21925"/>
                  <a:gd name="connsiteY6" fmla="*/ 12033 h 2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25" h="21936">
                    <a:moveTo>
                      <a:pt x="0" y="12033"/>
                    </a:moveTo>
                    <a:lnTo>
                      <a:pt x="9975" y="2048"/>
                    </a:lnTo>
                    <a:cubicBezTo>
                      <a:pt x="11299" y="723"/>
                      <a:pt x="13062" y="0"/>
                      <a:pt x="14926" y="0"/>
                    </a:cubicBezTo>
                    <a:cubicBezTo>
                      <a:pt x="16791" y="0"/>
                      <a:pt x="18554" y="734"/>
                      <a:pt x="19878" y="2048"/>
                    </a:cubicBezTo>
                    <a:cubicBezTo>
                      <a:pt x="22609" y="4778"/>
                      <a:pt x="22609" y="9221"/>
                      <a:pt x="19878" y="11962"/>
                    </a:cubicBezTo>
                    <a:lnTo>
                      <a:pt x="9903" y="21937"/>
                    </a:lnTo>
                    <a:lnTo>
                      <a:pt x="0" y="12033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1826D5E-C7BB-3DD7-AF6A-1B30BC40B31C}"/>
                  </a:ext>
                </a:extLst>
              </p:cNvPr>
              <p:cNvSpPr/>
              <p:nvPr/>
            </p:nvSpPr>
            <p:spPr>
              <a:xfrm>
                <a:off x="5748984" y="4855821"/>
                <a:ext cx="106124" cy="176071"/>
              </a:xfrm>
              <a:custGeom>
                <a:avLst/>
                <a:gdLst>
                  <a:gd name="connsiteX0" fmla="*/ 54947 w 106124"/>
                  <a:gd name="connsiteY0" fmla="*/ 176061 h 176071"/>
                  <a:gd name="connsiteX1" fmla="*/ 50463 w 106124"/>
                  <a:gd name="connsiteY1" fmla="*/ 175603 h 176071"/>
                  <a:gd name="connsiteX2" fmla="*/ 4584 w 106124"/>
                  <a:gd name="connsiteY2" fmla="*/ 161818 h 176071"/>
                  <a:gd name="connsiteX3" fmla="*/ 396 w 106124"/>
                  <a:gd name="connsiteY3" fmla="*/ 152862 h 176071"/>
                  <a:gd name="connsiteX4" fmla="*/ 9250 w 106124"/>
                  <a:gd name="connsiteY4" fmla="*/ 148450 h 176071"/>
                  <a:gd name="connsiteX5" fmla="*/ 53347 w 106124"/>
                  <a:gd name="connsiteY5" fmla="*/ 161736 h 176071"/>
                  <a:gd name="connsiteX6" fmla="*/ 61763 w 106124"/>
                  <a:gd name="connsiteY6" fmla="*/ 156071 h 176071"/>
                  <a:gd name="connsiteX7" fmla="*/ 62272 w 106124"/>
                  <a:gd name="connsiteY7" fmla="*/ 144527 h 176071"/>
                  <a:gd name="connsiteX8" fmla="*/ 61864 w 106124"/>
                  <a:gd name="connsiteY8" fmla="*/ 132953 h 176071"/>
                  <a:gd name="connsiteX9" fmla="*/ 71778 w 106124"/>
                  <a:gd name="connsiteY9" fmla="*/ 121480 h 176071"/>
                  <a:gd name="connsiteX10" fmla="*/ 70881 w 106124"/>
                  <a:gd name="connsiteY10" fmla="*/ 120166 h 176071"/>
                  <a:gd name="connsiteX11" fmla="*/ 69486 w 106124"/>
                  <a:gd name="connsiteY11" fmla="*/ 114858 h 176071"/>
                  <a:gd name="connsiteX12" fmla="*/ 72298 w 106124"/>
                  <a:gd name="connsiteY12" fmla="*/ 110140 h 176071"/>
                  <a:gd name="connsiteX13" fmla="*/ 77260 w 106124"/>
                  <a:gd name="connsiteY13" fmla="*/ 106370 h 176071"/>
                  <a:gd name="connsiteX14" fmla="*/ 77260 w 106124"/>
                  <a:gd name="connsiteY14" fmla="*/ 106330 h 176071"/>
                  <a:gd name="connsiteX15" fmla="*/ 74600 w 106124"/>
                  <a:gd name="connsiteY15" fmla="*/ 101276 h 176071"/>
                  <a:gd name="connsiteX16" fmla="*/ 73052 w 106124"/>
                  <a:gd name="connsiteY16" fmla="*/ 88714 h 176071"/>
                  <a:gd name="connsiteX17" fmla="*/ 85798 w 106124"/>
                  <a:gd name="connsiteY17" fmla="*/ 75621 h 176071"/>
                  <a:gd name="connsiteX18" fmla="*/ 89415 w 106124"/>
                  <a:gd name="connsiteY18" fmla="*/ 73604 h 176071"/>
                  <a:gd name="connsiteX19" fmla="*/ 91738 w 106124"/>
                  <a:gd name="connsiteY19" fmla="*/ 71780 h 176071"/>
                  <a:gd name="connsiteX20" fmla="*/ 87734 w 106124"/>
                  <a:gd name="connsiteY20" fmla="*/ 66115 h 176071"/>
                  <a:gd name="connsiteX21" fmla="*/ 63892 w 106124"/>
                  <a:gd name="connsiteY21" fmla="*/ 27459 h 176071"/>
                  <a:gd name="connsiteX22" fmla="*/ 61701 w 106124"/>
                  <a:gd name="connsiteY22" fmla="*/ 19339 h 176071"/>
                  <a:gd name="connsiteX23" fmla="*/ 69751 w 106124"/>
                  <a:gd name="connsiteY23" fmla="*/ 5391 h 176071"/>
                  <a:gd name="connsiteX24" fmla="*/ 72644 w 106124"/>
                  <a:gd name="connsiteY24" fmla="*/ 2497 h 176071"/>
                  <a:gd name="connsiteX25" fmla="*/ 82517 w 106124"/>
                  <a:gd name="connsiteY25" fmla="*/ 1590 h 176071"/>
                  <a:gd name="connsiteX26" fmla="*/ 83638 w 106124"/>
                  <a:gd name="connsiteY26" fmla="*/ 11433 h 176071"/>
                  <a:gd name="connsiteX27" fmla="*/ 79389 w 106124"/>
                  <a:gd name="connsiteY27" fmla="*/ 15783 h 176071"/>
                  <a:gd name="connsiteX28" fmla="*/ 75843 w 106124"/>
                  <a:gd name="connsiteY28" fmla="*/ 19736 h 176071"/>
                  <a:gd name="connsiteX29" fmla="*/ 76506 w 106124"/>
                  <a:gd name="connsiteY29" fmla="*/ 21061 h 176071"/>
                  <a:gd name="connsiteX30" fmla="*/ 98676 w 106124"/>
                  <a:gd name="connsiteY30" fmla="*/ 57180 h 176071"/>
                  <a:gd name="connsiteX31" fmla="*/ 106124 w 106124"/>
                  <a:gd name="connsiteY31" fmla="*/ 73787 h 176071"/>
                  <a:gd name="connsiteX32" fmla="*/ 97851 w 106124"/>
                  <a:gd name="connsiteY32" fmla="*/ 84974 h 176071"/>
                  <a:gd name="connsiteX33" fmla="*/ 92186 w 106124"/>
                  <a:gd name="connsiteY33" fmla="*/ 88255 h 176071"/>
                  <a:gd name="connsiteX34" fmla="*/ 86857 w 106124"/>
                  <a:gd name="connsiteY34" fmla="*/ 91607 h 176071"/>
                  <a:gd name="connsiteX35" fmla="*/ 87357 w 106124"/>
                  <a:gd name="connsiteY35" fmla="*/ 95183 h 176071"/>
                  <a:gd name="connsiteX36" fmla="*/ 89578 w 106124"/>
                  <a:gd name="connsiteY36" fmla="*/ 99432 h 176071"/>
                  <a:gd name="connsiteX37" fmla="*/ 89201 w 106124"/>
                  <a:gd name="connsiteY37" fmla="*/ 114939 h 176071"/>
                  <a:gd name="connsiteX38" fmla="*/ 85818 w 106124"/>
                  <a:gd name="connsiteY38" fmla="*/ 117711 h 176071"/>
                  <a:gd name="connsiteX39" fmla="*/ 86980 w 106124"/>
                  <a:gd name="connsiteY39" fmla="*/ 124904 h 176071"/>
                  <a:gd name="connsiteX40" fmla="*/ 83149 w 106124"/>
                  <a:gd name="connsiteY40" fmla="*/ 131160 h 176071"/>
                  <a:gd name="connsiteX41" fmla="*/ 79389 w 106124"/>
                  <a:gd name="connsiteY41" fmla="*/ 133503 h 176071"/>
                  <a:gd name="connsiteX42" fmla="*/ 75660 w 106124"/>
                  <a:gd name="connsiteY42" fmla="*/ 136478 h 176071"/>
                  <a:gd name="connsiteX43" fmla="*/ 76108 w 106124"/>
                  <a:gd name="connsiteY43" fmla="*/ 141277 h 176071"/>
                  <a:gd name="connsiteX44" fmla="*/ 75201 w 106124"/>
                  <a:gd name="connsiteY44" fmla="*/ 160778 h 176071"/>
                  <a:gd name="connsiteX45" fmla="*/ 54947 w 106124"/>
                  <a:gd name="connsiteY45" fmla="*/ 176071 h 176071"/>
                  <a:gd name="connsiteX46" fmla="*/ 54947 w 106124"/>
                  <a:gd name="connsiteY46" fmla="*/ 176071 h 176071"/>
                  <a:gd name="connsiteX47" fmla="*/ 74896 w 106124"/>
                  <a:gd name="connsiteY47" fmla="*/ 119545 h 176071"/>
                  <a:gd name="connsiteX48" fmla="*/ 74855 w 106124"/>
                  <a:gd name="connsiteY48" fmla="*/ 119545 h 176071"/>
                  <a:gd name="connsiteX49" fmla="*/ 74896 w 106124"/>
                  <a:gd name="connsiteY49" fmla="*/ 119545 h 176071"/>
                  <a:gd name="connsiteX50" fmla="*/ 79929 w 106124"/>
                  <a:gd name="connsiteY50" fmla="*/ 104139 h 176071"/>
                  <a:gd name="connsiteX51" fmla="*/ 79695 w 106124"/>
                  <a:gd name="connsiteY51" fmla="*/ 104343 h 176071"/>
                  <a:gd name="connsiteX52" fmla="*/ 79929 w 106124"/>
                  <a:gd name="connsiteY52" fmla="*/ 104139 h 176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6124" h="176071">
                    <a:moveTo>
                      <a:pt x="54947" y="176061"/>
                    </a:moveTo>
                    <a:cubicBezTo>
                      <a:pt x="53439" y="176061"/>
                      <a:pt x="51941" y="175898"/>
                      <a:pt x="50463" y="175603"/>
                    </a:cubicBezTo>
                    <a:cubicBezTo>
                      <a:pt x="34946" y="171802"/>
                      <a:pt x="19632" y="167207"/>
                      <a:pt x="4584" y="161818"/>
                    </a:cubicBezTo>
                    <a:cubicBezTo>
                      <a:pt x="987" y="160462"/>
                      <a:pt x="-867" y="156489"/>
                      <a:pt x="396" y="152862"/>
                    </a:cubicBezTo>
                    <a:cubicBezTo>
                      <a:pt x="1660" y="149235"/>
                      <a:pt x="5592" y="147278"/>
                      <a:pt x="9250" y="148450"/>
                    </a:cubicBezTo>
                    <a:cubicBezTo>
                      <a:pt x="23718" y="153626"/>
                      <a:pt x="38430" y="158058"/>
                      <a:pt x="53347" y="161736"/>
                    </a:cubicBezTo>
                    <a:cubicBezTo>
                      <a:pt x="57229" y="162439"/>
                      <a:pt x="60958" y="159933"/>
                      <a:pt x="61763" y="156071"/>
                    </a:cubicBezTo>
                    <a:cubicBezTo>
                      <a:pt x="63271" y="152403"/>
                      <a:pt x="63454" y="148318"/>
                      <a:pt x="62272" y="144527"/>
                    </a:cubicBezTo>
                    <a:cubicBezTo>
                      <a:pt x="61131" y="140768"/>
                      <a:pt x="60988" y="136784"/>
                      <a:pt x="61864" y="132953"/>
                    </a:cubicBezTo>
                    <a:cubicBezTo>
                      <a:pt x="63383" y="127889"/>
                      <a:pt x="66989" y="123712"/>
                      <a:pt x="71778" y="121480"/>
                    </a:cubicBezTo>
                    <a:cubicBezTo>
                      <a:pt x="71483" y="121022"/>
                      <a:pt x="71177" y="120563"/>
                      <a:pt x="70881" y="120166"/>
                    </a:cubicBezTo>
                    <a:cubicBezTo>
                      <a:pt x="69720" y="118658"/>
                      <a:pt x="69221" y="116743"/>
                      <a:pt x="69486" y="114858"/>
                    </a:cubicBezTo>
                    <a:cubicBezTo>
                      <a:pt x="69751" y="112973"/>
                      <a:pt x="70770" y="111271"/>
                      <a:pt x="72298" y="110140"/>
                    </a:cubicBezTo>
                    <a:cubicBezTo>
                      <a:pt x="73612" y="109172"/>
                      <a:pt x="75579" y="107685"/>
                      <a:pt x="77260" y="106370"/>
                    </a:cubicBezTo>
                    <a:lnTo>
                      <a:pt x="77260" y="106330"/>
                    </a:lnTo>
                    <a:cubicBezTo>
                      <a:pt x="76444" y="104914"/>
                      <a:pt x="75507" y="103202"/>
                      <a:pt x="74600" y="101276"/>
                    </a:cubicBezTo>
                    <a:cubicBezTo>
                      <a:pt x="72787" y="97354"/>
                      <a:pt x="72247" y="92962"/>
                      <a:pt x="73052" y="88714"/>
                    </a:cubicBezTo>
                    <a:cubicBezTo>
                      <a:pt x="74967" y="82560"/>
                      <a:pt x="79705" y="77700"/>
                      <a:pt x="85798" y="75621"/>
                    </a:cubicBezTo>
                    <a:cubicBezTo>
                      <a:pt x="87051" y="75040"/>
                      <a:pt x="88263" y="74368"/>
                      <a:pt x="89415" y="73604"/>
                    </a:cubicBezTo>
                    <a:cubicBezTo>
                      <a:pt x="89904" y="73237"/>
                      <a:pt x="91004" y="72422"/>
                      <a:pt x="91738" y="71780"/>
                    </a:cubicBezTo>
                    <a:cubicBezTo>
                      <a:pt x="90586" y="69763"/>
                      <a:pt x="89242" y="67867"/>
                      <a:pt x="87734" y="66115"/>
                    </a:cubicBezTo>
                    <a:cubicBezTo>
                      <a:pt x="78401" y="54143"/>
                      <a:pt x="70403" y="41173"/>
                      <a:pt x="63892" y="27459"/>
                    </a:cubicBezTo>
                    <a:cubicBezTo>
                      <a:pt x="62455" y="24994"/>
                      <a:pt x="61701" y="22192"/>
                      <a:pt x="61701" y="19339"/>
                    </a:cubicBezTo>
                    <a:cubicBezTo>
                      <a:pt x="62272" y="13755"/>
                      <a:pt x="65196" y="8681"/>
                      <a:pt x="69751" y="5391"/>
                    </a:cubicBezTo>
                    <a:cubicBezTo>
                      <a:pt x="70780" y="4494"/>
                      <a:pt x="71737" y="3526"/>
                      <a:pt x="72644" y="2497"/>
                    </a:cubicBezTo>
                    <a:cubicBezTo>
                      <a:pt x="75140" y="-437"/>
                      <a:pt x="79521" y="-845"/>
                      <a:pt x="82517" y="1590"/>
                    </a:cubicBezTo>
                    <a:cubicBezTo>
                      <a:pt x="85502" y="4025"/>
                      <a:pt x="86002" y="8396"/>
                      <a:pt x="83638" y="11433"/>
                    </a:cubicBezTo>
                    <a:cubicBezTo>
                      <a:pt x="82323" y="12981"/>
                      <a:pt x="80907" y="14428"/>
                      <a:pt x="79389" y="15783"/>
                    </a:cubicBezTo>
                    <a:cubicBezTo>
                      <a:pt x="78258" y="16843"/>
                      <a:pt x="75843" y="19023"/>
                      <a:pt x="75843" y="19736"/>
                    </a:cubicBezTo>
                    <a:cubicBezTo>
                      <a:pt x="75884" y="19828"/>
                      <a:pt x="76282" y="20633"/>
                      <a:pt x="76506" y="21061"/>
                    </a:cubicBezTo>
                    <a:cubicBezTo>
                      <a:pt x="82568" y="33868"/>
                      <a:pt x="90006" y="45982"/>
                      <a:pt x="98676" y="57180"/>
                    </a:cubicBezTo>
                    <a:cubicBezTo>
                      <a:pt x="103322" y="61459"/>
                      <a:pt x="106022" y="67470"/>
                      <a:pt x="106124" y="73787"/>
                    </a:cubicBezTo>
                    <a:cubicBezTo>
                      <a:pt x="105085" y="78525"/>
                      <a:pt x="102079" y="82590"/>
                      <a:pt x="97851" y="84974"/>
                    </a:cubicBezTo>
                    <a:cubicBezTo>
                      <a:pt x="96058" y="86217"/>
                      <a:pt x="94163" y="87318"/>
                      <a:pt x="92186" y="88255"/>
                    </a:cubicBezTo>
                    <a:cubicBezTo>
                      <a:pt x="90250" y="89090"/>
                      <a:pt x="88447" y="90222"/>
                      <a:pt x="86857" y="91607"/>
                    </a:cubicBezTo>
                    <a:cubicBezTo>
                      <a:pt x="86715" y="92820"/>
                      <a:pt x="86888" y="94052"/>
                      <a:pt x="87357" y="95183"/>
                    </a:cubicBezTo>
                    <a:cubicBezTo>
                      <a:pt x="88141" y="96844"/>
                      <a:pt x="88926" y="98210"/>
                      <a:pt x="89578" y="99432"/>
                    </a:cubicBezTo>
                    <a:cubicBezTo>
                      <a:pt x="91493" y="102815"/>
                      <a:pt x="95447" y="109865"/>
                      <a:pt x="89201" y="114939"/>
                    </a:cubicBezTo>
                    <a:cubicBezTo>
                      <a:pt x="88426" y="115653"/>
                      <a:pt x="87153" y="116672"/>
                      <a:pt x="85818" y="117711"/>
                    </a:cubicBezTo>
                    <a:cubicBezTo>
                      <a:pt x="86857" y="119952"/>
                      <a:pt x="87255" y="122438"/>
                      <a:pt x="86980" y="124904"/>
                    </a:cubicBezTo>
                    <a:cubicBezTo>
                      <a:pt x="86623" y="127431"/>
                      <a:pt x="85237" y="129692"/>
                      <a:pt x="83149" y="131160"/>
                    </a:cubicBezTo>
                    <a:cubicBezTo>
                      <a:pt x="81967" y="132005"/>
                      <a:pt x="80673" y="132759"/>
                      <a:pt x="79389" y="133503"/>
                    </a:cubicBezTo>
                    <a:cubicBezTo>
                      <a:pt x="76699" y="135052"/>
                      <a:pt x="75894" y="135633"/>
                      <a:pt x="75660" y="136478"/>
                    </a:cubicBezTo>
                    <a:cubicBezTo>
                      <a:pt x="75395" y="138088"/>
                      <a:pt x="75548" y="139749"/>
                      <a:pt x="76108" y="141277"/>
                    </a:cubicBezTo>
                    <a:cubicBezTo>
                      <a:pt x="77932" y="147706"/>
                      <a:pt x="77616" y="154543"/>
                      <a:pt x="75201" y="160778"/>
                    </a:cubicBezTo>
                    <a:cubicBezTo>
                      <a:pt x="72522" y="169765"/>
                      <a:pt x="64320" y="175959"/>
                      <a:pt x="54947" y="176071"/>
                    </a:cubicBezTo>
                    <a:lnTo>
                      <a:pt x="54947" y="176071"/>
                    </a:lnTo>
                    <a:close/>
                    <a:moveTo>
                      <a:pt x="74896" y="119545"/>
                    </a:moveTo>
                    <a:lnTo>
                      <a:pt x="74855" y="119545"/>
                    </a:lnTo>
                    <a:lnTo>
                      <a:pt x="74896" y="119545"/>
                    </a:lnTo>
                    <a:close/>
                    <a:moveTo>
                      <a:pt x="79929" y="104139"/>
                    </a:moveTo>
                    <a:cubicBezTo>
                      <a:pt x="79848" y="104200"/>
                      <a:pt x="79766" y="104272"/>
                      <a:pt x="79695" y="104343"/>
                    </a:cubicBezTo>
                    <a:lnTo>
                      <a:pt x="79929" y="104139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27B21C6-CAE6-E5FA-FED8-7B6251E9B3C5}"/>
                  </a:ext>
                </a:extLst>
              </p:cNvPr>
              <p:cNvSpPr/>
              <p:nvPr/>
            </p:nvSpPr>
            <p:spPr>
              <a:xfrm>
                <a:off x="5571790" y="4748533"/>
                <a:ext cx="191169" cy="309188"/>
              </a:xfrm>
              <a:custGeom>
                <a:avLst/>
                <a:gdLst>
                  <a:gd name="connsiteX0" fmla="*/ 153311 w 191169"/>
                  <a:gd name="connsiteY0" fmla="*/ 309157 h 309188"/>
                  <a:gd name="connsiteX1" fmla="*/ 41215 w 191169"/>
                  <a:gd name="connsiteY1" fmla="*/ 309157 h 309188"/>
                  <a:gd name="connsiteX2" fmla="*/ 29101 w 191169"/>
                  <a:gd name="connsiteY2" fmla="*/ 302270 h 309188"/>
                  <a:gd name="connsiteX3" fmla="*/ 28927 w 191169"/>
                  <a:gd name="connsiteY3" fmla="*/ 288006 h 309188"/>
                  <a:gd name="connsiteX4" fmla="*/ 42713 w 191169"/>
                  <a:gd name="connsiteY4" fmla="*/ 239406 h 309188"/>
                  <a:gd name="connsiteX5" fmla="*/ 36100 w 191169"/>
                  <a:gd name="connsiteY5" fmla="*/ 195146 h 309188"/>
                  <a:gd name="connsiteX6" fmla="*/ 22641 w 191169"/>
                  <a:gd name="connsiteY6" fmla="*/ 174015 h 309188"/>
                  <a:gd name="connsiteX7" fmla="*/ 32 w 191169"/>
                  <a:gd name="connsiteY7" fmla="*/ 116928 h 309188"/>
                  <a:gd name="connsiteX8" fmla="*/ 5544 w 191169"/>
                  <a:gd name="connsiteY8" fmla="*/ 72627 h 309188"/>
                  <a:gd name="connsiteX9" fmla="*/ 89825 w 191169"/>
                  <a:gd name="connsiteY9" fmla="*/ 2336 h 309188"/>
                  <a:gd name="connsiteX10" fmla="*/ 100666 w 191169"/>
                  <a:gd name="connsiteY10" fmla="*/ 94 h 309188"/>
                  <a:gd name="connsiteX11" fmla="*/ 108797 w 191169"/>
                  <a:gd name="connsiteY11" fmla="*/ 5943 h 309188"/>
                  <a:gd name="connsiteX12" fmla="*/ 102948 w 191169"/>
                  <a:gd name="connsiteY12" fmla="*/ 14073 h 309188"/>
                  <a:gd name="connsiteX13" fmla="*/ 93249 w 191169"/>
                  <a:gd name="connsiteY13" fmla="*/ 16080 h 309188"/>
                  <a:gd name="connsiteX14" fmla="*/ 19167 w 191169"/>
                  <a:gd name="connsiteY14" fmla="*/ 76499 h 309188"/>
                  <a:gd name="connsiteX15" fmla="*/ 14195 w 191169"/>
                  <a:gd name="connsiteY15" fmla="*/ 116714 h 309188"/>
                  <a:gd name="connsiteX16" fmla="*/ 34022 w 191169"/>
                  <a:gd name="connsiteY16" fmla="*/ 165548 h 309188"/>
                  <a:gd name="connsiteX17" fmla="*/ 49070 w 191169"/>
                  <a:gd name="connsiteY17" fmla="*/ 189481 h 309188"/>
                  <a:gd name="connsiteX18" fmla="*/ 56773 w 191169"/>
                  <a:gd name="connsiteY18" fmla="*/ 241179 h 309188"/>
                  <a:gd name="connsiteX19" fmla="*/ 41337 w 191169"/>
                  <a:gd name="connsiteY19" fmla="*/ 294914 h 309188"/>
                  <a:gd name="connsiteX20" fmla="*/ 153301 w 191169"/>
                  <a:gd name="connsiteY20" fmla="*/ 295006 h 309188"/>
                  <a:gd name="connsiteX21" fmla="*/ 169440 w 191169"/>
                  <a:gd name="connsiteY21" fmla="*/ 264837 h 309188"/>
                  <a:gd name="connsiteX22" fmla="*/ 168523 w 191169"/>
                  <a:gd name="connsiteY22" fmla="*/ 264511 h 309188"/>
                  <a:gd name="connsiteX23" fmla="*/ 160280 w 191169"/>
                  <a:gd name="connsiteY23" fmla="*/ 261678 h 309188"/>
                  <a:gd name="connsiteX24" fmla="*/ 126026 w 191169"/>
                  <a:gd name="connsiteY24" fmla="*/ 229981 h 309188"/>
                  <a:gd name="connsiteX25" fmla="*/ 128196 w 191169"/>
                  <a:gd name="connsiteY25" fmla="*/ 224999 h 309188"/>
                  <a:gd name="connsiteX26" fmla="*/ 133270 w 191169"/>
                  <a:gd name="connsiteY26" fmla="*/ 223063 h 309188"/>
                  <a:gd name="connsiteX27" fmla="*/ 138232 w 191169"/>
                  <a:gd name="connsiteY27" fmla="*/ 225254 h 309188"/>
                  <a:gd name="connsiteX28" fmla="*/ 140188 w 191169"/>
                  <a:gd name="connsiteY28" fmla="*/ 230307 h 309188"/>
                  <a:gd name="connsiteX29" fmla="*/ 164539 w 191169"/>
                  <a:gd name="connsiteY29" fmla="*/ 248178 h 309188"/>
                  <a:gd name="connsiteX30" fmla="*/ 173199 w 191169"/>
                  <a:gd name="connsiteY30" fmla="*/ 251163 h 309188"/>
                  <a:gd name="connsiteX31" fmla="*/ 186383 w 191169"/>
                  <a:gd name="connsiteY31" fmla="*/ 255748 h 309188"/>
                  <a:gd name="connsiteX32" fmla="*/ 191162 w 191169"/>
                  <a:gd name="connsiteY32" fmla="*/ 262116 h 309188"/>
                  <a:gd name="connsiteX33" fmla="*/ 187005 w 191169"/>
                  <a:gd name="connsiteY33" fmla="*/ 268902 h 309188"/>
                  <a:gd name="connsiteX34" fmla="*/ 166780 w 191169"/>
                  <a:gd name="connsiteY34" fmla="*/ 299356 h 309188"/>
                  <a:gd name="connsiteX35" fmla="*/ 153301 w 191169"/>
                  <a:gd name="connsiteY35" fmla="*/ 309188 h 309188"/>
                  <a:gd name="connsiteX36" fmla="*/ 153301 w 191169"/>
                  <a:gd name="connsiteY36" fmla="*/ 309188 h 30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91169" h="309188">
                    <a:moveTo>
                      <a:pt x="153311" y="309157"/>
                    </a:moveTo>
                    <a:lnTo>
                      <a:pt x="41215" y="309157"/>
                    </a:lnTo>
                    <a:cubicBezTo>
                      <a:pt x="36233" y="309188"/>
                      <a:pt x="31628" y="306559"/>
                      <a:pt x="29101" y="302270"/>
                    </a:cubicBezTo>
                    <a:cubicBezTo>
                      <a:pt x="26503" y="297889"/>
                      <a:pt x="26441" y="292448"/>
                      <a:pt x="28927" y="288006"/>
                    </a:cubicBezTo>
                    <a:cubicBezTo>
                      <a:pt x="36569" y="272825"/>
                      <a:pt x="41246" y="256329"/>
                      <a:pt x="42713" y="239406"/>
                    </a:cubicBezTo>
                    <a:cubicBezTo>
                      <a:pt x="44486" y="224327"/>
                      <a:pt x="42203" y="209044"/>
                      <a:pt x="36100" y="195146"/>
                    </a:cubicBezTo>
                    <a:cubicBezTo>
                      <a:pt x="32422" y="187617"/>
                      <a:pt x="27909" y="180525"/>
                      <a:pt x="22641" y="174015"/>
                    </a:cubicBezTo>
                    <a:cubicBezTo>
                      <a:pt x="12249" y="159995"/>
                      <a:pt x="440" y="144111"/>
                      <a:pt x="32" y="116928"/>
                    </a:cubicBezTo>
                    <a:cubicBezTo>
                      <a:pt x="-273" y="101971"/>
                      <a:pt x="1581" y="87055"/>
                      <a:pt x="5544" y="72627"/>
                    </a:cubicBezTo>
                    <a:cubicBezTo>
                      <a:pt x="14938" y="39453"/>
                      <a:pt x="46442" y="13136"/>
                      <a:pt x="89825" y="2336"/>
                    </a:cubicBezTo>
                    <a:cubicBezTo>
                      <a:pt x="93412" y="1439"/>
                      <a:pt x="96998" y="695"/>
                      <a:pt x="100666" y="94"/>
                    </a:cubicBezTo>
                    <a:cubicBezTo>
                      <a:pt x="104528" y="-538"/>
                      <a:pt x="108165" y="2081"/>
                      <a:pt x="108797" y="5943"/>
                    </a:cubicBezTo>
                    <a:cubicBezTo>
                      <a:pt x="109428" y="9804"/>
                      <a:pt x="106810" y="13441"/>
                      <a:pt x="102948" y="14073"/>
                    </a:cubicBezTo>
                    <a:cubicBezTo>
                      <a:pt x="99668" y="14603"/>
                      <a:pt x="96468" y="15275"/>
                      <a:pt x="93249" y="16080"/>
                    </a:cubicBezTo>
                    <a:cubicBezTo>
                      <a:pt x="78862" y="19666"/>
                      <a:pt x="31016" y="34634"/>
                      <a:pt x="19167" y="76499"/>
                    </a:cubicBezTo>
                    <a:cubicBezTo>
                      <a:pt x="15611" y="89602"/>
                      <a:pt x="13940" y="103142"/>
                      <a:pt x="14195" y="116714"/>
                    </a:cubicBezTo>
                    <a:cubicBezTo>
                      <a:pt x="14531" y="139333"/>
                      <a:pt x="24006" y="152058"/>
                      <a:pt x="34022" y="165548"/>
                    </a:cubicBezTo>
                    <a:cubicBezTo>
                      <a:pt x="39931" y="172924"/>
                      <a:pt x="44985" y="180954"/>
                      <a:pt x="49070" y="189481"/>
                    </a:cubicBezTo>
                    <a:cubicBezTo>
                      <a:pt x="56203" y="205722"/>
                      <a:pt x="58852" y="223572"/>
                      <a:pt x="56773" y="241179"/>
                    </a:cubicBezTo>
                    <a:cubicBezTo>
                      <a:pt x="55113" y="259916"/>
                      <a:pt x="49875" y="278153"/>
                      <a:pt x="41337" y="294914"/>
                    </a:cubicBezTo>
                    <a:lnTo>
                      <a:pt x="153301" y="295006"/>
                    </a:lnTo>
                    <a:cubicBezTo>
                      <a:pt x="156602" y="283971"/>
                      <a:pt x="162094" y="273711"/>
                      <a:pt x="169440" y="264837"/>
                    </a:cubicBezTo>
                    <a:lnTo>
                      <a:pt x="168523" y="264511"/>
                    </a:lnTo>
                    <a:cubicBezTo>
                      <a:pt x="164651" y="263156"/>
                      <a:pt x="161747" y="262137"/>
                      <a:pt x="160280" y="261678"/>
                    </a:cubicBezTo>
                    <a:cubicBezTo>
                      <a:pt x="137243" y="254454"/>
                      <a:pt x="125710" y="243787"/>
                      <a:pt x="126026" y="229981"/>
                    </a:cubicBezTo>
                    <a:cubicBezTo>
                      <a:pt x="126046" y="228097"/>
                      <a:pt x="126831" y="226303"/>
                      <a:pt x="128196" y="224999"/>
                    </a:cubicBezTo>
                    <a:cubicBezTo>
                      <a:pt x="129561" y="223695"/>
                      <a:pt x="131385" y="223002"/>
                      <a:pt x="133270" y="223063"/>
                    </a:cubicBezTo>
                    <a:cubicBezTo>
                      <a:pt x="135144" y="223104"/>
                      <a:pt x="136938" y="223888"/>
                      <a:pt x="138232" y="225254"/>
                    </a:cubicBezTo>
                    <a:cubicBezTo>
                      <a:pt x="139526" y="226609"/>
                      <a:pt x="140239" y="228432"/>
                      <a:pt x="140188" y="230307"/>
                    </a:cubicBezTo>
                    <a:cubicBezTo>
                      <a:pt x="140096" y="234108"/>
                      <a:pt x="143153" y="241464"/>
                      <a:pt x="164539" y="248178"/>
                    </a:cubicBezTo>
                    <a:cubicBezTo>
                      <a:pt x="166098" y="248677"/>
                      <a:pt x="169154" y="249737"/>
                      <a:pt x="173199" y="251163"/>
                    </a:cubicBezTo>
                    <a:cubicBezTo>
                      <a:pt x="176877" y="252457"/>
                      <a:pt x="181411" y="254037"/>
                      <a:pt x="186383" y="255748"/>
                    </a:cubicBezTo>
                    <a:cubicBezTo>
                      <a:pt x="189134" y="256686"/>
                      <a:pt x="191019" y="259212"/>
                      <a:pt x="191162" y="262116"/>
                    </a:cubicBezTo>
                    <a:cubicBezTo>
                      <a:pt x="191294" y="265020"/>
                      <a:pt x="189654" y="267710"/>
                      <a:pt x="187005" y="268902"/>
                    </a:cubicBezTo>
                    <a:cubicBezTo>
                      <a:pt x="179394" y="272336"/>
                      <a:pt x="171844" y="283726"/>
                      <a:pt x="166780" y="299356"/>
                    </a:cubicBezTo>
                    <a:cubicBezTo>
                      <a:pt x="164896" y="305215"/>
                      <a:pt x="159445" y="309188"/>
                      <a:pt x="153301" y="309188"/>
                    </a:cubicBezTo>
                    <a:lnTo>
                      <a:pt x="153301" y="309188"/>
                    </a:ln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" name="Graphic 69">
            <a:extLst>
              <a:ext uri="{FF2B5EF4-FFF2-40B4-BE49-F238E27FC236}">
                <a16:creationId xmlns:a16="http://schemas.microsoft.com/office/drawing/2014/main" id="{2879CEAD-9365-2C30-C27B-3C852208F8B7}"/>
              </a:ext>
            </a:extLst>
          </p:cNvPr>
          <p:cNvSpPr/>
          <p:nvPr/>
        </p:nvSpPr>
        <p:spPr>
          <a:xfrm flipV="1">
            <a:off x="599441" y="1120750"/>
            <a:ext cx="10993120" cy="1323914"/>
          </a:xfrm>
          <a:custGeom>
            <a:avLst/>
            <a:gdLst>
              <a:gd name="connsiteX0" fmla="*/ 11789533 w 12174020"/>
              <a:gd name="connsiteY0" fmla="*/ 0 h 1562236"/>
              <a:gd name="connsiteX1" fmla="*/ 11961957 w 12174020"/>
              <a:gd name="connsiteY1" fmla="*/ 0 h 1562236"/>
              <a:gd name="connsiteX2" fmla="*/ 12174021 w 12174020"/>
              <a:gd name="connsiteY2" fmla="*/ 212065 h 1562236"/>
              <a:gd name="connsiteX3" fmla="*/ 12174021 w 12174020"/>
              <a:gd name="connsiteY3" fmla="*/ 1260964 h 1562236"/>
              <a:gd name="connsiteX4" fmla="*/ 11872748 w 12174020"/>
              <a:gd name="connsiteY4" fmla="*/ 1562237 h 1562236"/>
              <a:gd name="connsiteX5" fmla="*/ 301273 w 12174020"/>
              <a:gd name="connsiteY5" fmla="*/ 1562237 h 1562236"/>
              <a:gd name="connsiteX6" fmla="*/ 0 w 12174020"/>
              <a:gd name="connsiteY6" fmla="*/ 1260964 h 1562236"/>
              <a:gd name="connsiteX7" fmla="*/ 0 w 12174020"/>
              <a:gd name="connsiteY7" fmla="*/ 212065 h 1562236"/>
              <a:gd name="connsiteX8" fmla="*/ 212065 w 12174020"/>
              <a:gd name="connsiteY8" fmla="*/ 0 h 1562236"/>
              <a:gd name="connsiteX9" fmla="*/ 384488 w 12174020"/>
              <a:gd name="connsiteY9" fmla="*/ 0 h 156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74020" h="1562236">
                <a:moveTo>
                  <a:pt x="11789533" y="0"/>
                </a:moveTo>
                <a:lnTo>
                  <a:pt x="11961957" y="0"/>
                </a:lnTo>
                <a:cubicBezTo>
                  <a:pt x="12079070" y="0"/>
                  <a:pt x="12174021" y="94952"/>
                  <a:pt x="12174021" y="212065"/>
                </a:cubicBezTo>
                <a:lnTo>
                  <a:pt x="12174021" y="1260964"/>
                </a:lnTo>
                <a:cubicBezTo>
                  <a:pt x="12174021" y="1427332"/>
                  <a:pt x="12039179" y="1562237"/>
                  <a:pt x="11872748" y="1562237"/>
                </a:cubicBezTo>
                <a:lnTo>
                  <a:pt x="301273" y="1562237"/>
                </a:lnTo>
                <a:cubicBezTo>
                  <a:pt x="134905" y="1562237"/>
                  <a:pt x="0" y="1427394"/>
                  <a:pt x="0" y="1260964"/>
                </a:cubicBezTo>
                <a:lnTo>
                  <a:pt x="0" y="212065"/>
                </a:lnTo>
                <a:cubicBezTo>
                  <a:pt x="0" y="94952"/>
                  <a:pt x="94952" y="0"/>
                  <a:pt x="212065" y="0"/>
                </a:cubicBezTo>
                <a:lnTo>
                  <a:pt x="384488" y="0"/>
                </a:lnTo>
              </a:path>
            </a:pathLst>
          </a:custGeom>
          <a:noFill/>
          <a:ln w="63500" cap="flat">
            <a:solidFill>
              <a:srgbClr val="FEE000"/>
            </a:solidFill>
            <a:prstDash val="solid"/>
            <a:miter/>
            <a:tailEnd type="triangle" w="med" len="med"/>
          </a:ln>
        </p:spPr>
        <p:txBody>
          <a:bodyPr rtlCol="0" anchor="ctr"/>
          <a:lstStyle/>
          <a:p>
            <a:endParaRPr lang="en-IL">
              <a:solidFill>
                <a:srgbClr val="000000"/>
              </a:solidFill>
              <a:latin typeface="Century Gothic" panose="020F03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D7D8F1-5572-5EA8-DB10-0CC8C6079D37}"/>
              </a:ext>
            </a:extLst>
          </p:cNvPr>
          <p:cNvSpPr/>
          <p:nvPr/>
        </p:nvSpPr>
        <p:spPr>
          <a:xfrm>
            <a:off x="4191965" y="3470413"/>
            <a:ext cx="3808071" cy="405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defRPr/>
            </a:pPr>
            <a:endParaRPr lang="en-IL" sz="1500" b="1">
              <a:solidFill>
                <a:srgbClr val="FEE000"/>
              </a:solidFill>
              <a:latin typeface="Century Gothic" panose="020F0302020204030204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66FF0CE-A8D2-A36C-FEB1-7491B5B747B0}"/>
              </a:ext>
            </a:extLst>
          </p:cNvPr>
          <p:cNvSpPr/>
          <p:nvPr/>
        </p:nvSpPr>
        <p:spPr>
          <a:xfrm>
            <a:off x="2647985" y="2346971"/>
            <a:ext cx="474317" cy="186765"/>
          </a:xfrm>
          <a:prstGeom prst="rightArrow">
            <a:avLst>
              <a:gd name="adj1" fmla="val 27821"/>
              <a:gd name="adj2" fmla="val 92421"/>
            </a:avLst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5917962-538C-DAA9-00A5-5657EFE4D3CC}"/>
              </a:ext>
            </a:extLst>
          </p:cNvPr>
          <p:cNvSpPr/>
          <p:nvPr/>
        </p:nvSpPr>
        <p:spPr>
          <a:xfrm>
            <a:off x="4790273" y="2346971"/>
            <a:ext cx="474317" cy="186765"/>
          </a:xfrm>
          <a:prstGeom prst="rightArrow">
            <a:avLst>
              <a:gd name="adj1" fmla="val 27821"/>
              <a:gd name="adj2" fmla="val 92421"/>
            </a:avLst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D943BC-AF5E-C993-2FF5-8B195710A6E3}"/>
              </a:ext>
            </a:extLst>
          </p:cNvPr>
          <p:cNvSpPr/>
          <p:nvPr/>
        </p:nvSpPr>
        <p:spPr>
          <a:xfrm>
            <a:off x="6932561" y="2346971"/>
            <a:ext cx="474317" cy="186765"/>
          </a:xfrm>
          <a:prstGeom prst="rightArrow">
            <a:avLst>
              <a:gd name="adj1" fmla="val 27821"/>
              <a:gd name="adj2" fmla="val 92421"/>
            </a:avLst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BAF7617-736D-1051-8315-2219A9577B35}"/>
              </a:ext>
            </a:extLst>
          </p:cNvPr>
          <p:cNvSpPr/>
          <p:nvPr/>
        </p:nvSpPr>
        <p:spPr>
          <a:xfrm>
            <a:off x="9074850" y="2346971"/>
            <a:ext cx="474317" cy="186765"/>
          </a:xfrm>
          <a:prstGeom prst="rightArrow">
            <a:avLst>
              <a:gd name="adj1" fmla="val 27821"/>
              <a:gd name="adj2" fmla="val 92421"/>
            </a:avLst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333BE0-0411-65BC-456A-206565D67E26}"/>
              </a:ext>
            </a:extLst>
          </p:cNvPr>
          <p:cNvSpPr/>
          <p:nvPr/>
        </p:nvSpPr>
        <p:spPr>
          <a:xfrm>
            <a:off x="4361502" y="827602"/>
            <a:ext cx="3482089" cy="614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58775" algn="ctr">
              <a:defRPr/>
            </a:pPr>
            <a:r>
              <a:rPr lang="en-US" sz="1500" b="1">
                <a:solidFill>
                  <a:srgbClr val="FEE000"/>
                </a:solidFill>
              </a:rPr>
              <a:t>Learn &amp; Improve</a:t>
            </a:r>
            <a:endParaRPr lang="en-IL" sz="1500" b="1">
              <a:solidFill>
                <a:srgbClr val="FEE000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0CD6589-56DC-DF45-1428-EC06E6EB4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893" y="904264"/>
            <a:ext cx="397183" cy="460820"/>
          </a:xfrm>
          <a:prstGeom prst="rect">
            <a:avLst/>
          </a:prstGeom>
        </p:spPr>
      </p:pic>
      <p:pic>
        <p:nvPicPr>
          <p:cNvPr id="65" name="Picture 64" descr="netflix logo vector, netflix icon free vector 20336373 Vector Art at  Vecteezy">
            <a:extLst>
              <a:ext uri="{FF2B5EF4-FFF2-40B4-BE49-F238E27FC236}">
                <a16:creationId xmlns:a16="http://schemas.microsoft.com/office/drawing/2014/main" id="{714FA8A4-6C21-22D4-63C9-E89300B71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2" t="18395" r="17712" b="16993"/>
          <a:stretch/>
        </p:blipFill>
        <p:spPr bwMode="auto">
          <a:xfrm>
            <a:off x="8843073" y="5521328"/>
            <a:ext cx="970891" cy="9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UBER Logo PNG Vector (AI) Free Download">
            <a:extLst>
              <a:ext uri="{FF2B5EF4-FFF2-40B4-BE49-F238E27FC236}">
                <a16:creationId xmlns:a16="http://schemas.microsoft.com/office/drawing/2014/main" id="{8E3367F0-0EFB-4134-5E28-61E8B814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44" y="5521328"/>
            <a:ext cx="900476" cy="9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A0BC8C54-5E2F-17DB-5B6A-E302E4E13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4305" y="5521328"/>
            <a:ext cx="900476" cy="900476"/>
          </a:xfrm>
          <a:prstGeom prst="rect">
            <a:avLst/>
          </a:prstGeom>
        </p:spPr>
      </p:pic>
      <p:pic>
        <p:nvPicPr>
          <p:cNvPr id="71" name="Picture 2" descr="Amazon Logo: Evolution And Meaning Behind The Iconic Brand Symbol -  LogoCreator.io">
            <a:extLst>
              <a:ext uri="{FF2B5EF4-FFF2-40B4-BE49-F238E27FC236}">
                <a16:creationId xmlns:a16="http://schemas.microsoft.com/office/drawing/2014/main" id="{D14C638F-AB5C-B51A-D873-082E14FA9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8" t="14370" r="13928" b="14370"/>
          <a:stretch/>
        </p:blipFill>
        <p:spPr bwMode="auto">
          <a:xfrm>
            <a:off x="2346630" y="5389628"/>
            <a:ext cx="1127580" cy="11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271EC98-C9F4-BCBD-DBD8-CDB799255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305" r="14416"/>
          <a:stretch/>
        </p:blipFill>
        <p:spPr>
          <a:xfrm>
            <a:off x="10505242" y="111545"/>
            <a:ext cx="1557059" cy="8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5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F20B-602F-107C-66D4-54B30C3E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3185DD-8198-2FDE-8791-16B386644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5" y="363252"/>
            <a:ext cx="11351381" cy="440679"/>
          </a:xfrm>
        </p:spPr>
        <p:txBody>
          <a:bodyPr/>
          <a:lstStyle/>
          <a:p>
            <a:r>
              <a:rPr lang="en-US" sz="2400"/>
              <a:t>Salesforce Opportunity</a:t>
            </a:r>
            <a:br>
              <a:rPr lang="en-US" sz="2400"/>
            </a:br>
            <a:r>
              <a:rPr lang="en-US" sz="1600" b="0"/>
              <a:t>Metrics based on sample of 55 Existing Personetics Customers</a:t>
            </a:r>
            <a:endParaRPr lang="en-US" sz="2400" b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963D1B-0E01-9C23-9222-CEC94E891FAC}"/>
              </a:ext>
            </a:extLst>
          </p:cNvPr>
          <p:cNvSpPr/>
          <p:nvPr/>
        </p:nvSpPr>
        <p:spPr>
          <a:xfrm>
            <a:off x="688258" y="1850923"/>
            <a:ext cx="2369574" cy="23695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ysClr val="windowText" lastClr="000000"/>
                </a:solidFill>
              </a:rPr>
              <a:t>51%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B3D94B-C4CC-40F9-BB8C-08E66DD493E5}"/>
              </a:ext>
            </a:extLst>
          </p:cNvPr>
          <p:cNvSpPr/>
          <p:nvPr/>
        </p:nvSpPr>
        <p:spPr>
          <a:xfrm>
            <a:off x="3485535" y="1767349"/>
            <a:ext cx="2369574" cy="23695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ysClr val="windowText" lastClr="000000"/>
                </a:solidFill>
              </a:rPr>
              <a:t>35%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41D35D-899E-BC89-5A55-4E41E5837954}"/>
              </a:ext>
            </a:extLst>
          </p:cNvPr>
          <p:cNvSpPr/>
          <p:nvPr/>
        </p:nvSpPr>
        <p:spPr>
          <a:xfrm>
            <a:off x="6282812" y="1767349"/>
            <a:ext cx="2369574" cy="23695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ysClr val="windowText" lastClr="000000"/>
                </a:solidFill>
              </a:rPr>
              <a:t>18%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72119C-491E-70E1-433D-77599518E13A}"/>
              </a:ext>
            </a:extLst>
          </p:cNvPr>
          <p:cNvSpPr/>
          <p:nvPr/>
        </p:nvSpPr>
        <p:spPr>
          <a:xfrm>
            <a:off x="9080089" y="1767349"/>
            <a:ext cx="2369574" cy="236957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>
                <a:solidFill>
                  <a:sysClr val="windowText" lastClr="000000"/>
                </a:solidFill>
              </a:rPr>
              <a:t>5%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7BB100D-621F-8D0B-2123-F851EFF601B6}"/>
              </a:ext>
            </a:extLst>
          </p:cNvPr>
          <p:cNvSpPr txBox="1">
            <a:spLocks/>
          </p:cNvSpPr>
          <p:nvPr/>
        </p:nvSpPr>
        <p:spPr>
          <a:xfrm>
            <a:off x="688258" y="4408794"/>
            <a:ext cx="2473110" cy="1692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Segoe UI Historic"/>
                <a:cs typeface="Segoe UI Historic"/>
              </a:rPr>
              <a:t>of existing customers have purchased </a:t>
            </a:r>
            <a:r>
              <a:rPr lang="en-US" b="1">
                <a:ea typeface="Segoe UI Historic"/>
                <a:cs typeface="Segoe UI Historic"/>
              </a:rPr>
              <a:t>CRM or FSC </a:t>
            </a:r>
            <a:r>
              <a:rPr lang="en-US">
                <a:ea typeface="Segoe UI Historic"/>
                <a:cs typeface="Segoe UI Historic"/>
              </a:rPr>
              <a:t>in the Retail or SMB Business Unit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AF841E2-F41A-4950-61AE-071CCEA57633}"/>
              </a:ext>
            </a:extLst>
          </p:cNvPr>
          <p:cNvSpPr txBox="1">
            <a:spLocks/>
          </p:cNvSpPr>
          <p:nvPr/>
        </p:nvSpPr>
        <p:spPr>
          <a:xfrm>
            <a:off x="3433767" y="4408794"/>
            <a:ext cx="2473110" cy="1692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Segoe UI Historic"/>
                <a:cs typeface="Segoe UI Historic"/>
              </a:rPr>
              <a:t>of existing customers have purchased </a:t>
            </a:r>
            <a:r>
              <a:rPr lang="en-US" b="1">
                <a:ea typeface="Segoe UI Historic"/>
                <a:cs typeface="Segoe UI Historic"/>
              </a:rPr>
              <a:t>Marketing Cloud </a:t>
            </a:r>
            <a:r>
              <a:rPr lang="en-US">
                <a:ea typeface="Segoe UI Historic"/>
                <a:cs typeface="Segoe UI Historic"/>
              </a:rPr>
              <a:t>in the Retail or SMB Business Unit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4881613-149A-FAE6-78FE-71B6F0739A56}"/>
              </a:ext>
            </a:extLst>
          </p:cNvPr>
          <p:cNvSpPr txBox="1">
            <a:spLocks/>
          </p:cNvSpPr>
          <p:nvPr/>
        </p:nvSpPr>
        <p:spPr>
          <a:xfrm>
            <a:off x="6231044" y="4408794"/>
            <a:ext cx="2473110" cy="1692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Segoe UI Historic"/>
                <a:cs typeface="Segoe UI Historic"/>
              </a:rPr>
              <a:t>of existing customers have purchased </a:t>
            </a:r>
            <a:r>
              <a:rPr lang="en-US" b="1">
                <a:ea typeface="Segoe UI Historic"/>
                <a:cs typeface="Segoe UI Historic"/>
              </a:rPr>
              <a:t>Data Cloud</a:t>
            </a:r>
            <a:endParaRPr lang="en-US">
              <a:ea typeface="Segoe UI Historic"/>
              <a:cs typeface="Segoe UI Historic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68BAEC-3108-A788-E86D-D266AD8F351B}"/>
              </a:ext>
            </a:extLst>
          </p:cNvPr>
          <p:cNvSpPr txBox="1">
            <a:spLocks/>
          </p:cNvSpPr>
          <p:nvPr/>
        </p:nvSpPr>
        <p:spPr>
          <a:xfrm>
            <a:off x="9030632" y="4408794"/>
            <a:ext cx="2473110" cy="1692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Segoe UI Historic" panose="020B0502040204020203" pitchFamily="34" charset="0"/>
                <a:cs typeface="Segoe UI Historic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ea typeface="Segoe UI Historic"/>
                <a:cs typeface="Segoe UI Historic"/>
              </a:rPr>
              <a:t>of existing customers have purchased </a:t>
            </a:r>
            <a:r>
              <a:rPr lang="en-US" b="1" err="1">
                <a:ea typeface="Segoe UI Historic"/>
                <a:cs typeface="Segoe UI Historic"/>
              </a:rPr>
              <a:t>Agentforce</a:t>
            </a:r>
            <a:endParaRPr lang="en-US">
              <a:ea typeface="Segoe UI Historic"/>
              <a:cs typeface="Segoe UI Historic"/>
            </a:endParaRPr>
          </a:p>
        </p:txBody>
      </p:sp>
    </p:spTree>
    <p:extLst>
      <p:ext uri="{BB962C8B-B14F-4D97-AF65-F5344CB8AC3E}">
        <p14:creationId xmlns:p14="http://schemas.microsoft.com/office/powerpoint/2010/main" val="16551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D211B-8E3E-E4CC-64DE-8244BE9D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7DF5DB4-35AC-5F53-9011-F9647C9C03C5}"/>
              </a:ext>
            </a:extLst>
          </p:cNvPr>
          <p:cNvSpPr/>
          <p:nvPr/>
        </p:nvSpPr>
        <p:spPr>
          <a:xfrm>
            <a:off x="-4017" y="-5347"/>
            <a:ext cx="12192000" cy="191453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2C5930D8-523A-2F69-4561-1C50C51F9C0A}"/>
              </a:ext>
            </a:extLst>
          </p:cNvPr>
          <p:cNvSpPr txBox="1">
            <a:spLocks/>
          </p:cNvSpPr>
          <p:nvPr/>
        </p:nvSpPr>
        <p:spPr>
          <a:xfrm>
            <a:off x="3150492" y="801500"/>
            <a:ext cx="1477040" cy="94986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150M+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8455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Active Monthly Users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934A6D0A-C50C-4427-5EAC-22F47FA58C85}"/>
              </a:ext>
            </a:extLst>
          </p:cNvPr>
          <p:cNvSpPr txBox="1">
            <a:spLocks/>
          </p:cNvSpPr>
          <p:nvPr/>
        </p:nvSpPr>
        <p:spPr>
          <a:xfrm>
            <a:off x="5299044" y="801500"/>
            <a:ext cx="2166016" cy="94986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50%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8455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Of the largest retail banks in North America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F34F9C94-E3C4-8EB4-2300-7161F2BAE59A}"/>
              </a:ext>
            </a:extLst>
          </p:cNvPr>
          <p:cNvSpPr txBox="1">
            <a:spLocks/>
          </p:cNvSpPr>
          <p:nvPr/>
        </p:nvSpPr>
        <p:spPr>
          <a:xfrm>
            <a:off x="571268" y="801500"/>
            <a:ext cx="1826374" cy="94986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8455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Banks on products worldwide 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721796C0-17CF-2C73-C5F0-B7490CBF4E69}"/>
              </a:ext>
            </a:extLst>
          </p:cNvPr>
          <p:cNvSpPr txBox="1">
            <a:spLocks/>
          </p:cNvSpPr>
          <p:nvPr/>
        </p:nvSpPr>
        <p:spPr>
          <a:xfrm>
            <a:off x="10167050" y="801500"/>
            <a:ext cx="1484916" cy="94986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4.6/5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solidFill>
                  <a:srgbClr val="384554">
                    <a:lumMod val="75000"/>
                  </a:srgbClr>
                </a:solidFill>
                <a:latin typeface="Century Gothic" panose="020B0502020202020204" pitchFamily="34" charset="0"/>
              </a:rPr>
              <a:t>Engagement score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84554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2C99C50-DE61-33EA-5991-FB780112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657" y="243510"/>
            <a:ext cx="9375258" cy="440679"/>
          </a:xfrm>
        </p:spPr>
        <p:txBody>
          <a:bodyPr/>
          <a:lstStyle/>
          <a:p>
            <a:r>
              <a:rPr lang="en-US"/>
              <a:t>: The </a:t>
            </a:r>
            <a:r>
              <a:rPr lang="en-US" noProof="0"/>
              <a:t>Global Leader in Cognitive Banking</a:t>
            </a:r>
            <a:endParaRPr lang="en-IL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467835-ADA8-F9AB-7AC9-42D747B4CD8B}"/>
              </a:ext>
            </a:extLst>
          </p:cNvPr>
          <p:cNvCxnSpPr>
            <a:cxnSpLocks/>
          </p:cNvCxnSpPr>
          <p:nvPr/>
        </p:nvCxnSpPr>
        <p:spPr>
          <a:xfrm>
            <a:off x="2717565" y="741678"/>
            <a:ext cx="0" cy="1099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3B3F18D-A744-325B-6D61-D4EDFEDAC434}"/>
              </a:ext>
            </a:extLst>
          </p:cNvPr>
          <p:cNvCxnSpPr/>
          <p:nvPr/>
        </p:nvCxnSpPr>
        <p:spPr>
          <a:xfrm>
            <a:off x="5036719" y="741678"/>
            <a:ext cx="0" cy="1099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62831F7-377A-046B-DA25-E3A7B3441934}"/>
              </a:ext>
            </a:extLst>
          </p:cNvPr>
          <p:cNvCxnSpPr/>
          <p:nvPr/>
        </p:nvCxnSpPr>
        <p:spPr>
          <a:xfrm>
            <a:off x="7743738" y="741678"/>
            <a:ext cx="0" cy="1099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1ABE97-A634-C09D-DF9C-E3FEB436E773}"/>
              </a:ext>
            </a:extLst>
          </p:cNvPr>
          <p:cNvCxnSpPr/>
          <p:nvPr/>
        </p:nvCxnSpPr>
        <p:spPr>
          <a:xfrm>
            <a:off x="9843053" y="741678"/>
            <a:ext cx="0" cy="10993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51763EF0-37AC-9F43-3A4E-840ADD061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474" y="339638"/>
            <a:ext cx="1840458" cy="346141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BB9AD4B-1DE8-FBE3-66BF-C5606926FB6F}"/>
              </a:ext>
            </a:extLst>
          </p:cNvPr>
          <p:cNvSpPr txBox="1">
            <a:spLocks/>
          </p:cNvSpPr>
          <p:nvPr/>
        </p:nvSpPr>
        <p:spPr>
          <a:xfrm>
            <a:off x="8148222" y="801500"/>
            <a:ext cx="1168476" cy="949866"/>
          </a:xfrm>
          <a:prstGeom prst="rect">
            <a:avLst/>
          </a:prstGeom>
        </p:spPr>
        <p:txBody>
          <a:bodyPr vert="horz" wrap="square" lIns="72000" tIns="36000" rIns="72000" bIns="3600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84554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Customer countries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7B226D-500E-B15A-B304-3CB5E8F76DFE}"/>
              </a:ext>
            </a:extLst>
          </p:cNvPr>
          <p:cNvGrpSpPr/>
          <p:nvPr/>
        </p:nvGrpSpPr>
        <p:grpSpPr>
          <a:xfrm>
            <a:off x="561831" y="2441441"/>
            <a:ext cx="11068338" cy="442071"/>
            <a:chOff x="561831" y="2586836"/>
            <a:chExt cx="11068338" cy="442071"/>
          </a:xfrm>
        </p:grpSpPr>
        <p:pic>
          <p:nvPicPr>
            <p:cNvPr id="3" name="Picture 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3CBC7471-0030-6064-7A35-335D3FF2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9571" y="2685643"/>
              <a:ext cx="864827" cy="2444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C466D19-1F1A-16DE-F2B1-B551163E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50" t="25724" r="12750" b="33204"/>
            <a:stretch/>
          </p:blipFill>
          <p:spPr>
            <a:xfrm>
              <a:off x="2551227" y="2637328"/>
              <a:ext cx="1527901" cy="3061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6" descr="Image result for BMO logo">
              <a:extLst>
                <a:ext uri="{FF2B5EF4-FFF2-40B4-BE49-F238E27FC236}">
                  <a16:creationId xmlns:a16="http://schemas.microsoft.com/office/drawing/2014/main" id="{1E4C8464-3565-0A53-97FD-758C66CC0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5" t="31302" r="3295" b="31338"/>
            <a:stretch/>
          </p:blipFill>
          <p:spPr bwMode="auto">
            <a:xfrm>
              <a:off x="8225900" y="2586836"/>
              <a:ext cx="1091450" cy="442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2" descr="Scotiabank-Logo-transparent - 2 | Luminate">
              <a:extLst>
                <a:ext uri="{FF2B5EF4-FFF2-40B4-BE49-F238E27FC236}">
                  <a16:creationId xmlns:a16="http://schemas.microsoft.com/office/drawing/2014/main" id="{55A9624D-FFAD-7235-24F4-BF2D7C28D3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7" t="12669" r="2720" b="12668"/>
            <a:stretch/>
          </p:blipFill>
          <p:spPr bwMode="auto">
            <a:xfrm>
              <a:off x="10107792" y="2658509"/>
              <a:ext cx="1522377" cy="29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9DF9829-39E9-D744-8B67-F79D60118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07" t="25123" r="3307" b="24605"/>
            <a:stretch/>
          </p:blipFill>
          <p:spPr>
            <a:xfrm>
              <a:off x="561831" y="2627063"/>
              <a:ext cx="1296745" cy="3447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4" descr="UBS Logo | evolution history and meaning, PNG">
              <a:extLst>
                <a:ext uri="{FF2B5EF4-FFF2-40B4-BE49-F238E27FC236}">
                  <a16:creationId xmlns:a16="http://schemas.microsoft.com/office/drawing/2014/main" id="{0119FCA6-3568-D823-C8F5-6D5B9A7FC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85" b="15885"/>
            <a:stretch/>
          </p:blipFill>
          <p:spPr bwMode="auto">
            <a:xfrm>
              <a:off x="6524841" y="2620422"/>
              <a:ext cx="910616" cy="37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046A5C-D8EE-1BA2-3B02-C0451B23CFB7}"/>
              </a:ext>
            </a:extLst>
          </p:cNvPr>
          <p:cNvGrpSpPr/>
          <p:nvPr/>
        </p:nvGrpSpPr>
        <p:grpSpPr>
          <a:xfrm>
            <a:off x="558681" y="3249406"/>
            <a:ext cx="11074637" cy="504000"/>
            <a:chOff x="558681" y="3445794"/>
            <a:chExt cx="11074637" cy="504000"/>
          </a:xfrm>
        </p:grpSpPr>
        <p:pic>
          <p:nvPicPr>
            <p:cNvPr id="12" name="Picture 11" descr="The Branding Strategy Behind Truist Bank's New Logo Reveal">
              <a:extLst>
                <a:ext uri="{FF2B5EF4-FFF2-40B4-BE49-F238E27FC236}">
                  <a16:creationId xmlns:a16="http://schemas.microsoft.com/office/drawing/2014/main" id="{6608E490-84C3-F4D1-B430-2302491A9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3" t="11847" r="4423" b="11847"/>
            <a:stretch/>
          </p:blipFill>
          <p:spPr bwMode="auto">
            <a:xfrm>
              <a:off x="9218219" y="3489502"/>
              <a:ext cx="1072699" cy="416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6AAB210-3A44-62E9-42B3-8695B38B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681" y="3445794"/>
              <a:ext cx="1355156" cy="504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1AE0FD77-D5A1-BE6B-0D0F-696F58AA9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3863" y="3469768"/>
              <a:ext cx="1646704" cy="4167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7B561EF-D31F-A028-2CFA-32129AEE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2644" y="3548552"/>
              <a:ext cx="1542412" cy="2984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DF431BD5-797F-EEBA-C6EA-285381E55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224" t="19499" r="26224" b="19499"/>
            <a:stretch/>
          </p:blipFill>
          <p:spPr>
            <a:xfrm>
              <a:off x="11059723" y="3460042"/>
              <a:ext cx="573595" cy="47550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4" descr="Erste Group Bank AG | European Microfinance Network">
              <a:extLst>
                <a:ext uri="{FF2B5EF4-FFF2-40B4-BE49-F238E27FC236}">
                  <a16:creationId xmlns:a16="http://schemas.microsoft.com/office/drawing/2014/main" id="{0FE0D318-3FB5-C30A-2E37-EC3DD554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9374" y="3474277"/>
              <a:ext cx="1040038" cy="447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D07361-6940-94F2-95F0-F91AC6A3F198}"/>
              </a:ext>
            </a:extLst>
          </p:cNvPr>
          <p:cNvGrpSpPr/>
          <p:nvPr/>
        </p:nvGrpSpPr>
        <p:grpSpPr>
          <a:xfrm>
            <a:off x="580791" y="5548041"/>
            <a:ext cx="11023833" cy="502401"/>
            <a:chOff x="580791" y="5548041"/>
            <a:chExt cx="11023833" cy="502401"/>
          </a:xfrm>
        </p:grpSpPr>
        <p:pic>
          <p:nvPicPr>
            <p:cNvPr id="22" name="Picture 2" descr="FinovateFall 2016 – iBank Marketing - Finovate">
              <a:extLst>
                <a:ext uri="{FF2B5EF4-FFF2-40B4-BE49-F238E27FC236}">
                  <a16:creationId xmlns:a16="http://schemas.microsoft.com/office/drawing/2014/main" id="{0B0962FB-2904-8913-1D96-F129B367D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1" y="5694736"/>
              <a:ext cx="581138" cy="21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D73BDAB-E666-E5BF-0FED-6F0526DD6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9388" y="5548041"/>
              <a:ext cx="708512" cy="5024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" descr="Rockland Trust Company (MA) Review | Review, Fees, Offerings ...">
              <a:extLst>
                <a:ext uri="{FF2B5EF4-FFF2-40B4-BE49-F238E27FC236}">
                  <a16:creationId xmlns:a16="http://schemas.microsoft.com/office/drawing/2014/main" id="{AAA58771-1376-9D7D-C68C-103A1910CA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" t="25301" b="30358"/>
            <a:stretch/>
          </p:blipFill>
          <p:spPr bwMode="auto">
            <a:xfrm>
              <a:off x="9395341" y="5647515"/>
              <a:ext cx="893154" cy="30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9F896EC-B8CC-2CE3-FC13-1A538C4E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72628" y="5693651"/>
              <a:ext cx="1081505" cy="2111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14" descr="California Coast Credit Union | Credit Unions | Paycheck Protection Program  Lender | Renewing Members - North San Diego Business Chamber">
              <a:extLst>
                <a:ext uri="{FF2B5EF4-FFF2-40B4-BE49-F238E27FC236}">
                  <a16:creationId xmlns:a16="http://schemas.microsoft.com/office/drawing/2014/main" id="{81F01342-700B-9B9A-AA79-72971E5C5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991" y="5660087"/>
              <a:ext cx="1025226" cy="27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A8059252-3412-6535-C84F-51DC1FAC8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47184" y="5665873"/>
              <a:ext cx="1092552" cy="266736"/>
            </a:xfrm>
            <a:prstGeom prst="rect">
              <a:avLst/>
            </a:prstGeom>
          </p:spPr>
        </p:pic>
        <p:pic>
          <p:nvPicPr>
            <p:cNvPr id="28" name="Picture 2" descr="Bank of the Philippine Islands - Wikipedia">
              <a:extLst>
                <a:ext uri="{FF2B5EF4-FFF2-40B4-BE49-F238E27FC236}">
                  <a16:creationId xmlns:a16="http://schemas.microsoft.com/office/drawing/2014/main" id="{E88A6837-252D-C753-22FE-5C9666410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472" y="5627855"/>
              <a:ext cx="651901" cy="34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Homepage | Virginia Credit Union">
              <a:extLst>
                <a:ext uri="{FF2B5EF4-FFF2-40B4-BE49-F238E27FC236}">
                  <a16:creationId xmlns:a16="http://schemas.microsoft.com/office/drawing/2014/main" id="{20A54A99-954E-B067-40FB-B03A33AFC3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4" t="31848" r="13364" b="31847"/>
            <a:stretch/>
          </p:blipFill>
          <p:spPr bwMode="auto">
            <a:xfrm>
              <a:off x="8033155" y="5671982"/>
              <a:ext cx="976931" cy="254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Union Savings Bank - Connecticut's Best Local Community Bank">
              <a:extLst>
                <a:ext uri="{FF2B5EF4-FFF2-40B4-BE49-F238E27FC236}">
                  <a16:creationId xmlns:a16="http://schemas.microsoft.com/office/drawing/2014/main" id="{C82D1799-8776-DE9D-6427-91F551DE1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3748" y="5668919"/>
              <a:ext cx="930876" cy="26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AA51F-24C3-20D2-2DD5-EB120A1ADAB8}"/>
              </a:ext>
            </a:extLst>
          </p:cNvPr>
          <p:cNvGrpSpPr/>
          <p:nvPr/>
        </p:nvGrpSpPr>
        <p:grpSpPr>
          <a:xfrm>
            <a:off x="583248" y="4823583"/>
            <a:ext cx="11025505" cy="360000"/>
            <a:chOff x="583248" y="4862570"/>
            <a:chExt cx="11025505" cy="360000"/>
          </a:xfrm>
        </p:grpSpPr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7E5DA03F-734E-8B46-44BA-62FFE0848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087" y="4938776"/>
              <a:ext cx="427260" cy="213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4DF16CAB-9E05-B36D-AD65-52E0CB5BA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0042" y="4945271"/>
              <a:ext cx="1263637" cy="19459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10" descr="Associated Bank adjusts services to help support community health | Associated  Bank">
              <a:extLst>
                <a:ext uri="{FF2B5EF4-FFF2-40B4-BE49-F238E27FC236}">
                  <a16:creationId xmlns:a16="http://schemas.microsoft.com/office/drawing/2014/main" id="{8AE9C221-BAB0-6D46-D67D-B2EC01A575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1" t="21123" r="7551" b="21123"/>
            <a:stretch/>
          </p:blipFill>
          <p:spPr bwMode="auto">
            <a:xfrm>
              <a:off x="4822828" y="4892999"/>
              <a:ext cx="1288997" cy="29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C960869-9CA6-9D02-0DFD-D127D024B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54313"/>
            <a:stretch/>
          </p:blipFill>
          <p:spPr>
            <a:xfrm>
              <a:off x="6468520" y="4949810"/>
              <a:ext cx="1370872" cy="18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215F6C68-B7F5-148A-D614-02AFCDBEB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83248" y="4954392"/>
              <a:ext cx="1428683" cy="176356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C8C4D9D-5E53-11FE-9976-F4F1E628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368626" y="4916466"/>
              <a:ext cx="1182231" cy="252209"/>
            </a:xfrm>
            <a:prstGeom prst="rect">
              <a:avLst/>
            </a:prstGeom>
          </p:spPr>
        </p:pic>
        <p:pic>
          <p:nvPicPr>
            <p:cNvPr id="40" name="Picture 4" descr="E. Andrew Nice - Synovus">
              <a:extLst>
                <a:ext uri="{FF2B5EF4-FFF2-40B4-BE49-F238E27FC236}">
                  <a16:creationId xmlns:a16="http://schemas.microsoft.com/office/drawing/2014/main" id="{8DBFEA4A-FDE0-5A24-577A-B085FAA4C2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" t="34357" r="6347" b="34357"/>
            <a:stretch/>
          </p:blipFill>
          <p:spPr bwMode="auto">
            <a:xfrm>
              <a:off x="10600372" y="4862570"/>
              <a:ext cx="1008381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A close-up of a logo&#10;&#10;AI-generated content may be incorrect.">
              <a:extLst>
                <a:ext uri="{FF2B5EF4-FFF2-40B4-BE49-F238E27FC236}">
                  <a16:creationId xmlns:a16="http://schemas.microsoft.com/office/drawing/2014/main" id="{E093C9F4-EAB5-AC75-E45D-7365D47E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552" y="4954392"/>
              <a:ext cx="558581" cy="20626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82AB91-CCCF-4250-1C2D-C23DE6A96437}"/>
              </a:ext>
            </a:extLst>
          </p:cNvPr>
          <p:cNvGrpSpPr/>
          <p:nvPr/>
        </p:nvGrpSpPr>
        <p:grpSpPr>
          <a:xfrm>
            <a:off x="579119" y="4130440"/>
            <a:ext cx="11025505" cy="319438"/>
            <a:chOff x="579119" y="4215379"/>
            <a:chExt cx="11025505" cy="31943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7CCED5A-38BD-74BB-3E89-FE5760082D86}"/>
                </a:ext>
              </a:extLst>
            </p:cNvPr>
            <p:cNvGrpSpPr/>
            <p:nvPr/>
          </p:nvGrpSpPr>
          <p:grpSpPr>
            <a:xfrm>
              <a:off x="579119" y="4215379"/>
              <a:ext cx="11025505" cy="319438"/>
              <a:chOff x="579119" y="4215379"/>
              <a:chExt cx="11025505" cy="319438"/>
            </a:xfrm>
          </p:grpSpPr>
          <p:pic>
            <p:nvPicPr>
              <p:cNvPr id="71" name="Picture 7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44AFA82-440A-B871-223D-EA3E474CA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1880" b="-1"/>
              <a:stretch/>
            </p:blipFill>
            <p:spPr>
              <a:xfrm>
                <a:off x="1556394" y="4221854"/>
                <a:ext cx="899842" cy="30648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2" name="Picture 4" descr="Personal | Metro Bank">
                <a:extLst>
                  <a:ext uri="{FF2B5EF4-FFF2-40B4-BE49-F238E27FC236}">
                    <a16:creationId xmlns:a16="http://schemas.microsoft.com/office/drawing/2014/main" id="{9627E9FF-D1D8-A36D-7A70-84FB0BC9C0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19" y="4277998"/>
                <a:ext cx="657250" cy="194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801E7FC6-FC2E-EAC3-EDB6-6E12765EA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7619536" y="4243273"/>
                <a:ext cx="1199321" cy="263650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DADD1559-2701-0B78-BCE2-513DA26F4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9138882" y="4293570"/>
                <a:ext cx="1233569" cy="163057"/>
              </a:xfrm>
              <a:prstGeom prst="rect">
                <a:avLst/>
              </a:prstGeom>
            </p:spPr>
          </p:pic>
          <p:pic>
            <p:nvPicPr>
              <p:cNvPr id="78" name="Picture 7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B118157-915F-3EDC-C5AF-8B35120C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8042" t="22055" r="18042" b="22055"/>
              <a:stretch/>
            </p:blipFill>
            <p:spPr>
              <a:xfrm>
                <a:off x="4693042" y="4240847"/>
                <a:ext cx="861582" cy="268503"/>
              </a:xfrm>
              <a:prstGeom prst="rect">
                <a:avLst/>
              </a:prstGeom>
            </p:spPr>
          </p:pic>
          <p:pic>
            <p:nvPicPr>
              <p:cNvPr id="79" name="Picture 2" descr="Bank Leumi - Bank Leumi (Hebrew: בנק לאומי‎, lit. National Bank) is an  Israeli bank. Bank Leumi provides banking and financial services in Israel.  | Startup Ranking">
                <a:extLst>
                  <a:ext uri="{FF2B5EF4-FFF2-40B4-BE49-F238E27FC236}">
                    <a16:creationId xmlns:a16="http://schemas.microsoft.com/office/drawing/2014/main" id="{D68EADE1-349B-609F-723C-996E49B1D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205" b="33205"/>
              <a:stretch/>
            </p:blipFill>
            <p:spPr bwMode="auto">
              <a:xfrm>
                <a:off x="10692477" y="4221901"/>
                <a:ext cx="912147" cy="306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EB6C4431-1668-4B9B-68EA-58C2B8CBD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rcRect t="38791" b="38791"/>
              <a:stretch/>
            </p:blipFill>
            <p:spPr>
              <a:xfrm>
                <a:off x="5874649" y="4215379"/>
                <a:ext cx="1424862" cy="319438"/>
              </a:xfrm>
              <a:prstGeom prst="rect">
                <a:avLst/>
              </a:prstGeom>
            </p:spPr>
          </p:pic>
        </p:grpSp>
        <p:pic>
          <p:nvPicPr>
            <p:cNvPr id="70" name="Picture 2" descr="First International Bank of Israel (FIBI)">
              <a:extLst>
                <a:ext uri="{FF2B5EF4-FFF2-40B4-BE49-F238E27FC236}">
                  <a16:creationId xmlns:a16="http://schemas.microsoft.com/office/drawing/2014/main" id="{2156CC4A-9686-C7D6-0EA1-0F1466F16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42" b="26816"/>
            <a:stretch/>
          </p:blipFill>
          <p:spPr bwMode="auto">
            <a:xfrm>
              <a:off x="2819422" y="4232644"/>
              <a:ext cx="1500075" cy="297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821822-9036-A4EE-CC26-A3B4DA63D414}"/>
              </a:ext>
            </a:extLst>
          </p:cNvPr>
          <p:cNvSpPr txBox="1"/>
          <p:nvPr/>
        </p:nvSpPr>
        <p:spPr>
          <a:xfrm>
            <a:off x="1772667" y="6265480"/>
            <a:ext cx="82039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AI-Powered Customer Engagement</a:t>
            </a:r>
            <a:r>
              <a:rPr lang="en-US" sz="2400"/>
              <a:t>​ </a:t>
            </a:r>
            <a:r>
              <a:rPr lang="en-US" sz="2400" b="1"/>
              <a:t>that </a:t>
            </a:r>
            <a:r>
              <a:rPr lang="en-US" sz="2400" b="1" u="sng"/>
              <a:t>Drives Results</a:t>
            </a:r>
            <a:r>
              <a:rPr lang="en-US" sz="2400" b="1"/>
              <a:t>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3743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4" grpId="0"/>
      <p:bldP spid="5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C96B4F12-A7BA-906C-40C8-E8A167626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67" b="40255"/>
          <a:stretch/>
        </p:blipFill>
        <p:spPr>
          <a:xfrm>
            <a:off x="329052" y="1708848"/>
            <a:ext cx="1776013" cy="37078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D68A03E-C876-681E-3E2B-3A0B5BDFA41A}"/>
              </a:ext>
            </a:extLst>
          </p:cNvPr>
          <p:cNvSpPr txBox="1">
            <a:spLocks/>
          </p:cNvSpPr>
          <p:nvPr/>
        </p:nvSpPr>
        <p:spPr>
          <a:xfrm>
            <a:off x="200707" y="202473"/>
            <a:ext cx="11692594" cy="6681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Driving Moment Oriented Experiences across 150MM+ Consumers &amp; SMBs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Powered by transaction and engagement intelligence</a:t>
            </a:r>
            <a:endParaRPr kumimoji="0" lang="en-IL" sz="19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DF0077-1BD8-F59A-0990-AA08C50B0661}"/>
              </a:ext>
            </a:extLst>
          </p:cNvPr>
          <p:cNvGrpSpPr/>
          <p:nvPr/>
        </p:nvGrpSpPr>
        <p:grpSpPr>
          <a:xfrm>
            <a:off x="273641" y="2193211"/>
            <a:ext cx="1807105" cy="3722327"/>
            <a:chOff x="134827" y="2183273"/>
            <a:chExt cx="1735103" cy="3574016"/>
          </a:xfrm>
          <a:effectLst>
            <a:outerShdw blurRad="279400" dist="266700" dir="2700000" sx="95000" sy="95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Picture 2" descr="What to Spend Money On">
              <a:extLst>
                <a:ext uri="{FF2B5EF4-FFF2-40B4-BE49-F238E27FC236}">
                  <a16:creationId xmlns:a16="http://schemas.microsoft.com/office/drawing/2014/main" id="{CF307454-716A-A34E-B072-1FE6A68807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" b="355"/>
            <a:stretch/>
          </p:blipFill>
          <p:spPr bwMode="auto">
            <a:xfrm>
              <a:off x="200707" y="2249721"/>
              <a:ext cx="1597948" cy="3442403"/>
            </a:xfrm>
            <a:prstGeom prst="roundRect">
              <a:avLst>
                <a:gd name="adj" fmla="val 6291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077AFB58-BA3F-BCE5-ACCF-716003A4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7" y="2183273"/>
              <a:ext cx="1735103" cy="357401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A789C2-DFC2-3A6E-72D8-411981D49D3B}"/>
              </a:ext>
            </a:extLst>
          </p:cNvPr>
          <p:cNvGrpSpPr/>
          <p:nvPr/>
        </p:nvGrpSpPr>
        <p:grpSpPr>
          <a:xfrm>
            <a:off x="1213194" y="-213776"/>
            <a:ext cx="9765612" cy="141455"/>
            <a:chOff x="1213194" y="1085850"/>
            <a:chExt cx="9765612" cy="515302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FEE6C0-707E-4E82-5066-4D3C493AD172}"/>
                </a:ext>
              </a:extLst>
            </p:cNvPr>
            <p:cNvCxnSpPr/>
            <p:nvPr/>
          </p:nvCxnSpPr>
          <p:spPr>
            <a:xfrm flipV="1">
              <a:off x="1213194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9B37CC-C9CD-C173-6E77-B2D9D09B1FF6}"/>
                </a:ext>
              </a:extLst>
            </p:cNvPr>
            <p:cNvCxnSpPr/>
            <p:nvPr/>
          </p:nvCxnSpPr>
          <p:spPr>
            <a:xfrm flipV="1">
              <a:off x="3166316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5968F7-32AF-DC63-2071-9A679BECC28B}"/>
                </a:ext>
              </a:extLst>
            </p:cNvPr>
            <p:cNvCxnSpPr/>
            <p:nvPr/>
          </p:nvCxnSpPr>
          <p:spPr>
            <a:xfrm flipV="1">
              <a:off x="5119438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0CFC03-A8E7-5D3B-77DF-FE4470B9E2FA}"/>
                </a:ext>
              </a:extLst>
            </p:cNvPr>
            <p:cNvCxnSpPr/>
            <p:nvPr/>
          </p:nvCxnSpPr>
          <p:spPr>
            <a:xfrm flipV="1">
              <a:off x="7072560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8ED5A8-17E9-4343-29E9-E6767F5DEBF3}"/>
                </a:ext>
              </a:extLst>
            </p:cNvPr>
            <p:cNvCxnSpPr/>
            <p:nvPr/>
          </p:nvCxnSpPr>
          <p:spPr>
            <a:xfrm flipV="1">
              <a:off x="9025682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E99F9C-BB60-E2EE-04C6-5992299B1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78806" y="1085850"/>
              <a:ext cx="0" cy="515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23752B3A-E7EC-2A59-E4BE-B31AC8D401D1}"/>
              </a:ext>
            </a:extLst>
          </p:cNvPr>
          <p:cNvSpPr/>
          <p:nvPr/>
        </p:nvSpPr>
        <p:spPr>
          <a:xfrm>
            <a:off x="8099658" y="1947630"/>
            <a:ext cx="123105" cy="846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67" name="Picture 6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F5347A-90A2-54BD-65B0-B9E868510A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400" y="1629340"/>
            <a:ext cx="1090560" cy="54305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B7545B25-13E3-3042-0699-3575441DBCAD}"/>
              </a:ext>
            </a:extLst>
          </p:cNvPr>
          <p:cNvGrpSpPr/>
          <p:nvPr/>
        </p:nvGrpSpPr>
        <p:grpSpPr>
          <a:xfrm>
            <a:off x="10135852" y="2189898"/>
            <a:ext cx="1775763" cy="3657770"/>
            <a:chOff x="4206967" y="2183273"/>
            <a:chExt cx="1735103" cy="3574016"/>
          </a:xfrm>
          <a:effectLst>
            <a:outerShdw blurRad="279400" dist="266700" dir="2700000" sx="95000" sy="95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56D71A-A5C5-2854-0BC0-82C847D7EEC6}"/>
                </a:ext>
              </a:extLst>
            </p:cNvPr>
            <p:cNvSpPr/>
            <p:nvPr/>
          </p:nvSpPr>
          <p:spPr>
            <a:xfrm>
              <a:off x="4271094" y="2344776"/>
              <a:ext cx="1610593" cy="2229877"/>
            </a:xfrm>
            <a:prstGeom prst="rect">
              <a:avLst/>
            </a:prstGeom>
            <a:solidFill>
              <a:srgbClr val="0C2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45ABEA-098D-E69C-9B85-7F4FDE911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989"/>
            <a:stretch/>
          </p:blipFill>
          <p:spPr>
            <a:xfrm>
              <a:off x="4268340" y="2264059"/>
              <a:ext cx="1610594" cy="3428065"/>
            </a:xfrm>
            <a:prstGeom prst="roundRect">
              <a:avLst>
                <a:gd name="adj" fmla="val 8683"/>
              </a:avLst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7D89D0C-E40D-EFFE-E720-044172624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07" b="3162"/>
            <a:stretch/>
          </p:blipFill>
          <p:spPr>
            <a:xfrm>
              <a:off x="4271095" y="4326177"/>
              <a:ext cx="1610594" cy="1384062"/>
            </a:xfrm>
            <a:prstGeom prst="rect">
              <a:avLst/>
            </a:prstGeom>
          </p:spPr>
        </p:pic>
        <p:sp>
          <p:nvSpPr>
            <p:cNvPr id="72" name="Rectangle: Top Corners Rounded 26">
              <a:extLst>
                <a:ext uri="{FF2B5EF4-FFF2-40B4-BE49-F238E27FC236}">
                  <a16:creationId xmlns:a16="http://schemas.microsoft.com/office/drawing/2014/main" id="{45FE1309-8B79-F7A5-6126-00629FBB99E9}"/>
                </a:ext>
              </a:extLst>
            </p:cNvPr>
            <p:cNvSpPr/>
            <p:nvPr/>
          </p:nvSpPr>
          <p:spPr>
            <a:xfrm>
              <a:off x="4641109" y="2264059"/>
              <a:ext cx="908172" cy="144176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C2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73" name="Picture 72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196ED008-EFDF-D015-AD59-7D06587E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967" y="2183273"/>
              <a:ext cx="1735103" cy="357401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75D2EB-80D4-3D6D-B7A5-C964A6914B06}"/>
              </a:ext>
            </a:extLst>
          </p:cNvPr>
          <p:cNvGrpSpPr/>
          <p:nvPr/>
        </p:nvGrpSpPr>
        <p:grpSpPr>
          <a:xfrm>
            <a:off x="7846382" y="2141223"/>
            <a:ext cx="2423633" cy="3820945"/>
            <a:chOff x="3710990" y="1089968"/>
            <a:chExt cx="3393660" cy="5097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F1207B-CC5A-3B28-7B90-0F86ECE0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653" y="1180802"/>
              <a:ext cx="2174592" cy="46837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2F653B-BAEF-E174-9E38-FD0BADE2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990" y="1089968"/>
              <a:ext cx="3393660" cy="5097680"/>
            </a:xfrm>
            <a:prstGeom prst="rect">
              <a:avLst/>
            </a:prstGeom>
          </p:spPr>
        </p:pic>
      </p:grpSp>
      <p:pic>
        <p:nvPicPr>
          <p:cNvPr id="2050" name="Picture 2" descr="Truist-Logo | DV8 Kitchen">
            <a:extLst>
              <a:ext uri="{FF2B5EF4-FFF2-40B4-BE49-F238E27FC236}">
                <a16:creationId xmlns:a16="http://schemas.microsoft.com/office/drawing/2014/main" id="{7F5A9F1E-124F-2D13-4CA0-4EFDC6B3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39" y="1489229"/>
            <a:ext cx="1187767" cy="66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AC44425-3015-8C6A-7B49-00015FD8BDD6}"/>
              </a:ext>
            </a:extLst>
          </p:cNvPr>
          <p:cNvGrpSpPr/>
          <p:nvPr/>
        </p:nvGrpSpPr>
        <p:grpSpPr>
          <a:xfrm>
            <a:off x="4287156" y="2189898"/>
            <a:ext cx="1806129" cy="3720317"/>
            <a:chOff x="4287156" y="2189899"/>
            <a:chExt cx="1735103" cy="3574016"/>
          </a:xfrm>
        </p:grpSpPr>
        <p:pic>
          <p:nvPicPr>
            <p:cNvPr id="10" name="Picture 9" descr="A screenshot of a phone&#10;&#10;Description automatically generated">
              <a:extLst>
                <a:ext uri="{FF2B5EF4-FFF2-40B4-BE49-F238E27FC236}">
                  <a16:creationId xmlns:a16="http://schemas.microsoft.com/office/drawing/2014/main" id="{6BC0C7C1-CB1E-7F04-BC8F-857B759B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042" y="2281715"/>
              <a:ext cx="1587397" cy="343529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DD6C36F2-EFE7-4981-ACFE-18D28C6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156" y="2189899"/>
              <a:ext cx="1735103" cy="3574016"/>
            </a:xfrm>
            <a:prstGeom prst="rect">
              <a:avLst/>
            </a:prstGeom>
          </p:spPr>
        </p:pic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CB94C-1DD3-8E66-297B-C801831A795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929" y="1629340"/>
            <a:ext cx="475556" cy="47555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6A432-C140-9239-1159-19DE4587D8A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1250" r="3236"/>
          <a:stretch/>
        </p:blipFill>
        <p:spPr>
          <a:xfrm>
            <a:off x="6174096" y="2209307"/>
            <a:ext cx="1884104" cy="370623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914CA61-0E0B-4B9E-445A-EA3598E2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97" y="1287485"/>
            <a:ext cx="1467902" cy="10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9675729-001C-DA87-62D4-40FE7963404E}"/>
              </a:ext>
            </a:extLst>
          </p:cNvPr>
          <p:cNvGrpSpPr/>
          <p:nvPr/>
        </p:nvGrpSpPr>
        <p:grpSpPr>
          <a:xfrm>
            <a:off x="2191018" y="2209307"/>
            <a:ext cx="2013919" cy="3820948"/>
            <a:chOff x="5303570" y="1770513"/>
            <a:chExt cx="2330342" cy="442128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C3B263-A677-AB4A-4314-5B48C0EECBC1}"/>
                </a:ext>
              </a:extLst>
            </p:cNvPr>
            <p:cNvGrpSpPr/>
            <p:nvPr/>
          </p:nvGrpSpPr>
          <p:grpSpPr>
            <a:xfrm>
              <a:off x="5303570" y="1770513"/>
              <a:ext cx="2330342" cy="4421287"/>
              <a:chOff x="7084565" y="336419"/>
              <a:chExt cx="3372280" cy="639812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0F07D6-C671-7FB3-0CA7-96FF5BB5C12D}"/>
                  </a:ext>
                </a:extLst>
              </p:cNvPr>
              <p:cNvSpPr/>
              <p:nvPr/>
            </p:nvSpPr>
            <p:spPr>
              <a:xfrm>
                <a:off x="8770704" y="937424"/>
                <a:ext cx="1337033" cy="49338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E60189F-2149-37D4-00CC-3C2A92EBF58F}"/>
                  </a:ext>
                </a:extLst>
              </p:cNvPr>
              <p:cNvGrpSpPr/>
              <p:nvPr/>
            </p:nvGrpSpPr>
            <p:grpSpPr>
              <a:xfrm>
                <a:off x="7084565" y="336419"/>
                <a:ext cx="3372280" cy="6398123"/>
                <a:chOff x="7587641" y="459880"/>
                <a:chExt cx="2797142" cy="5594284"/>
              </a:xfrm>
            </p:grpSpPr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E320D135-D679-442E-C50F-392669B989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7" t="36169" r="76217" b="59325"/>
                <a:stretch/>
              </p:blipFill>
              <p:spPr bwMode="auto">
                <a:xfrm>
                  <a:off x="7833879" y="584200"/>
                  <a:ext cx="2304666" cy="454648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97D7E15-A2DA-14FC-3243-F96F7957F1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20" t="79937" r="76148" b="14466"/>
                <a:stretch/>
              </p:blipFill>
              <p:spPr bwMode="auto">
                <a:xfrm>
                  <a:off x="7822161" y="5162318"/>
                  <a:ext cx="2316384" cy="551708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Iphone X Screen Mockup transparent PNG - StickPNG">
                  <a:extLst>
                    <a:ext uri="{FF2B5EF4-FFF2-40B4-BE49-F238E27FC236}">
                      <a16:creationId xmlns:a16="http://schemas.microsoft.com/office/drawing/2014/main" id="{45C992B0-D629-BC96-559E-BA935ABE18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7641" y="459880"/>
                  <a:ext cx="2797142" cy="55942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6">
                  <a:extLst>
                    <a:ext uri="{FF2B5EF4-FFF2-40B4-BE49-F238E27FC236}">
                      <a16:creationId xmlns:a16="http://schemas.microsoft.com/office/drawing/2014/main" id="{FC6C9766-B02A-3259-6133-7B181654A8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7880" y="1058265"/>
                  <a:ext cx="2203421" cy="38998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9BEF7C-EBA5-186F-210C-DE2663175598}"/>
                </a:ext>
              </a:extLst>
            </p:cNvPr>
            <p:cNvSpPr/>
            <p:nvPr/>
          </p:nvSpPr>
          <p:spPr>
            <a:xfrm>
              <a:off x="5525019" y="5272704"/>
              <a:ext cx="975794" cy="238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27" name="Picture 4" descr="E. Andrew Nice - Synovus">
            <a:extLst>
              <a:ext uri="{FF2B5EF4-FFF2-40B4-BE49-F238E27FC236}">
                <a16:creationId xmlns:a16="http://schemas.microsoft.com/office/drawing/2014/main" id="{3AFED12A-4012-202F-EAEF-7A4DBC46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265" y="1421721"/>
            <a:ext cx="929681" cy="92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7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ACCB-AAE7-7961-B513-7875C952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AD16-EE01-B463-AD51-6D8DE372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CRM to Intelligent Engagement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E9F5E-CD42-3320-2E52-776F59E7E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5560" indent="0">
              <a:buNone/>
            </a:pPr>
            <a:r>
              <a:rPr lang="en-US" sz="1600" dirty="0" err="1">
                <a:ea typeface="Segoe UI Historic"/>
                <a:cs typeface="Segoe UI Historic"/>
              </a:rPr>
              <a:t>Personetic's</a:t>
            </a:r>
            <a:r>
              <a:rPr lang="en-US" sz="1600" dirty="0">
                <a:ea typeface="Segoe UI Historic"/>
                <a:cs typeface="Segoe UI Historic"/>
              </a:rPr>
              <a:t> cognitive banking to power the transition from product led sales to relationship engagement at every customer touch point </a:t>
            </a:r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800" dirty="0"/>
          </a:p>
          <a:p>
            <a:pPr marL="35560" indent="0">
              <a:buNone/>
            </a:pPr>
            <a:endParaRPr lang="en-US" sz="2400" dirty="0"/>
          </a:p>
          <a:p>
            <a:pPr marL="35560" indent="0">
              <a:buNone/>
            </a:pPr>
            <a:endParaRPr lang="en-US" sz="2400" dirty="0"/>
          </a:p>
          <a:p>
            <a:pPr marL="492760" lvl="1" indent="0" algn="ctr">
              <a:buNone/>
            </a:pPr>
            <a:r>
              <a:rPr lang="en-US" sz="2800" dirty="0">
                <a:ea typeface="Segoe UI Historic"/>
                <a:cs typeface="Segoe UI Historic"/>
              </a:rPr>
              <a:t>Cognitive Banking AI-driven financial wellness within the Salesforce ecosystem </a:t>
            </a:r>
          </a:p>
        </p:txBody>
      </p:sp>
      <p:pic>
        <p:nvPicPr>
          <p:cNvPr id="6" name="Picture 5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14C4C6CD-7226-8ADB-5D6D-E2FE6FD1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48" t="15449" r="23628" b="16171"/>
          <a:stretch>
            <a:fillRect/>
          </a:stretch>
        </p:blipFill>
        <p:spPr>
          <a:xfrm>
            <a:off x="751998" y="2009925"/>
            <a:ext cx="2235749" cy="161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EDEBE-0AFF-8AAC-2BA8-669F8A083986}"/>
              </a:ext>
            </a:extLst>
          </p:cNvPr>
          <p:cNvSpPr txBox="1"/>
          <p:nvPr/>
        </p:nvSpPr>
        <p:spPr>
          <a:xfrm>
            <a:off x="419100" y="3709798"/>
            <a:ext cx="2867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system of banker engagement</a:t>
            </a:r>
            <a:r>
              <a:rPr lang="en-US" sz="24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45DE0-F939-B0EB-EDB6-7FF6C789B409}"/>
              </a:ext>
            </a:extLst>
          </p:cNvPr>
          <p:cNvSpPr txBox="1"/>
          <p:nvPr/>
        </p:nvSpPr>
        <p:spPr>
          <a:xfrm>
            <a:off x="4008095" y="3694032"/>
            <a:ext cx="347576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Transaction and engagement intelligence</a:t>
            </a:r>
          </a:p>
        </p:txBody>
      </p:sp>
      <p:pic>
        <p:nvPicPr>
          <p:cNvPr id="12" name="Picture 11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6ED2F8F3-8237-DEBD-009C-CF9DA50E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825" y="2409724"/>
            <a:ext cx="3028950" cy="8191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FE7E0-0405-437F-A573-12DC899C5584}"/>
              </a:ext>
            </a:extLst>
          </p:cNvPr>
          <p:cNvCxnSpPr>
            <a:cxnSpLocks/>
          </p:cNvCxnSpPr>
          <p:nvPr/>
        </p:nvCxnSpPr>
        <p:spPr>
          <a:xfrm>
            <a:off x="2961286" y="2819299"/>
            <a:ext cx="1046809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34217C9-0C96-0A08-C640-1BBB9FE7729F}"/>
              </a:ext>
            </a:extLst>
          </p:cNvPr>
          <p:cNvSpPr txBox="1"/>
          <p:nvPr/>
        </p:nvSpPr>
        <p:spPr>
          <a:xfrm>
            <a:off x="8394137" y="3725563"/>
            <a:ext cx="2867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Consumer Digital engagement </a:t>
            </a:r>
            <a:endParaRPr lang="en-US" sz="2400"/>
          </a:p>
        </p:txBody>
      </p:sp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0387245E-D398-73CE-7EF3-E62EBE4956C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2D2D2"/>
              </a:clrFrom>
              <a:clrTo>
                <a:srgbClr val="D2D2D2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75" y="1570931"/>
            <a:ext cx="2867903" cy="210927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0AE333-8540-C583-F899-29539B6D222F}"/>
              </a:ext>
            </a:extLst>
          </p:cNvPr>
          <p:cNvCxnSpPr>
            <a:cxnSpLocks/>
          </p:cNvCxnSpPr>
          <p:nvPr/>
        </p:nvCxnSpPr>
        <p:spPr>
          <a:xfrm>
            <a:off x="7152775" y="2819299"/>
            <a:ext cx="1046809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51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72B0A-D0C7-5A1A-F005-52D03A36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A8A2-3A6C-CB70-7F4D-ED85F127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Cognitive Banking to the Agentic Enterprise</a:t>
            </a:r>
            <a:br>
              <a:rPr lang="en-US" dirty="0"/>
            </a:br>
            <a:endParaRPr lang="en-US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C434FE3-9EFA-6BFA-DCE8-B11A19B779B3}"/>
              </a:ext>
            </a:extLst>
          </p:cNvPr>
          <p:cNvSpPr/>
          <p:nvPr/>
        </p:nvSpPr>
        <p:spPr>
          <a:xfrm>
            <a:off x="1140430" y="5364220"/>
            <a:ext cx="10140595" cy="801384"/>
          </a:xfrm>
          <a:prstGeom prst="cub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 Transaction Data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3A8E7FBB-FA17-0465-7016-5FD3C2434B11}"/>
              </a:ext>
            </a:extLst>
          </p:cNvPr>
          <p:cNvSpPr/>
          <p:nvPr/>
        </p:nvSpPr>
        <p:spPr>
          <a:xfrm>
            <a:off x="1140430" y="4304269"/>
            <a:ext cx="10140595" cy="801384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Personetics Transaction Intelligence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7A0B7AD-2B98-D36E-B380-22EA2D1AF58D}"/>
              </a:ext>
            </a:extLst>
          </p:cNvPr>
          <p:cNvSpPr/>
          <p:nvPr/>
        </p:nvSpPr>
        <p:spPr>
          <a:xfrm>
            <a:off x="2702103" y="3697718"/>
            <a:ext cx="3393897" cy="801384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Engagement Intelligence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782DDD7-42B7-FD23-A833-B6C79FB63A81}"/>
              </a:ext>
            </a:extLst>
          </p:cNvPr>
          <p:cNvSpPr/>
          <p:nvPr/>
        </p:nvSpPr>
        <p:spPr>
          <a:xfrm>
            <a:off x="1140430" y="2685153"/>
            <a:ext cx="4955570" cy="801384"/>
          </a:xfrm>
          <a:prstGeom prst="cub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 Banking (Web/Mobile)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4CEBB2C-676C-A943-0801-D7943DDF01F8}"/>
              </a:ext>
            </a:extLst>
          </p:cNvPr>
          <p:cNvSpPr/>
          <p:nvPr/>
        </p:nvSpPr>
        <p:spPr>
          <a:xfrm rot="10800000">
            <a:off x="1643861" y="4934296"/>
            <a:ext cx="267132" cy="525763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AED6563-6491-CF28-BC98-DC020F8F85CB}"/>
              </a:ext>
            </a:extLst>
          </p:cNvPr>
          <p:cNvSpPr/>
          <p:nvPr/>
        </p:nvSpPr>
        <p:spPr>
          <a:xfrm rot="10800000">
            <a:off x="1643862" y="3356783"/>
            <a:ext cx="267131" cy="101889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C77F349-3E26-DE2A-4808-A82476A90CC6}"/>
              </a:ext>
            </a:extLst>
          </p:cNvPr>
          <p:cNvSpPr/>
          <p:nvPr/>
        </p:nvSpPr>
        <p:spPr>
          <a:xfrm>
            <a:off x="5640912" y="3376458"/>
            <a:ext cx="267131" cy="573404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8666A6-A6AB-517A-6366-9B4D2901DDAC}"/>
              </a:ext>
            </a:extLst>
          </p:cNvPr>
          <p:cNvGrpSpPr/>
          <p:nvPr/>
        </p:nvGrpSpPr>
        <p:grpSpPr>
          <a:xfrm>
            <a:off x="1547632" y="1322199"/>
            <a:ext cx="721057" cy="1485253"/>
            <a:chOff x="134827" y="2183273"/>
            <a:chExt cx="1735103" cy="3574016"/>
          </a:xfrm>
          <a:effectLst>
            <a:outerShdw blurRad="279400" dist="266700" dir="2700000" sx="95000" sy="95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Picture 2" descr="What to Spend Money On">
              <a:extLst>
                <a:ext uri="{FF2B5EF4-FFF2-40B4-BE49-F238E27FC236}">
                  <a16:creationId xmlns:a16="http://schemas.microsoft.com/office/drawing/2014/main" id="{68B8F673-F716-B5D1-243C-4491502B30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" b="355"/>
            <a:stretch/>
          </p:blipFill>
          <p:spPr bwMode="auto">
            <a:xfrm>
              <a:off x="200707" y="2249721"/>
              <a:ext cx="1597948" cy="3442403"/>
            </a:xfrm>
            <a:prstGeom prst="roundRect">
              <a:avLst>
                <a:gd name="adj" fmla="val 6291"/>
              </a:avLst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E178417E-731D-C7AD-8128-90E23F44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27" y="2183273"/>
              <a:ext cx="1735103" cy="357401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E9AE12-9029-FC3B-42A4-01F913DD426A}"/>
              </a:ext>
            </a:extLst>
          </p:cNvPr>
          <p:cNvGrpSpPr/>
          <p:nvPr/>
        </p:nvGrpSpPr>
        <p:grpSpPr>
          <a:xfrm>
            <a:off x="4932361" y="1300342"/>
            <a:ext cx="708551" cy="1459494"/>
            <a:chOff x="4206967" y="2183273"/>
            <a:chExt cx="1735103" cy="3574016"/>
          </a:xfrm>
          <a:effectLst>
            <a:outerShdw blurRad="279400" dist="266700" dir="2700000" sx="95000" sy="95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A29CBF-AE42-6156-5283-982822BFE44F}"/>
                </a:ext>
              </a:extLst>
            </p:cNvPr>
            <p:cNvSpPr/>
            <p:nvPr/>
          </p:nvSpPr>
          <p:spPr>
            <a:xfrm>
              <a:off x="4271094" y="2344776"/>
              <a:ext cx="1610593" cy="2229877"/>
            </a:xfrm>
            <a:prstGeom prst="rect">
              <a:avLst/>
            </a:prstGeom>
            <a:solidFill>
              <a:srgbClr val="0C2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883E2B-9FD6-2F64-6C0F-4F54ABF3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989"/>
            <a:stretch/>
          </p:blipFill>
          <p:spPr>
            <a:xfrm>
              <a:off x="4268340" y="2264059"/>
              <a:ext cx="1610594" cy="3428065"/>
            </a:xfrm>
            <a:prstGeom prst="roundRect">
              <a:avLst>
                <a:gd name="adj" fmla="val 8683"/>
              </a:avLst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D54E90-7295-393E-C4B9-E38791EA7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07" b="3162"/>
            <a:stretch/>
          </p:blipFill>
          <p:spPr>
            <a:xfrm>
              <a:off x="4271095" y="4326177"/>
              <a:ext cx="1610594" cy="1384062"/>
            </a:xfrm>
            <a:prstGeom prst="rect">
              <a:avLst/>
            </a:prstGeom>
          </p:spPr>
        </p:pic>
        <p:sp>
          <p:nvSpPr>
            <p:cNvPr id="30" name="Rectangle: Top Corners Rounded 26">
              <a:extLst>
                <a:ext uri="{FF2B5EF4-FFF2-40B4-BE49-F238E27FC236}">
                  <a16:creationId xmlns:a16="http://schemas.microsoft.com/office/drawing/2014/main" id="{F5A92115-BE19-D98C-8DA4-A1AD7D2CA6F3}"/>
                </a:ext>
              </a:extLst>
            </p:cNvPr>
            <p:cNvSpPr/>
            <p:nvPr/>
          </p:nvSpPr>
          <p:spPr>
            <a:xfrm>
              <a:off x="4641109" y="2264059"/>
              <a:ext cx="908172" cy="144176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0C21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L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31" name="Picture 30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11D17F28-7557-2412-B5A9-962AAC4F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967" y="2183273"/>
              <a:ext cx="1735103" cy="357401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27C337-02A4-C9DC-E291-006B3A7C5573}"/>
              </a:ext>
            </a:extLst>
          </p:cNvPr>
          <p:cNvGrpSpPr/>
          <p:nvPr/>
        </p:nvGrpSpPr>
        <p:grpSpPr>
          <a:xfrm>
            <a:off x="3975063" y="1302523"/>
            <a:ext cx="967059" cy="1524603"/>
            <a:chOff x="3710990" y="1089968"/>
            <a:chExt cx="3393660" cy="509768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D891B4E-440A-B7AB-8565-C4A6D7AC5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653" y="1180802"/>
              <a:ext cx="2174592" cy="468373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902942E-0CD6-AFC5-F9C5-13B97AB6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990" y="1089968"/>
              <a:ext cx="3393660" cy="50976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C5A895-3BDF-25E1-8A42-9B6D07950015}"/>
              </a:ext>
            </a:extLst>
          </p:cNvPr>
          <p:cNvGrpSpPr/>
          <p:nvPr/>
        </p:nvGrpSpPr>
        <p:grpSpPr>
          <a:xfrm>
            <a:off x="3250287" y="1289357"/>
            <a:ext cx="720667" cy="1484451"/>
            <a:chOff x="4287156" y="2189899"/>
            <a:chExt cx="1735103" cy="3574016"/>
          </a:xfrm>
        </p:grpSpPr>
        <p:pic>
          <p:nvPicPr>
            <p:cNvPr id="36" name="Picture 3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D213230C-76CD-0540-7506-17101C6E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042" y="2281715"/>
              <a:ext cx="1587397" cy="343529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 descr="A picture containing text, monitor, electronics, computer&#10;&#10;Description automatically generated">
              <a:extLst>
                <a:ext uri="{FF2B5EF4-FFF2-40B4-BE49-F238E27FC236}">
                  <a16:creationId xmlns:a16="http://schemas.microsoft.com/office/drawing/2014/main" id="{CB76C30C-40A1-6960-E1E1-C165E169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156" y="2189899"/>
              <a:ext cx="1735103" cy="357401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8572F2-38C3-1CA5-4CDB-4F81DE9F2019}"/>
              </a:ext>
            </a:extLst>
          </p:cNvPr>
          <p:cNvGrpSpPr/>
          <p:nvPr/>
        </p:nvGrpSpPr>
        <p:grpSpPr>
          <a:xfrm>
            <a:off x="2358193" y="1302523"/>
            <a:ext cx="803578" cy="1524604"/>
            <a:chOff x="5303570" y="1770513"/>
            <a:chExt cx="2330342" cy="442128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FB01D8E-87D2-B0DE-2F99-697F00D0D56A}"/>
                </a:ext>
              </a:extLst>
            </p:cNvPr>
            <p:cNvGrpSpPr/>
            <p:nvPr/>
          </p:nvGrpSpPr>
          <p:grpSpPr>
            <a:xfrm>
              <a:off x="5303570" y="1770513"/>
              <a:ext cx="2330342" cy="4421287"/>
              <a:chOff x="7084565" y="336419"/>
              <a:chExt cx="3372280" cy="639812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91F3DB7-B26F-5945-60F4-D40304487E0C}"/>
                  </a:ext>
                </a:extLst>
              </p:cNvPr>
              <p:cNvSpPr/>
              <p:nvPr/>
            </p:nvSpPr>
            <p:spPr>
              <a:xfrm>
                <a:off x="8770704" y="937424"/>
                <a:ext cx="1337033" cy="49338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L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" panose="020B0503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B4B8DF-4977-A2EA-F20D-A51201F531BE}"/>
                  </a:ext>
                </a:extLst>
              </p:cNvPr>
              <p:cNvGrpSpPr/>
              <p:nvPr/>
            </p:nvGrpSpPr>
            <p:grpSpPr>
              <a:xfrm>
                <a:off x="7084565" y="336419"/>
                <a:ext cx="3372280" cy="6398123"/>
                <a:chOff x="7587641" y="459880"/>
                <a:chExt cx="2797142" cy="5594284"/>
              </a:xfrm>
            </p:grpSpPr>
            <p:pic>
              <p:nvPicPr>
                <p:cNvPr id="44" name="Picture 4">
                  <a:extLst>
                    <a:ext uri="{FF2B5EF4-FFF2-40B4-BE49-F238E27FC236}">
                      <a16:creationId xmlns:a16="http://schemas.microsoft.com/office/drawing/2014/main" id="{B8A22478-ACE2-2BBF-5C6D-1924C13C18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47" t="36169" r="76217" b="59325"/>
                <a:stretch/>
              </p:blipFill>
              <p:spPr bwMode="auto">
                <a:xfrm>
                  <a:off x="7833879" y="584200"/>
                  <a:ext cx="2304666" cy="454648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D28FAB44-672B-CC64-0CCD-27D4716529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20" t="79937" r="76148" b="14466"/>
                <a:stretch/>
              </p:blipFill>
              <p:spPr bwMode="auto">
                <a:xfrm>
                  <a:off x="7822161" y="5162318"/>
                  <a:ext cx="2316384" cy="551708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Iphone X Screen Mockup transparent PNG - StickPNG">
                  <a:extLst>
                    <a:ext uri="{FF2B5EF4-FFF2-40B4-BE49-F238E27FC236}">
                      <a16:creationId xmlns:a16="http://schemas.microsoft.com/office/drawing/2014/main" id="{7FFCE7C0-763B-DCC9-6102-2D5B8A0807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87641" y="459880"/>
                  <a:ext cx="2797142" cy="55942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6">
                  <a:extLst>
                    <a:ext uri="{FF2B5EF4-FFF2-40B4-BE49-F238E27FC236}">
                      <a16:creationId xmlns:a16="http://schemas.microsoft.com/office/drawing/2014/main" id="{0C878557-AD4F-3B9C-D348-9DC0E6EEC2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7880" y="1058265"/>
                  <a:ext cx="2203421" cy="38998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8733729-BE25-10F1-0676-98FC95D3A9AA}"/>
                </a:ext>
              </a:extLst>
            </p:cNvPr>
            <p:cNvSpPr/>
            <p:nvPr/>
          </p:nvSpPr>
          <p:spPr>
            <a:xfrm>
              <a:off x="5525019" y="5272704"/>
              <a:ext cx="975794" cy="238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8" name="Picture 47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3C814B96-3983-AABC-357E-57BCD4ED765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3248" t="15449" r="23628" b="16171"/>
          <a:stretch>
            <a:fillRect/>
          </a:stretch>
        </p:blipFill>
        <p:spPr>
          <a:xfrm>
            <a:off x="6691266" y="1548983"/>
            <a:ext cx="1305535" cy="94524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BCC9829-FD0C-892C-A111-EFB104C106BB}"/>
              </a:ext>
            </a:extLst>
          </p:cNvPr>
          <p:cNvSpPr/>
          <p:nvPr/>
        </p:nvSpPr>
        <p:spPr>
          <a:xfrm>
            <a:off x="6274574" y="1307696"/>
            <a:ext cx="5253880" cy="2642166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AD5577-8936-14EF-F2C9-187AD8915333}"/>
              </a:ext>
            </a:extLst>
          </p:cNvPr>
          <p:cNvSpPr txBox="1"/>
          <p:nvPr/>
        </p:nvSpPr>
        <p:spPr>
          <a:xfrm>
            <a:off x="7996801" y="1611194"/>
            <a:ext cx="3353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sz="1200" b="1" dirty="0" err="1">
                <a:ea typeface="Segoe UI Historic"/>
                <a:cs typeface="Segoe UI Historic"/>
              </a:rPr>
              <a:t>Personetic’s</a:t>
            </a:r>
            <a:r>
              <a:rPr lang="en-US" sz="1200" b="1" dirty="0">
                <a:ea typeface="Segoe UI Historic"/>
                <a:cs typeface="Segoe UI Historic"/>
              </a:rPr>
              <a:t> Cognitive Banking platform to power the agentic enterprise with rich context from transaction and customer engagement intelligence</a:t>
            </a:r>
          </a:p>
        </p:txBody>
      </p:sp>
      <p:pic>
        <p:nvPicPr>
          <p:cNvPr id="54" name="Graphic 53" descr="Bank outline">
            <a:extLst>
              <a:ext uri="{FF2B5EF4-FFF2-40B4-BE49-F238E27FC236}">
                <a16:creationId xmlns:a16="http://schemas.microsoft.com/office/drawing/2014/main" id="{6EE0CAEF-27A9-7DEF-B635-2B61E8BBE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728366" y="1003109"/>
            <a:ext cx="914400" cy="914400"/>
          </a:xfrm>
          <a:prstGeom prst="rect">
            <a:avLst/>
          </a:prstGeom>
        </p:spPr>
      </p:pic>
      <p:sp>
        <p:nvSpPr>
          <p:cNvPr id="55" name="Cube 54">
            <a:extLst>
              <a:ext uri="{FF2B5EF4-FFF2-40B4-BE49-F238E27FC236}">
                <a16:creationId xmlns:a16="http://schemas.microsoft.com/office/drawing/2014/main" id="{D39143F5-7208-BF58-01CA-70092A09B2CB}"/>
              </a:ext>
            </a:extLst>
          </p:cNvPr>
          <p:cNvSpPr/>
          <p:nvPr/>
        </p:nvSpPr>
        <p:spPr>
          <a:xfrm>
            <a:off x="6503201" y="2745688"/>
            <a:ext cx="4821435" cy="801384"/>
          </a:xfrm>
          <a:prstGeom prst="cub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Bank Operational Ecosystem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4BE6B1DF-7D83-5418-D21A-3E03B8BBFCAC}"/>
              </a:ext>
            </a:extLst>
          </p:cNvPr>
          <p:cNvSpPr/>
          <p:nvPr/>
        </p:nvSpPr>
        <p:spPr>
          <a:xfrm rot="10800000">
            <a:off x="8763856" y="3547072"/>
            <a:ext cx="270952" cy="801384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ank outline">
            <a:extLst>
              <a:ext uri="{FF2B5EF4-FFF2-40B4-BE49-F238E27FC236}">
                <a16:creationId xmlns:a16="http://schemas.microsoft.com/office/drawing/2014/main" id="{0646375C-50FB-4D3C-2EB3-78343FB1ED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10236" y="26671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7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BB87E-582C-953E-5613-31052B74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57D3-B602-0A85-2901-2CAF99AA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Deliver Personalized Human Experiences, Powered by Context Rich Agents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01B30B8-A0F3-BE29-3AB3-9D9AACCCA666}"/>
              </a:ext>
            </a:extLst>
          </p:cNvPr>
          <p:cNvSpPr/>
          <p:nvPr/>
        </p:nvSpPr>
        <p:spPr>
          <a:xfrm>
            <a:off x="1140430" y="5424149"/>
            <a:ext cx="10140595" cy="801384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Personetics Transaction &amp; Customer Engagement Intelligence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A3A140-2AFC-06ED-4EDB-10EA000162CE}"/>
              </a:ext>
            </a:extLst>
          </p:cNvPr>
          <p:cNvSpPr/>
          <p:nvPr/>
        </p:nvSpPr>
        <p:spPr>
          <a:xfrm>
            <a:off x="585627" y="1121107"/>
            <a:ext cx="11003622" cy="3913229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6BE258C1-4372-F53B-A0CC-0FB4C37001C1}"/>
              </a:ext>
            </a:extLst>
          </p:cNvPr>
          <p:cNvSpPr/>
          <p:nvPr/>
        </p:nvSpPr>
        <p:spPr>
          <a:xfrm>
            <a:off x="1071572" y="4544845"/>
            <a:ext cx="10278305" cy="662645"/>
          </a:xfrm>
          <a:prstGeom prst="cub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360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01CA8BA2-2502-A23A-F85C-D76714A9B969}"/>
              </a:ext>
            </a:extLst>
          </p:cNvPr>
          <p:cNvSpPr/>
          <p:nvPr/>
        </p:nvSpPr>
        <p:spPr>
          <a:xfrm rot="10800000">
            <a:off x="4561724" y="4964695"/>
            <a:ext cx="230330" cy="572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8F91A50E-E5E2-8F48-8BE3-5F55AB73A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48" t="15449" r="23628" b="16171"/>
          <a:stretch>
            <a:fillRect/>
          </a:stretch>
        </p:blipFill>
        <p:spPr>
          <a:xfrm>
            <a:off x="258795" y="800706"/>
            <a:ext cx="1305535" cy="945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A8500-5A46-2043-30EE-6B120A2D6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4905" y="1536732"/>
            <a:ext cx="337896" cy="337896"/>
          </a:xfrm>
          <a:prstGeom prst="rect">
            <a:avLst/>
          </a:prstGeom>
        </p:spPr>
      </p:pic>
      <p:pic>
        <p:nvPicPr>
          <p:cNvPr id="54" name="Graphic 53" descr="Bank outline">
            <a:extLst>
              <a:ext uri="{FF2B5EF4-FFF2-40B4-BE49-F238E27FC236}">
                <a16:creationId xmlns:a16="http://schemas.microsoft.com/office/drawing/2014/main" id="{C44E51A2-96CE-E5EA-9C78-50355B122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172" y="442152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5A9C2-FF2F-E848-70BA-7C53E88AC657}"/>
              </a:ext>
            </a:extLst>
          </p:cNvPr>
          <p:cNvSpPr txBox="1"/>
          <p:nvPr/>
        </p:nvSpPr>
        <p:spPr>
          <a:xfrm>
            <a:off x="1217850" y="1568670"/>
            <a:ext cx="24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b="1" dirty="0">
                <a:ea typeface="Segoe UI Historic"/>
                <a:cs typeface="Segoe UI Historic"/>
              </a:rPr>
              <a:t>Marketing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FA5C-D089-0FC0-3515-043253BBF618}"/>
              </a:ext>
            </a:extLst>
          </p:cNvPr>
          <p:cNvSpPr txBox="1"/>
          <p:nvPr/>
        </p:nvSpPr>
        <p:spPr>
          <a:xfrm>
            <a:off x="3678449" y="1350308"/>
            <a:ext cx="2444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 algn="ctr">
              <a:buNone/>
            </a:pPr>
            <a:r>
              <a:rPr lang="en-US" b="1" dirty="0">
                <a:ea typeface="Segoe UI Historic"/>
                <a:cs typeface="Segoe UI Historic"/>
              </a:rPr>
              <a:t>Financial Services </a:t>
            </a:r>
            <a:r>
              <a:rPr lang="en-US" b="1" dirty="0" err="1">
                <a:ea typeface="Segoe UI Historic"/>
                <a:cs typeface="Segoe UI Historic"/>
              </a:rPr>
              <a:t>Agentforce</a:t>
            </a:r>
            <a:r>
              <a:rPr lang="en-US" b="1" dirty="0">
                <a:ea typeface="Segoe UI Historic"/>
                <a:cs typeface="Segoe UI Historic"/>
              </a:rPr>
              <a:t> (FSC)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4751C-9822-3FDE-9D08-07DBA3AA82EB}"/>
              </a:ext>
            </a:extLst>
          </p:cNvPr>
          <p:cNvSpPr txBox="1"/>
          <p:nvPr/>
        </p:nvSpPr>
        <p:spPr>
          <a:xfrm>
            <a:off x="6109766" y="1530272"/>
            <a:ext cx="24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 algn="ctr">
              <a:buNone/>
            </a:pPr>
            <a:r>
              <a:rPr lang="en-US" b="1" dirty="0">
                <a:ea typeface="Segoe UI Historic"/>
                <a:cs typeface="Segoe UI Historic"/>
              </a:rPr>
              <a:t>Service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0FAEC-BFD8-DFA1-FBBD-0B2A9D6211DB}"/>
              </a:ext>
            </a:extLst>
          </p:cNvPr>
          <p:cNvSpPr txBox="1"/>
          <p:nvPr/>
        </p:nvSpPr>
        <p:spPr>
          <a:xfrm>
            <a:off x="8530987" y="1518783"/>
            <a:ext cx="244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 algn="ctr">
              <a:buNone/>
            </a:pPr>
            <a:r>
              <a:rPr lang="en-US" b="1" dirty="0" err="1">
                <a:ea typeface="Segoe UI Historic"/>
                <a:cs typeface="Segoe UI Historic"/>
              </a:rPr>
              <a:t>Agentforce</a:t>
            </a:r>
            <a:endParaRPr lang="en-US" b="1" dirty="0">
              <a:ea typeface="Segoe UI Historic"/>
              <a:cs typeface="Segoe UI Histor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6FBD9-7796-959D-EF71-E0BE523C8604}"/>
              </a:ext>
            </a:extLst>
          </p:cNvPr>
          <p:cNvSpPr txBox="1"/>
          <p:nvPr/>
        </p:nvSpPr>
        <p:spPr>
          <a:xfrm>
            <a:off x="1138494" y="1984351"/>
            <a:ext cx="24446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sz="1200" dirty="0">
                <a:ea typeface="Segoe UI Historic"/>
                <a:cs typeface="Segoe UI Historic"/>
              </a:rPr>
              <a:t>Enable marketing teams to create segmented, hyper-personalize </a:t>
            </a:r>
            <a:r>
              <a:rPr lang="en-US" sz="1200" b="1" dirty="0">
                <a:ea typeface="Segoe UI Historic"/>
                <a:cs typeface="Segoe UI Historic"/>
              </a:rPr>
              <a:t>campaigns based on transaction and customer engagement intelligence </a:t>
            </a:r>
            <a:r>
              <a:rPr lang="en-US" sz="1200" dirty="0">
                <a:ea typeface="Segoe UI Historic"/>
                <a:cs typeface="Segoe UI Historic"/>
              </a:rPr>
              <a:t>across all channels. Track campaign performance and attrition through the bank’s digital channel.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15F3C-22BD-ECF7-DAF4-73A7E150EA93}"/>
              </a:ext>
            </a:extLst>
          </p:cNvPr>
          <p:cNvSpPr txBox="1"/>
          <p:nvPr/>
        </p:nvSpPr>
        <p:spPr>
          <a:xfrm>
            <a:off x="3691770" y="1996639"/>
            <a:ext cx="24446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sz="1200" dirty="0">
                <a:ea typeface="Segoe UI Historic"/>
                <a:cs typeface="Segoe UI Historic"/>
              </a:rPr>
              <a:t>Enable bankers to proactively </a:t>
            </a:r>
            <a:r>
              <a:rPr lang="en-US" sz="1200" b="1" dirty="0">
                <a:ea typeface="Segoe UI Historic"/>
                <a:cs typeface="Segoe UI Historic"/>
              </a:rPr>
              <a:t>recommend contextual financial solutions based on predictive intelligence. </a:t>
            </a:r>
            <a:r>
              <a:rPr lang="en-US" sz="1200" dirty="0">
                <a:ea typeface="Segoe UI Historic"/>
                <a:cs typeface="Segoe UI Historic"/>
              </a:rPr>
              <a:t>Bankers and customers collaborate on setting goals and budgets, bridging intelligence into a deep, personalized human experience.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071C6-B1E8-4522-2E62-E49B14B74A67}"/>
              </a:ext>
            </a:extLst>
          </p:cNvPr>
          <p:cNvSpPr txBox="1"/>
          <p:nvPr/>
        </p:nvSpPr>
        <p:spPr>
          <a:xfrm>
            <a:off x="6185046" y="1953604"/>
            <a:ext cx="24446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sz="1200" dirty="0"/>
              <a:t>Embed </a:t>
            </a:r>
            <a:r>
              <a:rPr lang="en-US" sz="1200" b="1" dirty="0"/>
              <a:t>real-time AI-driven financial insights</a:t>
            </a:r>
            <a:r>
              <a:rPr lang="en-US" sz="1200" dirty="0"/>
              <a:t> that instantly flag suspicious transactions for </a:t>
            </a:r>
            <a:r>
              <a:rPr lang="en-US" sz="1200" b="1" dirty="0"/>
              <a:t>proactive fraud intervention. </a:t>
            </a:r>
            <a:r>
              <a:rPr lang="en-US" sz="1200" dirty="0"/>
              <a:t>This rich context also enables agents to </a:t>
            </a:r>
            <a:r>
              <a:rPr lang="en-US" sz="1200" b="1" dirty="0"/>
              <a:t>deliver faster, highly personalized, proactive service and advisory support</a:t>
            </a:r>
            <a:r>
              <a:rPr lang="en-US" sz="1200" dirty="0"/>
              <a:t>, moving beyond reactive problem-solving.</a:t>
            </a:r>
            <a:endParaRPr lang="en-US" sz="1200" dirty="0">
              <a:ea typeface="Segoe UI Historic"/>
              <a:cs typeface="Segoe UI Histor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F86E7E-A2E0-54F9-A467-773231153F77}"/>
              </a:ext>
            </a:extLst>
          </p:cNvPr>
          <p:cNvSpPr txBox="1"/>
          <p:nvPr/>
        </p:nvSpPr>
        <p:spPr>
          <a:xfrm>
            <a:off x="8811270" y="1975725"/>
            <a:ext cx="24446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" indent="0">
              <a:buNone/>
            </a:pPr>
            <a:r>
              <a:rPr lang="en-US" sz="1200" dirty="0"/>
              <a:t>Transform the bank into an Agentic Enterprise, across multiple Salesforce solutions with </a:t>
            </a:r>
            <a:r>
              <a:rPr lang="en-US" sz="1200" b="1" dirty="0"/>
              <a:t>predictive, contextual financial insights, </a:t>
            </a:r>
            <a:r>
              <a:rPr lang="en-US" sz="1200" dirty="0"/>
              <a:t>the 'gold standard data needed to drive agentic AI into the fabric of the bank</a:t>
            </a:r>
            <a:endParaRPr lang="en-US" sz="1200" dirty="0">
              <a:ea typeface="Segoe UI Historic"/>
              <a:cs typeface="Segoe UI Historic"/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5672913D-60AF-9823-32B3-776D41C9733C}"/>
              </a:ext>
            </a:extLst>
          </p:cNvPr>
          <p:cNvSpPr/>
          <p:nvPr/>
        </p:nvSpPr>
        <p:spPr>
          <a:xfrm rot="16200000">
            <a:off x="4900263" y="298768"/>
            <a:ext cx="227472" cy="7594542"/>
          </a:xfrm>
          <a:prstGeom prst="lef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Bent-Up 25">
            <a:extLst>
              <a:ext uri="{FF2B5EF4-FFF2-40B4-BE49-F238E27FC236}">
                <a16:creationId xmlns:a16="http://schemas.microsoft.com/office/drawing/2014/main" id="{23D79E65-FF57-FCC8-A704-F7FE4AAF0526}"/>
              </a:ext>
            </a:extLst>
          </p:cNvPr>
          <p:cNvSpPr/>
          <p:nvPr/>
        </p:nvSpPr>
        <p:spPr>
          <a:xfrm rot="5400000" flipV="1">
            <a:off x="9128742" y="3336493"/>
            <a:ext cx="662646" cy="1173701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83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C6FEB-EB85-721E-78E0-D023E1C9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C358-EC3E-1B12-FEBC-F3D7AC40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Agentforce</a:t>
            </a:r>
            <a:r>
              <a:rPr lang="en-US" dirty="0"/>
              <a:t> Financial Services (FSC) – Use Case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F4CCFC-43B0-9ADA-D818-B8C72C2B9BEC}"/>
              </a:ext>
            </a:extLst>
          </p:cNvPr>
          <p:cNvGrpSpPr/>
          <p:nvPr/>
        </p:nvGrpSpPr>
        <p:grpSpPr>
          <a:xfrm>
            <a:off x="766263" y="965770"/>
            <a:ext cx="10659473" cy="5289401"/>
            <a:chOff x="107844" y="746994"/>
            <a:chExt cx="12052624" cy="6114353"/>
          </a:xfrm>
        </p:grpSpPr>
        <p:pic>
          <p:nvPicPr>
            <p:cNvPr id="6" name="Picture 5" descr="A screenshot of a financial product&#10;&#10;AI-generated content may be incorrect.">
              <a:extLst>
                <a:ext uri="{FF2B5EF4-FFF2-40B4-BE49-F238E27FC236}">
                  <a16:creationId xmlns:a16="http://schemas.microsoft.com/office/drawing/2014/main" id="{4B8E80E8-BFA5-A4F2-5C73-EFFFC95C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44" y="746994"/>
              <a:ext cx="12052624" cy="61143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CCF98052-EDA0-A514-28D5-907E9A8DE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248" t="15449" r="23628" b="16171"/>
            <a:stretch>
              <a:fillRect/>
            </a:stretch>
          </p:blipFill>
          <p:spPr>
            <a:xfrm>
              <a:off x="1084705" y="3386796"/>
              <a:ext cx="529742" cy="383549"/>
            </a:xfrm>
            <a:prstGeom prst="rect">
              <a:avLst/>
            </a:prstGeom>
          </p:spPr>
        </p:pic>
        <p:pic>
          <p:nvPicPr>
            <p:cNvPr id="4" name="Picture 3" descr="A yellow sign with black text&#10;&#10;AI-generated content may be incorrect.">
              <a:extLst>
                <a:ext uri="{FF2B5EF4-FFF2-40B4-BE49-F238E27FC236}">
                  <a16:creationId xmlns:a16="http://schemas.microsoft.com/office/drawing/2014/main" id="{D225C649-F7F1-5321-A8E4-118796DA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8389" y="4666120"/>
              <a:ext cx="945463" cy="255691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70D541F-10C4-60C9-1510-122AB727CD53}"/>
                </a:ext>
              </a:extLst>
            </p:cNvPr>
            <p:cNvSpPr/>
            <p:nvPr/>
          </p:nvSpPr>
          <p:spPr>
            <a:xfrm>
              <a:off x="239151" y="5026820"/>
              <a:ext cx="2055888" cy="966017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yellow sign with black text&#10;&#10;AI-generated content may be incorrect.">
              <a:extLst>
                <a:ext uri="{FF2B5EF4-FFF2-40B4-BE49-F238E27FC236}">
                  <a16:creationId xmlns:a16="http://schemas.microsoft.com/office/drawing/2014/main" id="{76227914-56A4-B0A0-2895-F902B8695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5133" y="2525486"/>
              <a:ext cx="945463" cy="25569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BB03292-A345-8DDF-D417-DFAE8F8EFDF9}"/>
                </a:ext>
              </a:extLst>
            </p:cNvPr>
            <p:cNvSpPr/>
            <p:nvPr/>
          </p:nvSpPr>
          <p:spPr>
            <a:xfrm>
              <a:off x="10014200" y="2762124"/>
              <a:ext cx="2055888" cy="2682072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12F97D17-D38D-C0DD-C1EF-4415A67E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248" t="15449" r="23628" b="16171"/>
            <a:stretch>
              <a:fillRect/>
            </a:stretch>
          </p:blipFill>
          <p:spPr>
            <a:xfrm>
              <a:off x="9002471" y="4474345"/>
              <a:ext cx="529742" cy="383549"/>
            </a:xfrm>
            <a:prstGeom prst="rect">
              <a:avLst/>
            </a:prstGeom>
          </p:spPr>
        </p:pic>
        <p:pic>
          <p:nvPicPr>
            <p:cNvPr id="10" name="Picture 9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1DD97259-5688-FB81-C27F-792071193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248" t="15449" r="23628" b="16171"/>
            <a:stretch>
              <a:fillRect/>
            </a:stretch>
          </p:blipFill>
          <p:spPr>
            <a:xfrm>
              <a:off x="7016582" y="4474344"/>
              <a:ext cx="529742" cy="383549"/>
            </a:xfrm>
            <a:prstGeom prst="rect">
              <a:avLst/>
            </a:prstGeom>
          </p:spPr>
        </p:pic>
        <p:pic>
          <p:nvPicPr>
            <p:cNvPr id="11" name="Picture 10" descr="A yellow sign with black text&#10;&#10;AI-generated content may be incorrect.">
              <a:extLst>
                <a:ext uri="{FF2B5EF4-FFF2-40B4-BE49-F238E27FC236}">
                  <a16:creationId xmlns:a16="http://schemas.microsoft.com/office/drawing/2014/main" id="{EC343346-F812-EA24-C27F-1630B1A1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5180" y="1805687"/>
              <a:ext cx="945463" cy="255691"/>
            </a:xfrm>
            <a:prstGeom prst="rect">
              <a:avLst/>
            </a:prstGeom>
          </p:spPr>
        </p:pic>
        <p:pic>
          <p:nvPicPr>
            <p:cNvPr id="12" name="Picture 11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C53EC5AC-091C-C76E-8DC4-358057A18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248" t="15449" r="23628" b="16171"/>
            <a:stretch>
              <a:fillRect/>
            </a:stretch>
          </p:blipFill>
          <p:spPr>
            <a:xfrm>
              <a:off x="4135049" y="1741757"/>
              <a:ext cx="529742" cy="383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08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06CE7-5FC8-D3F6-0EBD-B94758BC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A79D-1D24-4260-A5CA-E3EBC7F4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Cloud – Use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DB6C7D-8CA0-D203-DBE1-B0309B70A166}"/>
              </a:ext>
            </a:extLst>
          </p:cNvPr>
          <p:cNvGrpSpPr/>
          <p:nvPr/>
        </p:nvGrpSpPr>
        <p:grpSpPr>
          <a:xfrm>
            <a:off x="671235" y="934948"/>
            <a:ext cx="10900881" cy="5219240"/>
            <a:chOff x="0" y="1109364"/>
            <a:chExt cx="12192000" cy="6154433"/>
          </a:xfrm>
        </p:grpSpPr>
        <p:pic>
          <p:nvPicPr>
            <p:cNvPr id="7" name="Picture 6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7053DFF9-1B6E-C638-4A84-10E710B5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09364"/>
              <a:ext cx="12192000" cy="61544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 descr="A yellow sign with black text&#10;&#10;AI-generated content may be incorrect.">
              <a:extLst>
                <a:ext uri="{FF2B5EF4-FFF2-40B4-BE49-F238E27FC236}">
                  <a16:creationId xmlns:a16="http://schemas.microsoft.com/office/drawing/2014/main" id="{B52B5D85-AD8A-5082-70F6-DF135644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67" y="2160400"/>
              <a:ext cx="763396" cy="255691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13C25C6-EB8E-B2CD-434A-D752AA5FC01D}"/>
                </a:ext>
              </a:extLst>
            </p:cNvPr>
            <p:cNvSpPr/>
            <p:nvPr/>
          </p:nvSpPr>
          <p:spPr>
            <a:xfrm>
              <a:off x="297767" y="2454218"/>
              <a:ext cx="1591993" cy="143784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yellow sign with black text&#10;&#10;AI-generated content may be incorrect.">
              <a:extLst>
                <a:ext uri="{FF2B5EF4-FFF2-40B4-BE49-F238E27FC236}">
                  <a16:creationId xmlns:a16="http://schemas.microsoft.com/office/drawing/2014/main" id="{2564320D-A2DE-637B-2BC1-97B6B737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815" y="4851754"/>
              <a:ext cx="763396" cy="25569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50D0914-55FA-567C-F452-32B1088C38EB}"/>
                </a:ext>
              </a:extLst>
            </p:cNvPr>
            <p:cNvSpPr/>
            <p:nvPr/>
          </p:nvSpPr>
          <p:spPr>
            <a:xfrm>
              <a:off x="88754" y="5169018"/>
              <a:ext cx="2349646" cy="1337290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9114683A-7BB8-14E7-4394-DC63104B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248" t="15449" r="23628" b="16171"/>
            <a:stretch>
              <a:fillRect/>
            </a:stretch>
          </p:blipFill>
          <p:spPr>
            <a:xfrm>
              <a:off x="3548895" y="2096470"/>
              <a:ext cx="529742" cy="383549"/>
            </a:xfrm>
            <a:prstGeom prst="rect">
              <a:avLst/>
            </a:prstGeom>
          </p:spPr>
        </p:pic>
        <p:pic>
          <p:nvPicPr>
            <p:cNvPr id="9" name="Picture 8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5C557828-8996-411E-631B-05CA1625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248" t="15449" r="23628" b="16171"/>
            <a:stretch>
              <a:fillRect/>
            </a:stretch>
          </p:blipFill>
          <p:spPr>
            <a:xfrm>
              <a:off x="9117357" y="5976808"/>
              <a:ext cx="529742" cy="383549"/>
            </a:xfrm>
            <a:prstGeom prst="rect">
              <a:avLst/>
            </a:prstGeom>
          </p:spPr>
        </p:pic>
        <p:pic>
          <p:nvPicPr>
            <p:cNvPr id="12" name="Picture 11" descr="A blue cloud with white text&#10;&#10;AI-generated content may be incorrect.">
              <a:extLst>
                <a:ext uri="{FF2B5EF4-FFF2-40B4-BE49-F238E27FC236}">
                  <a16:creationId xmlns:a16="http://schemas.microsoft.com/office/drawing/2014/main" id="{1304020D-3784-236E-1BDE-1A6AA539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248" t="15449" r="23628" b="16171"/>
            <a:stretch>
              <a:fillRect/>
            </a:stretch>
          </p:blipFill>
          <p:spPr>
            <a:xfrm>
              <a:off x="9879357" y="5353364"/>
              <a:ext cx="529742" cy="383549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6D6B68-A81D-EA90-A4D3-1089598D61EA}"/>
                </a:ext>
              </a:extLst>
            </p:cNvPr>
            <p:cNvSpPr/>
            <p:nvPr/>
          </p:nvSpPr>
          <p:spPr>
            <a:xfrm>
              <a:off x="2473569" y="5427785"/>
              <a:ext cx="4267200" cy="1186705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221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CA95-6420-92C8-62BB-CDD8DC85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Salesforce x Personetics Partnerships</a:t>
            </a:r>
          </a:p>
        </p:txBody>
      </p:sp>
      <p:pic>
        <p:nvPicPr>
          <p:cNvPr id="13" name="Picture Placeholder 12" descr="Research outline">
            <a:extLst>
              <a:ext uri="{FF2B5EF4-FFF2-40B4-BE49-F238E27FC236}">
                <a16:creationId xmlns:a16="http://schemas.microsoft.com/office/drawing/2014/main" id="{C520ECED-02FA-8374-E64A-40E317C6189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42" b="3042"/>
          <a:stretch>
            <a:fillRect/>
          </a:stretch>
        </p:blipFill>
        <p:spPr/>
      </p:pic>
      <p:pic>
        <p:nvPicPr>
          <p:cNvPr id="17" name="Picture Placeholder 16" descr="Bar graph with upward trend outline">
            <a:extLst>
              <a:ext uri="{FF2B5EF4-FFF2-40B4-BE49-F238E27FC236}">
                <a16:creationId xmlns:a16="http://schemas.microsoft.com/office/drawing/2014/main" id="{3314C329-788B-73EB-A1E3-435A9322860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131" b="3131"/>
          <a:stretch>
            <a:fillRect/>
          </a:stretch>
        </p:blipFill>
        <p:spPr/>
      </p:pic>
      <p:pic>
        <p:nvPicPr>
          <p:cNvPr id="23" name="Picture Placeholder 22" descr="Cycle with people outline">
            <a:extLst>
              <a:ext uri="{FF2B5EF4-FFF2-40B4-BE49-F238E27FC236}">
                <a16:creationId xmlns:a16="http://schemas.microsoft.com/office/drawing/2014/main" id="{D51CB8BB-B199-EE04-5E00-6489D624137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31" b="313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F7C525-1C0E-AFFC-590C-33DAD27238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/>
              <a:t>Actionable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A4FBB-E26F-434C-C758-E254BBA12FE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Provide better visibility by augmenting salesforce data with Personetics insights and goals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EB72A2-E5C0-EC58-CC56-AA6F2A0EC31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Revenue impact</a:t>
            </a:r>
            <a:r>
              <a:rPr lang="en-US" altLang="en-US" b="0">
                <a:latin typeface="Arial" panose="020B0604020202020204" pitchFamily="34" charset="0"/>
              </a:rPr>
              <a:t> </a:t>
            </a:r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CA9A1B-EE67-3019-C994-05024E0AE7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Greater data visibility enhances customer experience and retention, while also driving stronger cross-platform marketing campaigns and improving overall data quality.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86BB3E-46DA-5F6D-C03F-CFFFE488A90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Platform adoption</a:t>
            </a:r>
            <a:r>
              <a:rPr lang="en-US" altLang="en-US" b="0">
                <a:latin typeface="Arial" panose="020B0604020202020204" pitchFamily="34" charset="0"/>
              </a:rPr>
              <a:t> </a:t>
            </a:r>
            <a:endParaRPr lang="en-US"/>
          </a:p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E9B6C2-6267-098F-4550-4C38063198F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By increasing value for FIs, we drive greater adoption of both Salesforce and Personetics.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FD5A6C-0C05-C90A-0AEE-2E91BB03F6DF}"/>
              </a:ext>
            </a:extLst>
          </p:cNvPr>
          <p:cNvSpPr txBox="1"/>
          <p:nvPr/>
        </p:nvSpPr>
        <p:spPr>
          <a:xfrm>
            <a:off x="9676435" y="100699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94C95-EF16-6E2E-F9FE-3F24BC84C2CC}"/>
              </a:ext>
            </a:extLst>
          </p:cNvPr>
          <p:cNvSpPr txBox="1"/>
          <p:nvPr/>
        </p:nvSpPr>
        <p:spPr>
          <a:xfrm>
            <a:off x="625033" y="985516"/>
            <a:ext cx="1097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Integrate Personetics’ insights &amp; customer actions with salesforce clouds for personalized customer engagement that boosts revenue, cut service costs, and maximizes banker productivity.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83480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8EF3-BED4-A046-37BA-AB6C84F2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Personetics x Salesforce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FC7A-F2F9-0AA1-5AAA-5498522CD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2" y="765313"/>
            <a:ext cx="6394582" cy="5550105"/>
          </a:xfrm>
        </p:spPr>
        <p:txBody>
          <a:bodyPr/>
          <a:lstStyle/>
          <a:p>
            <a:pPr marL="36000" indent="0">
              <a:buNone/>
            </a:pPr>
            <a:r>
              <a:rPr lang="en-US" b="1"/>
              <a:t>Leverage Personetics financial insights over FSC and </a:t>
            </a:r>
            <a:r>
              <a:rPr lang="en-US" b="1" err="1"/>
              <a:t>AgentForce</a:t>
            </a:r>
            <a:r>
              <a:rPr lang="en-US" b="1"/>
              <a:t> 360 for: </a:t>
            </a:r>
          </a:p>
          <a:p>
            <a:pPr marL="36000" indent="0">
              <a:buNone/>
            </a:pPr>
            <a:endParaRPr lang="en-US" b="1"/>
          </a:p>
          <a:p>
            <a:r>
              <a:rPr lang="en-US" b="1"/>
              <a:t>Bankers Assist </a:t>
            </a:r>
            <a:r>
              <a:rPr lang="en-US"/>
              <a:t>- Personalized Financial Product Recommendations (Financial Services Cloud)</a:t>
            </a:r>
          </a:p>
          <a:p>
            <a:pPr lvl="1"/>
            <a:r>
              <a:rPr lang="en-US"/>
              <a:t>Enable Bankers to proactively recommend financial products, based on predictive insights and customer financial behavior.</a:t>
            </a:r>
          </a:p>
          <a:p>
            <a:r>
              <a:rPr lang="en-US" b="1"/>
              <a:t>Cross channel Marketing</a:t>
            </a:r>
            <a:r>
              <a:rPr lang="en-US"/>
              <a:t> - Hyper-personalized campaigns for financial wellness (Marketing Cloud )</a:t>
            </a:r>
          </a:p>
          <a:p>
            <a:pPr lvl="1"/>
            <a:r>
              <a:rPr lang="en-US"/>
              <a:t>Enable marketing teams to create targeted campaigns that promote financial wellness tools, based on customer data.</a:t>
            </a:r>
          </a:p>
          <a:p>
            <a:r>
              <a:rPr lang="en-US" b="1"/>
              <a:t>Real Time Customer Service &amp; Fraud Prevention </a:t>
            </a:r>
            <a:r>
              <a:rPr lang="en-US"/>
              <a:t>(Financial Services Cloud)</a:t>
            </a:r>
          </a:p>
          <a:p>
            <a:pPr lvl="1"/>
            <a:r>
              <a:rPr lang="en-US"/>
              <a:t>Seamlessly detect Fraud, through insights and seamless case management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2EF91-5FB6-74CC-64D6-704FFDDD5D87}"/>
              </a:ext>
            </a:extLst>
          </p:cNvPr>
          <p:cNvSpPr/>
          <p:nvPr/>
        </p:nvSpPr>
        <p:spPr>
          <a:xfrm>
            <a:off x="7666892" y="1997612"/>
            <a:ext cx="4106008" cy="20116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7E9D7F77-9ACA-4D83-42B7-02B08283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48" t="15449" r="23628" b="16171"/>
          <a:stretch>
            <a:fillRect/>
          </a:stretch>
        </p:blipFill>
        <p:spPr>
          <a:xfrm>
            <a:off x="7695028" y="2106433"/>
            <a:ext cx="659690" cy="477635"/>
          </a:xfrm>
          <a:prstGeom prst="rect">
            <a:avLst/>
          </a:prstGeom>
        </p:spPr>
      </p:pic>
      <p:pic>
        <p:nvPicPr>
          <p:cNvPr id="6" name="Picture 5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D89938D7-D90B-5FEF-32FB-429A9166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408" y="2198382"/>
            <a:ext cx="1086140" cy="2937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3A36-1267-D70B-90FB-FCC9CAE91C40}"/>
              </a:ext>
            </a:extLst>
          </p:cNvPr>
          <p:cNvSpPr/>
          <p:nvPr/>
        </p:nvSpPr>
        <p:spPr>
          <a:xfrm>
            <a:off x="7912422" y="3204951"/>
            <a:ext cx="3586807" cy="3215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Agentforce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360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4F59A-2B35-5BB0-2FFA-C980B93DDBFD}"/>
              </a:ext>
            </a:extLst>
          </p:cNvPr>
          <p:cNvSpPr txBox="1"/>
          <p:nvPr/>
        </p:nvSpPr>
        <p:spPr>
          <a:xfrm>
            <a:off x="6670722" y="355907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Financial Services Cloud</a:t>
            </a: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6B4F4D77-5297-B88F-4760-BE4E78C4EAB1}"/>
              </a:ext>
            </a:extLst>
          </p:cNvPr>
          <p:cNvSpPr/>
          <p:nvPr/>
        </p:nvSpPr>
        <p:spPr>
          <a:xfrm>
            <a:off x="7912422" y="2645183"/>
            <a:ext cx="801858" cy="4310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Sales </a:t>
            </a: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9AB07017-D986-0690-12F4-4EA22A88EC51}"/>
              </a:ext>
            </a:extLst>
          </p:cNvPr>
          <p:cNvSpPr/>
          <p:nvPr/>
        </p:nvSpPr>
        <p:spPr>
          <a:xfrm>
            <a:off x="9072352" y="2633006"/>
            <a:ext cx="1127759" cy="4310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Marketing</a:t>
            </a:r>
          </a:p>
        </p:txBody>
      </p:sp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0BF8B8C9-25B6-3C23-946A-8D8B92A25C96}"/>
              </a:ext>
            </a:extLst>
          </p:cNvPr>
          <p:cNvSpPr/>
          <p:nvPr/>
        </p:nvSpPr>
        <p:spPr>
          <a:xfrm>
            <a:off x="10495502" y="2631825"/>
            <a:ext cx="1003727" cy="4310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772297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standing next to a screen&#10;&#10;AI-generated content may be incorrect.">
            <a:extLst>
              <a:ext uri="{FF2B5EF4-FFF2-40B4-BE49-F238E27FC236}">
                <a16:creationId xmlns:a16="http://schemas.microsoft.com/office/drawing/2014/main" id="{8B562B4A-03B4-7349-C995-C04E59AA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98" y="1090310"/>
            <a:ext cx="5268975" cy="2959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E8EF3-BED4-A046-37BA-AB6C84F2D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WIP: We need to Speak Their Language</a:t>
            </a:r>
          </a:p>
        </p:txBody>
      </p:sp>
      <p:pic>
        <p:nvPicPr>
          <p:cNvPr id="15" name="Picture 14" descr="A diagram of data and moments&#10;&#10;AI-generated content may be incorrect.">
            <a:extLst>
              <a:ext uri="{FF2B5EF4-FFF2-40B4-BE49-F238E27FC236}">
                <a16:creationId xmlns:a16="http://schemas.microsoft.com/office/drawing/2014/main" id="{0782F3F9-236A-B473-5D80-434AEF8F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2" y="904568"/>
            <a:ext cx="6545854" cy="3540968"/>
          </a:xfrm>
          <a:prstGeom prst="rect">
            <a:avLst/>
          </a:prstGeom>
        </p:spPr>
      </p:pic>
      <p:pic>
        <p:nvPicPr>
          <p:cNvPr id="19" name="Picture 18" descr="A diagram of a graph&#10;&#10;AI-generated content may be incorrect.">
            <a:extLst>
              <a:ext uri="{FF2B5EF4-FFF2-40B4-BE49-F238E27FC236}">
                <a16:creationId xmlns:a16="http://schemas.microsoft.com/office/drawing/2014/main" id="{B4EE28F5-CD00-1ACC-E14E-1E228428D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785" y="3725481"/>
            <a:ext cx="5459605" cy="2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D62EF-8C44-3E88-E0BD-E3924B183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7B8B-F660-09A9-558E-77640308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  <a:ea typeface="Roboto"/>
                <a:cs typeface="Roboto"/>
              </a:rPr>
              <a:t>Consumers preference shift to AI for Financial Services</a:t>
            </a:r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E404FA1-F7CB-C5DE-07AB-23909391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27" r="-99"/>
          <a:stretch>
            <a:fillRect/>
          </a:stretch>
        </p:blipFill>
        <p:spPr>
          <a:xfrm>
            <a:off x="471086" y="979641"/>
            <a:ext cx="5169128" cy="4599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38339-EFFB-84E9-0788-07860ACE5F37}"/>
              </a:ext>
            </a:extLst>
          </p:cNvPr>
          <p:cNvSpPr txBox="1"/>
          <p:nvPr/>
        </p:nvSpPr>
        <p:spPr>
          <a:xfrm>
            <a:off x="726831" y="5610003"/>
            <a:ext cx="111384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80707"/>
                </a:solidFill>
                <a:latin typeface="Aptos"/>
                <a:ea typeface="Salesforce Sans"/>
                <a:cs typeface="Salesforce Sans"/>
              </a:rPr>
              <a:t>Only 41% of wealth management clients are fully satisfied with their institutions’ customer service speed and effectiveness</a:t>
            </a:r>
            <a:endParaRPr lang="en-US" b="1"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80707"/>
                </a:solidFill>
                <a:latin typeface="Aptos"/>
              </a:rPr>
              <a:t>65% of consumers now expect AI to speed up financial transactions, up from 46% in 2023</a:t>
            </a:r>
          </a:p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E8CD13-4559-7915-FCAE-691683D0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" t="15385" r="88"/>
          <a:stretch>
            <a:fillRect/>
          </a:stretch>
        </p:blipFill>
        <p:spPr>
          <a:xfrm>
            <a:off x="5814960" y="984738"/>
            <a:ext cx="5270759" cy="4601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6E834-A8D5-081C-0FF0-FA7E8299BBE3}"/>
              </a:ext>
            </a:extLst>
          </p:cNvPr>
          <p:cNvSpPr txBox="1"/>
          <p:nvPr/>
        </p:nvSpPr>
        <p:spPr>
          <a:xfrm>
            <a:off x="6547594" y="6564922"/>
            <a:ext cx="379827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ea typeface="+mn-lt"/>
                <a:cs typeface="+mn-lt"/>
              </a:rPr>
              <a:t>Source: https://www.salesforce.com/news/stories/financial-services-statistics-2025/</a:t>
            </a:r>
          </a:p>
        </p:txBody>
      </p:sp>
    </p:spTree>
    <p:extLst>
      <p:ext uri="{BB962C8B-B14F-4D97-AF65-F5344CB8AC3E}">
        <p14:creationId xmlns:p14="http://schemas.microsoft.com/office/powerpoint/2010/main" val="3125074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2D9F8-E2A3-5564-EE2D-18593282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65B9-25F0-93C6-471F-DBB7CC11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WIP: We need to Speak Their Language</a:t>
            </a:r>
          </a:p>
        </p:txBody>
      </p:sp>
      <p:pic>
        <p:nvPicPr>
          <p:cNvPr id="4" name="Picture 3" descr="A diagram of a data cloud&#10;&#10;AI-generated content may be incorrect.">
            <a:extLst>
              <a:ext uri="{FF2B5EF4-FFF2-40B4-BE49-F238E27FC236}">
                <a16:creationId xmlns:a16="http://schemas.microsoft.com/office/drawing/2014/main" id="{01476B43-3393-7FF5-C246-C49AA077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88" y="3234813"/>
            <a:ext cx="5364512" cy="2919150"/>
          </a:xfrm>
          <a:prstGeom prst="rect">
            <a:avLst/>
          </a:prstGeom>
        </p:spPr>
      </p:pic>
      <p:pic>
        <p:nvPicPr>
          <p:cNvPr id="6" name="Picture 5" descr="A person with her hands on her hips&#10;&#10;AI-generated content may be incorrect.">
            <a:extLst>
              <a:ext uri="{FF2B5EF4-FFF2-40B4-BE49-F238E27FC236}">
                <a16:creationId xmlns:a16="http://schemas.microsoft.com/office/drawing/2014/main" id="{818643ED-EFBB-DF97-53F0-5583DF0C3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9" y="1061885"/>
            <a:ext cx="5725707" cy="31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6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7B0B-49A1-8872-19A4-D8DEF688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6412E-5595-C36D-1787-6A34BC17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Banker intelligence 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AF520D-3603-A565-32F8-760ECD16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1014948"/>
            <a:ext cx="6253239" cy="3146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A72AF5-A356-C03C-FCFF-7DE7912D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14" y="3227549"/>
            <a:ext cx="5696859" cy="2846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CF4747B9-20B3-CEC3-9B82-1494C8C3B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37" y="2560244"/>
            <a:ext cx="945463" cy="255691"/>
          </a:xfrm>
          <a:prstGeom prst="rect">
            <a:avLst/>
          </a:prstGeom>
        </p:spPr>
      </p:pic>
      <p:pic>
        <p:nvPicPr>
          <p:cNvPr id="7" name="Picture 6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DE0135BD-6EB1-C279-91F1-6A7D09AC8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19" y="1937131"/>
            <a:ext cx="945463" cy="255691"/>
          </a:xfrm>
          <a:prstGeom prst="rect">
            <a:avLst/>
          </a:prstGeom>
        </p:spPr>
      </p:pic>
      <p:pic>
        <p:nvPicPr>
          <p:cNvPr id="8" name="Picture 7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9CAE125E-D40E-21E8-8304-52E700A3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14" y="4956149"/>
            <a:ext cx="945463" cy="255691"/>
          </a:xfrm>
          <a:prstGeom prst="rect">
            <a:avLst/>
          </a:prstGeom>
        </p:spPr>
      </p:pic>
      <p:pic>
        <p:nvPicPr>
          <p:cNvPr id="9" name="Picture 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5F825762-4817-3C6E-6730-9DE3E7C3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826" y="3582629"/>
            <a:ext cx="945463" cy="255691"/>
          </a:xfrm>
          <a:prstGeom prst="rect">
            <a:avLst/>
          </a:prstGeom>
        </p:spPr>
      </p:pic>
      <p:pic>
        <p:nvPicPr>
          <p:cNvPr id="10" name="Picture 9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269BB802-6462-B7C7-50EC-3F7A97B2F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826" y="5577755"/>
            <a:ext cx="945463" cy="255691"/>
          </a:xfrm>
          <a:prstGeom prst="rect">
            <a:avLst/>
          </a:prstGeom>
        </p:spPr>
      </p:pic>
      <p:pic>
        <p:nvPicPr>
          <p:cNvPr id="11" name="Picture 10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9AEE1397-C5EA-8C66-E6BB-1541D859BC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248" t="15449" r="23628" b="16171"/>
          <a:stretch>
            <a:fillRect/>
          </a:stretch>
        </p:blipFill>
        <p:spPr>
          <a:xfrm>
            <a:off x="10247686" y="5127170"/>
            <a:ext cx="529742" cy="3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9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B1C2-83E5-54A9-AADF-D8DBB89D5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C7FC2A-C229-0AC1-18A3-C96B5CE027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7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7A861-11BB-1769-B707-35C72A2A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Personetics for CRM Banker Intelligence - (Sales and Service Clouds)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7F11-E624-ACBA-7E9D-8DDE88DAC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2" y="939562"/>
            <a:ext cx="11302448" cy="5201638"/>
          </a:xfrm>
        </p:spPr>
        <p:txBody>
          <a:bodyPr/>
          <a:lstStyle/>
          <a:p>
            <a:r>
              <a:rPr lang="en-US" sz="2400" b="1"/>
              <a:t>Use Case</a:t>
            </a:r>
            <a:r>
              <a:rPr lang="en-US" sz="2400"/>
              <a:t>: Record and present Personetics personalized insights KPIs directly into Salesforce’s Service Cloud or Sales Cloud dashboards. </a:t>
            </a:r>
            <a:endParaRPr lang="en-US" sz="2200" b="1"/>
          </a:p>
          <a:p>
            <a:pPr lvl="1"/>
            <a:r>
              <a:rPr lang="en-US" sz="2200" b="1"/>
              <a:t>Interface</a:t>
            </a:r>
            <a:r>
              <a:rPr lang="en-US" sz="2200"/>
              <a:t> - via Lightning App (record highlights, console utility bar)</a:t>
            </a:r>
          </a:p>
          <a:p>
            <a:pPr lvl="1"/>
            <a:r>
              <a:rPr lang="en-US" sz="2200" b="1"/>
              <a:t>Trigger</a:t>
            </a:r>
            <a:r>
              <a:rPr lang="en-US" sz="2200"/>
              <a:t> - actions via </a:t>
            </a:r>
            <a:r>
              <a:rPr lang="en-US" sz="2200" b="1"/>
              <a:t>Flow</a:t>
            </a:r>
            <a:r>
              <a:rPr lang="en-US" sz="2200"/>
              <a:t>/</a:t>
            </a:r>
            <a:r>
              <a:rPr lang="en-US" sz="2200" b="1"/>
              <a:t>NBA</a:t>
            </a:r>
            <a:endParaRPr lang="en-US" sz="2400"/>
          </a:p>
          <a:p>
            <a:r>
              <a:rPr lang="en-US" sz="2400" b="1"/>
              <a:t>Cloud</a:t>
            </a:r>
            <a:r>
              <a:rPr lang="en-US" sz="2400"/>
              <a:t> –Sales Cloud, Service Cloud/Financial Services</a:t>
            </a:r>
          </a:p>
          <a:p>
            <a:r>
              <a:rPr lang="en-US" sz="2400" b="1"/>
              <a:t>Packaging</a:t>
            </a:r>
            <a:r>
              <a:rPr lang="en-US" sz="2400"/>
              <a:t> – </a:t>
            </a:r>
          </a:p>
          <a:p>
            <a:pPr lvl="1"/>
            <a:r>
              <a:rPr lang="en-US" sz="2200"/>
              <a:t>Managed Package with custom objects (</a:t>
            </a:r>
            <a:r>
              <a:rPr lang="en-US" sz="2200" err="1"/>
              <a:t>Insight__c</a:t>
            </a:r>
            <a:r>
              <a:rPr lang="en-US" sz="2200"/>
              <a:t>) + Lightning Web Components + prebuilt Flows/NBA strategies + Prebuilt reports</a:t>
            </a:r>
          </a:p>
          <a:p>
            <a:pPr lvl="1"/>
            <a:r>
              <a:rPr lang="en-US" sz="2200"/>
              <a:t>Listed in sales and service cloud categories</a:t>
            </a:r>
          </a:p>
          <a:p>
            <a:r>
              <a:rPr lang="en-US" sz="2400" b="1"/>
              <a:t>Pricing</a:t>
            </a:r>
            <a:r>
              <a:rPr lang="en-US" sz="2400"/>
              <a:t> - User-based: </a:t>
            </a:r>
            <a:r>
              <a:rPr lang="en-US" sz="2400" b="1"/>
              <a:t>$X/user/month</a:t>
            </a:r>
            <a:r>
              <a:rPr lang="en-US" sz="2400"/>
              <a:t>, aligned with Salesforce licenses</a:t>
            </a:r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A7015-A40D-E357-8E05-C7F9D88F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28A-C74A-6D55-6266-8E35FEC3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Personalized Marketing offers – (Marketing Cloud) 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3A10-5B20-C004-83AC-2D0AA247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2" y="909619"/>
            <a:ext cx="11302448" cy="5201638"/>
          </a:xfrm>
        </p:spPr>
        <p:txBody>
          <a:bodyPr/>
          <a:lstStyle/>
          <a:p>
            <a:r>
              <a:rPr lang="en-US" sz="2400" b="1"/>
              <a:t>Use Case:</a:t>
            </a:r>
            <a:r>
              <a:rPr lang="en-US" sz="2400"/>
              <a:t> Trigger and personalize multi-channel journeys from Personetics insights, and sync audiences for email/SMS/push.</a:t>
            </a:r>
          </a:p>
          <a:p>
            <a:pPr lvl="1"/>
            <a:r>
              <a:rPr lang="en-US" sz="2200" b="1"/>
              <a:t>Interface: </a:t>
            </a:r>
            <a:r>
              <a:rPr lang="en-US" sz="2200"/>
              <a:t>Journey Builder (entry events &amp; decision splits), Data Extensions, content personalization.</a:t>
            </a:r>
          </a:p>
          <a:p>
            <a:pPr lvl="1"/>
            <a:r>
              <a:rPr lang="en-US" sz="2200" b="1"/>
              <a:t>Trigger:</a:t>
            </a:r>
            <a:r>
              <a:rPr lang="en-US" sz="2200"/>
              <a:t> insight/threshold met -&gt; Journey Entry Event or Custom Activity; segment updates from Data Cloud -&gt; audience refresh</a:t>
            </a:r>
          </a:p>
          <a:p>
            <a:r>
              <a:rPr lang="en-US" sz="2400" b="1"/>
              <a:t>Cloud:</a:t>
            </a:r>
            <a:r>
              <a:rPr lang="en-US" sz="2400"/>
              <a:t> Marketing Cloud</a:t>
            </a:r>
          </a:p>
          <a:p>
            <a:r>
              <a:rPr lang="en-US" sz="2400" b="1"/>
              <a:t>Packaging:</a:t>
            </a:r>
            <a:r>
              <a:rPr lang="en-US" sz="2400"/>
              <a:t> </a:t>
            </a:r>
          </a:p>
          <a:p>
            <a:pPr lvl="1"/>
            <a:r>
              <a:rPr lang="en-US" sz="2200"/>
              <a:t>Managed MC Package: Journey Builder Custom Event + Custom Activity, Data Extension schema (</a:t>
            </a:r>
            <a:r>
              <a:rPr lang="en-US" sz="2200" err="1"/>
              <a:t>Insight_DE</a:t>
            </a:r>
            <a:r>
              <a:rPr lang="en-US" sz="2200"/>
              <a:t>), </a:t>
            </a:r>
          </a:p>
          <a:p>
            <a:r>
              <a:rPr lang="en-US" sz="2400" b="1"/>
              <a:t>Pricing:</a:t>
            </a:r>
            <a:r>
              <a:rPr lang="en-US" sz="2400"/>
              <a:t> Usage-based: </a:t>
            </a:r>
            <a:r>
              <a:rPr lang="en-US" sz="2400" b="1"/>
              <a:t>$ per 1k engaged contacts/month</a:t>
            </a:r>
            <a:r>
              <a:rPr lang="en-US" sz="2400"/>
              <a:t> (tiered), optional add-on for custom activities.</a:t>
            </a:r>
          </a:p>
          <a:p>
            <a:pPr marL="36000" indent="0">
              <a:buNone/>
            </a:pPr>
            <a:endParaRPr lang="en-US" sz="2400"/>
          </a:p>
          <a:p>
            <a:pPr lvl="1"/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0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C5F0-FC2B-E42E-52D0-5886A84EE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A62C-15F8-BF90-9BC2-D0AD9D3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Agentforce</a:t>
            </a:r>
            <a:r>
              <a:rPr lang="en-US"/>
              <a:t> for Financial Services (self 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7290D-E470-FD74-ECE5-643AD4B79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2" y="828181"/>
            <a:ext cx="11302448" cy="5201638"/>
          </a:xfrm>
        </p:spPr>
        <p:txBody>
          <a:bodyPr/>
          <a:lstStyle/>
          <a:p>
            <a:r>
              <a:rPr lang="en-US" sz="2400" b="1"/>
              <a:t>Use Case:</a:t>
            </a:r>
            <a:r>
              <a:rPr lang="en-US" sz="2400"/>
              <a:t> AI agent answers and acts on </a:t>
            </a:r>
            <a:r>
              <a:rPr lang="en-US" sz="2400" b="1"/>
              <a:t>transactional requests</a:t>
            </a:r>
            <a:r>
              <a:rPr lang="en-US" sz="2400"/>
              <a:t> (balances, transactions, disputes, payments), human agent executes flows (Personetics insights can be used as signals (prioritization/eligibility), not as the agent’s primary knowledge)</a:t>
            </a:r>
          </a:p>
          <a:p>
            <a:pPr lvl="1"/>
            <a:r>
              <a:rPr lang="en-US" sz="2200" b="1"/>
              <a:t>Interface: </a:t>
            </a:r>
            <a:r>
              <a:rPr lang="en-US" sz="2200" err="1"/>
              <a:t>Agentforce</a:t>
            </a:r>
            <a:r>
              <a:rPr lang="en-US" sz="2200"/>
              <a:t> workspace panel in Sales/Service console; action bar (Flow/Apex actions).</a:t>
            </a:r>
          </a:p>
          <a:p>
            <a:pPr lvl="1"/>
            <a:r>
              <a:rPr lang="en-US" sz="2200" b="1"/>
              <a:t>Trigger:</a:t>
            </a:r>
            <a:r>
              <a:rPr lang="en-US" sz="2200"/>
              <a:t> Agent query or transactional event (Case/Opportunity/Balance/</a:t>
            </a:r>
            <a:r>
              <a:rPr lang="en-US" sz="2200" err="1"/>
              <a:t>Txn</a:t>
            </a:r>
            <a:r>
              <a:rPr lang="en-US" sz="2200"/>
              <a:t> change). Optional signal via insights data.</a:t>
            </a:r>
          </a:p>
          <a:p>
            <a:r>
              <a:rPr lang="en-US" sz="2400" b="1"/>
              <a:t>Cloud/Industry: </a:t>
            </a:r>
            <a:r>
              <a:rPr lang="en-US" sz="2400" err="1"/>
              <a:t>Agentforce</a:t>
            </a:r>
            <a:r>
              <a:rPr lang="en-US" sz="2400"/>
              <a:t> + Sales/Service Cloud + Data Cloud</a:t>
            </a:r>
          </a:p>
          <a:p>
            <a:r>
              <a:rPr lang="en-US" sz="2400" b="1"/>
              <a:t>Packaging:</a:t>
            </a:r>
            <a:r>
              <a:rPr lang="en-US" sz="2400"/>
              <a:t> </a:t>
            </a:r>
          </a:p>
          <a:p>
            <a:pPr lvl="1"/>
            <a:r>
              <a:rPr lang="en-US" sz="2200"/>
              <a:t>Managed Package: prebuilt Agent skills, Data Cloud grounding, Data Library for policies/FAQs, Copilot Actions bound to named, Flows/Apex guardrails/policies.</a:t>
            </a:r>
          </a:p>
          <a:p>
            <a:r>
              <a:rPr lang="en-US" sz="2400" b="1"/>
              <a:t>Pricing:</a:t>
            </a:r>
            <a:r>
              <a:rPr lang="en-US" sz="2400"/>
              <a:t> User-based add-on: </a:t>
            </a:r>
            <a:r>
              <a:rPr lang="en-US" sz="2400" b="1"/>
              <a:t>$X/agent/month</a:t>
            </a:r>
          </a:p>
          <a:p>
            <a:r>
              <a:rPr lang="en-US" sz="2400" b="1"/>
              <a:t>Later Stage:</a:t>
            </a:r>
            <a:r>
              <a:rPr lang="en-US" sz="2400"/>
              <a:t> evaluate making insights available for agents/bots</a:t>
            </a:r>
          </a:p>
          <a:p>
            <a:pPr marL="36000" indent="0">
              <a:buNone/>
            </a:pPr>
            <a:endParaRPr lang="en-US" sz="2400"/>
          </a:p>
          <a:p>
            <a:pPr lvl="1"/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95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1D5E-38E2-FCC0-F160-2C2D49A5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731C-4789-2CA0-C1F1-F89C3DA4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Cloud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021DF-0C13-A84A-942E-7764D3150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2" y="828181"/>
            <a:ext cx="11302448" cy="5201638"/>
          </a:xfrm>
        </p:spPr>
        <p:txBody>
          <a:bodyPr/>
          <a:lstStyle/>
          <a:p>
            <a:r>
              <a:rPr lang="en-US" sz="2400" b="1"/>
              <a:t>Use Case:</a:t>
            </a:r>
            <a:r>
              <a:rPr lang="en-US" sz="2400"/>
              <a:t> Unify Personetics attributes into a Profile, compute KPIs, and activate segments back to Core/Marketing Cloud.</a:t>
            </a:r>
          </a:p>
          <a:p>
            <a:pPr lvl="1"/>
            <a:r>
              <a:rPr lang="en-US" sz="2200" b="1"/>
              <a:t>Interface</a:t>
            </a:r>
            <a:r>
              <a:rPr lang="en-US" sz="2200"/>
              <a:t> – Data Cloud Profile Explorer, Segmentation, Insights, Activation targets (CRM/MC).</a:t>
            </a:r>
          </a:p>
          <a:p>
            <a:r>
              <a:rPr lang="en-US" sz="2400" b="1"/>
              <a:t>Cloud/Industry: </a:t>
            </a:r>
            <a:r>
              <a:rPr lang="en-US" sz="2400"/>
              <a:t>Data Cloud (Einstein 1)</a:t>
            </a:r>
          </a:p>
          <a:p>
            <a:r>
              <a:rPr lang="en-US" sz="2400" b="1"/>
              <a:t>Packaging:</a:t>
            </a:r>
            <a:endParaRPr lang="en-US" sz="2400"/>
          </a:p>
          <a:p>
            <a:pPr lvl="1"/>
            <a:r>
              <a:rPr lang="en-US" sz="2000"/>
              <a:t>Managed Package + DC assets: </a:t>
            </a:r>
            <a:r>
              <a:rPr lang="en-US" sz="2000" b="1"/>
              <a:t>Data model mapping</a:t>
            </a:r>
            <a:r>
              <a:rPr lang="en-US" sz="2000"/>
              <a:t> (Personetics IDs &lt;-&gt; Contact/Account/Household), </a:t>
            </a:r>
            <a:r>
              <a:rPr lang="en-US" sz="2000" b="1"/>
              <a:t>Ingestion recipe</a:t>
            </a:r>
            <a:r>
              <a:rPr lang="en-US" sz="2000"/>
              <a:t> (CRM source + optional direct API), </a:t>
            </a:r>
            <a:r>
              <a:rPr lang="en-US" sz="2000" b="1"/>
              <a:t>Calculated Insights</a:t>
            </a:r>
            <a:r>
              <a:rPr lang="en-US" sz="2000"/>
              <a:t> (e.g., churn risk score, goal progress), </a:t>
            </a:r>
            <a:r>
              <a:rPr lang="en-US" sz="2000" b="1"/>
              <a:t>segments &amp; activations</a:t>
            </a:r>
            <a:r>
              <a:rPr lang="en-US" sz="2000"/>
              <a:t>, sample consent policy.</a:t>
            </a:r>
            <a:endParaRPr lang="en-US" sz="2200"/>
          </a:p>
          <a:p>
            <a:r>
              <a:rPr lang="en-US" sz="2400" b="1"/>
              <a:t>Pricing:</a:t>
            </a:r>
            <a:r>
              <a:rPr lang="en-US" sz="2400"/>
              <a:t> Profile-based: </a:t>
            </a:r>
            <a:r>
              <a:rPr lang="en-US" sz="2400" b="1"/>
              <a:t>$X per 100k unified profiles/month</a:t>
            </a:r>
            <a:r>
              <a:rPr lang="en-US" sz="2400"/>
              <a:t>; optional add-on for direct-to-DC ingestion.</a:t>
            </a:r>
          </a:p>
          <a:p>
            <a:endParaRPr lang="en-US" sz="2400"/>
          </a:p>
          <a:p>
            <a:pPr marL="36000" indent="0">
              <a:buNone/>
            </a:pPr>
            <a:endParaRPr lang="en-US" sz="2400"/>
          </a:p>
          <a:p>
            <a:pPr lvl="1"/>
            <a:endParaRPr lang="en-US" sz="20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B4BF-5F58-2316-8316-9C2122C31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94266CD-1D91-282B-883F-F48C416EB5B3}"/>
              </a:ext>
            </a:extLst>
          </p:cNvPr>
          <p:cNvSpPr/>
          <p:nvPr/>
        </p:nvSpPr>
        <p:spPr>
          <a:xfrm>
            <a:off x="2301880" y="1432731"/>
            <a:ext cx="1824229" cy="3233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019E82-A7D7-EB0D-5748-D2C61EE0BAD6}"/>
              </a:ext>
            </a:extLst>
          </p:cNvPr>
          <p:cNvSpPr/>
          <p:nvPr/>
        </p:nvSpPr>
        <p:spPr>
          <a:xfrm>
            <a:off x="4242540" y="1432731"/>
            <a:ext cx="1824229" cy="32330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A7788A-0C43-EE10-DD44-0D220814504B}"/>
              </a:ext>
            </a:extLst>
          </p:cNvPr>
          <p:cNvSpPr/>
          <p:nvPr/>
        </p:nvSpPr>
        <p:spPr>
          <a:xfrm>
            <a:off x="6145473" y="1423189"/>
            <a:ext cx="1824229" cy="3241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11DB6A-1129-54E0-341A-CACDB8AAD3DC}"/>
              </a:ext>
            </a:extLst>
          </p:cNvPr>
          <p:cNvSpPr/>
          <p:nvPr/>
        </p:nvSpPr>
        <p:spPr>
          <a:xfrm>
            <a:off x="8126802" y="1423187"/>
            <a:ext cx="1824229" cy="3241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2ED05F-75B3-07D8-A665-99C9B60C0E61}"/>
              </a:ext>
            </a:extLst>
          </p:cNvPr>
          <p:cNvSpPr/>
          <p:nvPr/>
        </p:nvSpPr>
        <p:spPr>
          <a:xfrm>
            <a:off x="10087938" y="1423186"/>
            <a:ext cx="1824229" cy="3259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521BB6-B5F9-5DC9-32D5-A1E31B8C2EC7}"/>
              </a:ext>
            </a:extLst>
          </p:cNvPr>
          <p:cNvSpPr/>
          <p:nvPr/>
        </p:nvSpPr>
        <p:spPr>
          <a:xfrm>
            <a:off x="2300685" y="1417532"/>
            <a:ext cx="7650346" cy="477943"/>
          </a:xfrm>
          <a:prstGeom prst="rect">
            <a:avLst/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Engage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269DFE-7982-00E1-3EAA-C2F4914C2A19}"/>
              </a:ext>
            </a:extLst>
          </p:cNvPr>
          <p:cNvSpPr/>
          <p:nvPr/>
        </p:nvSpPr>
        <p:spPr>
          <a:xfrm>
            <a:off x="370429" y="1433124"/>
            <a:ext cx="1824229" cy="32330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E3777F-A6A0-13D9-AE9F-2EC81C9A5217}"/>
              </a:ext>
            </a:extLst>
          </p:cNvPr>
          <p:cNvSpPr txBox="1"/>
          <p:nvPr/>
        </p:nvSpPr>
        <p:spPr>
          <a:xfrm>
            <a:off x="277375" y="2202908"/>
            <a:ext cx="191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Transaction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EC561-E6A0-9954-E33D-9A99128EF810}"/>
              </a:ext>
            </a:extLst>
          </p:cNvPr>
          <p:cNvSpPr txBox="1"/>
          <p:nvPr/>
        </p:nvSpPr>
        <p:spPr>
          <a:xfrm>
            <a:off x="4099957" y="2226043"/>
            <a:ext cx="2120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Actionable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Insights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CDF70-9680-5847-0FD2-98452A1C2866}"/>
              </a:ext>
            </a:extLst>
          </p:cNvPr>
          <p:cNvSpPr txBox="1"/>
          <p:nvPr/>
        </p:nvSpPr>
        <p:spPr>
          <a:xfrm>
            <a:off x="2243975" y="2228388"/>
            <a:ext cx="1916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Money Management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6CC4A85-7BD9-0CD3-C562-6C9BFE93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21" y="3746021"/>
            <a:ext cx="338719" cy="941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DF539B-A060-3AD6-DDE4-951E4DE8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76" y="3891965"/>
            <a:ext cx="338719" cy="9417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D670A8-FD5D-0BF2-AFEF-081B5E98A8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r="1677" b="2616"/>
          <a:stretch/>
        </p:blipFill>
        <p:spPr>
          <a:xfrm>
            <a:off x="486682" y="2960931"/>
            <a:ext cx="1564888" cy="1164526"/>
          </a:xfrm>
          <a:prstGeom prst="roundRect">
            <a:avLst>
              <a:gd name="adj" fmla="val 6523"/>
            </a:avLst>
          </a:prstGeom>
          <a:effectLst>
            <a:outerShdw blurRad="58539" dist="38100" dir="2700000" sx="100722" sy="100722" algn="tl" rotWithShape="0">
              <a:prstClr val="black">
                <a:alpha val="14000"/>
              </a:prstClr>
            </a:outerShdw>
          </a:effectLst>
        </p:spPr>
      </p:pic>
      <p:pic>
        <p:nvPicPr>
          <p:cNvPr id="34" name="Picture 2" descr="Image result for API logo">
            <a:extLst>
              <a:ext uri="{FF2B5EF4-FFF2-40B4-BE49-F238E27FC236}">
                <a16:creationId xmlns:a16="http://schemas.microsoft.com/office/drawing/2014/main" id="{B8AC1D51-5FE2-91F7-9C3D-8CCFB91D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37" y="4009644"/>
            <a:ext cx="393208" cy="410440"/>
          </a:xfrm>
          <a:prstGeom prst="rect">
            <a:avLst/>
          </a:prstGeom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A6218-8FBC-8A46-78DC-A31EFFDF37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92" t="1763" r="9656" b="1763"/>
          <a:stretch/>
        </p:blipFill>
        <p:spPr>
          <a:xfrm>
            <a:off x="10478736" y="2703608"/>
            <a:ext cx="906027" cy="1895177"/>
          </a:xfrm>
          <a:prstGeom prst="roundRect">
            <a:avLst>
              <a:gd name="adj" fmla="val 10801"/>
            </a:avLst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EC57E8B-876E-D11B-62E2-560078BE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3923"/>
            <a:ext cx="12192000" cy="794682"/>
          </a:xfrm>
        </p:spPr>
        <p:txBody>
          <a:bodyPr tIns="0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2800"/>
              <a:t>The Personetics platform</a:t>
            </a:r>
            <a:br>
              <a:rPr lang="en-US"/>
            </a:br>
            <a:r>
              <a:rPr lang="en-US" sz="1800" b="0"/>
              <a:t>End-to-end cognitive banking platform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738BBB-316B-66A1-0111-4DEDF30B0991}"/>
              </a:ext>
            </a:extLst>
          </p:cNvPr>
          <p:cNvSpPr/>
          <p:nvPr/>
        </p:nvSpPr>
        <p:spPr>
          <a:xfrm>
            <a:off x="340568" y="5243886"/>
            <a:ext cx="11541739" cy="449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00AA-4CE6-3B08-6FBC-DDA76F21980E}"/>
              </a:ext>
            </a:extLst>
          </p:cNvPr>
          <p:cNvSpPr/>
          <p:nvPr/>
        </p:nvSpPr>
        <p:spPr>
          <a:xfrm>
            <a:off x="379953" y="1424306"/>
            <a:ext cx="1823035" cy="471169"/>
          </a:xfrm>
          <a:prstGeom prst="rect">
            <a:avLst/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Enrich</a:t>
            </a:r>
          </a:p>
        </p:txBody>
      </p: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96ACBFF3-6F4E-32CD-A1F4-F23F00F09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04" b="19932"/>
          <a:stretch/>
        </p:blipFill>
        <p:spPr>
          <a:xfrm>
            <a:off x="2517660" y="3111086"/>
            <a:ext cx="1383633" cy="1341556"/>
          </a:xfrm>
          <a:prstGeom prst="roundRect">
            <a:avLst>
              <a:gd name="adj" fmla="val 6523"/>
            </a:avLst>
          </a:prstGeom>
          <a:effectLst>
            <a:outerShdw blurRad="58539" dist="38100" dir="2700000" sx="100722" sy="100722" algn="tl" rotWithShape="0">
              <a:prstClr val="black">
                <a:alpha val="14000"/>
              </a:prstClr>
            </a:outerShdw>
          </a:effectLst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703E3DE6-BEC3-004D-579A-76491DD1B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091" y="3172387"/>
            <a:ext cx="1666103" cy="8063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3280EA-BABF-96CB-2282-29DB19E3CBA7}"/>
              </a:ext>
            </a:extLst>
          </p:cNvPr>
          <p:cNvSpPr txBox="1"/>
          <p:nvPr/>
        </p:nvSpPr>
        <p:spPr>
          <a:xfrm>
            <a:off x="6034830" y="2218868"/>
            <a:ext cx="2120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Add-Ons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EAC739-53A7-44D6-B2D5-BE9B007FAD8A}"/>
              </a:ext>
            </a:extLst>
          </p:cNvPr>
          <p:cNvSpPr txBox="1"/>
          <p:nvPr/>
        </p:nvSpPr>
        <p:spPr>
          <a:xfrm>
            <a:off x="9911557" y="2226610"/>
            <a:ext cx="2120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Auto-saving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9A579C-D175-EABD-9977-4630F1C37F0B}"/>
              </a:ext>
            </a:extLst>
          </p:cNvPr>
          <p:cNvSpPr txBox="1"/>
          <p:nvPr/>
        </p:nvSpPr>
        <p:spPr>
          <a:xfrm>
            <a:off x="7987770" y="2235840"/>
            <a:ext cx="21203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SMB/SME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1284A6-A201-8B07-E04A-DD15BD54B592}"/>
              </a:ext>
            </a:extLst>
          </p:cNvPr>
          <p:cNvSpPr/>
          <p:nvPr/>
        </p:nvSpPr>
        <p:spPr>
          <a:xfrm>
            <a:off x="10065078" y="1423186"/>
            <a:ext cx="1832579" cy="480713"/>
          </a:xfrm>
          <a:prstGeom prst="rect">
            <a:avLst/>
          </a:prstGeom>
          <a:solidFill>
            <a:srgbClr val="FEE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3158B8-8D36-C0D7-DA84-32D7EE42D0F0}"/>
              </a:ext>
            </a:extLst>
          </p:cNvPr>
          <p:cNvGrpSpPr/>
          <p:nvPr/>
        </p:nvGrpSpPr>
        <p:grpSpPr>
          <a:xfrm>
            <a:off x="350094" y="5332355"/>
            <a:ext cx="11541739" cy="878035"/>
            <a:chOff x="370428" y="4839361"/>
            <a:chExt cx="11541739" cy="87803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AC34CA-94A3-21E4-71BC-C6D355490CB8}"/>
                </a:ext>
              </a:extLst>
            </p:cNvPr>
            <p:cNvSpPr/>
            <p:nvPr/>
          </p:nvSpPr>
          <p:spPr>
            <a:xfrm>
              <a:off x="370428" y="5268161"/>
              <a:ext cx="11541739" cy="44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50800" dir="5400000" sx="102000" sy="102000" algn="ctr" rotWithShape="0">
                <a:schemeClr val="tx1">
                  <a:alpha val="6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400" b="0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2FD2BA-1C1D-9C50-EBB5-C3DC791A115E}"/>
                </a:ext>
              </a:extLst>
            </p:cNvPr>
            <p:cNvSpPr txBox="1"/>
            <p:nvPr/>
          </p:nvSpPr>
          <p:spPr>
            <a:xfrm>
              <a:off x="3607559" y="4839361"/>
              <a:ext cx="50743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IL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Admin Customization &amp; Content Management 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CD416C6-0BF9-AE57-7B71-4B71A7F60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205" y="4859283"/>
              <a:ext cx="894709" cy="251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52" descr="A calculator with text and a picture of a tax payment&#10;&#10;Description automatically generated">
            <a:extLst>
              <a:ext uri="{FF2B5EF4-FFF2-40B4-BE49-F238E27FC236}">
                <a16:creationId xmlns:a16="http://schemas.microsoft.com/office/drawing/2014/main" id="{537536C4-FA5C-468A-5E7F-B0637AA83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779" y="2812521"/>
            <a:ext cx="1649612" cy="798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0DBFFD-7232-3021-30ED-53A549A7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57" y="3725394"/>
            <a:ext cx="853842" cy="8175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B9E0384-84DB-81B8-4C1E-474A96A4D93D}"/>
              </a:ext>
            </a:extLst>
          </p:cNvPr>
          <p:cNvSpPr/>
          <p:nvPr/>
        </p:nvSpPr>
        <p:spPr>
          <a:xfrm>
            <a:off x="354988" y="4750893"/>
            <a:ext cx="11541739" cy="4492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5400000" sx="102000" sy="102000" algn="ctr" rotWithShape="0">
              <a:schemeClr val="tx1">
                <a:alpha val="6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1200" cap="none" spc="0" normalizeH="0" baseline="0" noProof="0">
              <a:ln>
                <a:noFill/>
              </a:ln>
              <a:solidFill>
                <a:srgbClr val="0B0F1F"/>
              </a:solidFill>
              <a:effectLst/>
              <a:uLnTx/>
              <a:uFillTx/>
              <a:latin typeface="Century Gothic" panose="020F03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2CB962-B0A4-27AD-840B-A1DEFB74A5AB}"/>
              </a:ext>
            </a:extLst>
          </p:cNvPr>
          <p:cNvSpPr txBox="1"/>
          <p:nvPr/>
        </p:nvSpPr>
        <p:spPr>
          <a:xfrm>
            <a:off x="4392246" y="4832394"/>
            <a:ext cx="3498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SDK &amp; APIs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5562C37-A872-00D2-6CC0-DD052174351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D2D2D2"/>
              </a:clrFrom>
              <a:clrTo>
                <a:srgbClr val="D2D2D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85" y="3028715"/>
            <a:ext cx="1158712" cy="85220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25D493-229F-FEC6-C244-41EDDB08A4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345" y="3731807"/>
            <a:ext cx="1254471" cy="657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77FF5AC-3983-8E14-209D-6AC11D34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81" y="3451791"/>
            <a:ext cx="691153" cy="107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8461F3-01B4-A07D-5B34-1A66382BE875}"/>
              </a:ext>
            </a:extLst>
          </p:cNvPr>
          <p:cNvSpPr txBox="1"/>
          <p:nvPr/>
        </p:nvSpPr>
        <p:spPr>
          <a:xfrm>
            <a:off x="3035300" y="6526477"/>
            <a:ext cx="6121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- Confidential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384554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rPr>
              <a:t>-</a:t>
            </a:r>
            <a:endParaRPr kumimoji="0" lang="en-IL" sz="800" b="0" i="0" u="none" strike="noStrike" kern="1200" cap="none" spc="0" normalizeH="0" baseline="0" noProof="0">
              <a:ln>
                <a:noFill/>
              </a:ln>
              <a:solidFill>
                <a:srgbClr val="384554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B6EB4-EAD7-F5C4-04D2-8EA03B673A3B}"/>
              </a:ext>
            </a:extLst>
          </p:cNvPr>
          <p:cNvSpPr txBox="1"/>
          <p:nvPr/>
        </p:nvSpPr>
        <p:spPr>
          <a:xfrm>
            <a:off x="4371913" y="5839553"/>
            <a:ext cx="3498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Analytical Models</a:t>
            </a:r>
          </a:p>
        </p:txBody>
      </p:sp>
    </p:spTree>
    <p:extLst>
      <p:ext uri="{BB962C8B-B14F-4D97-AF65-F5344CB8AC3E}">
        <p14:creationId xmlns:p14="http://schemas.microsoft.com/office/powerpoint/2010/main" val="3633154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F85DC-F57D-273D-F81F-BFABD2590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207C-9D1B-9DBD-A5F2-BBBF3B17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52" y="211279"/>
            <a:ext cx="11302448" cy="12170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b="0"/>
              <a:t>Actionable insights driving value</a:t>
            </a:r>
            <a:br>
              <a:rPr lang="en-US"/>
            </a:br>
            <a:r>
              <a:rPr lang="en-US" sz="2000" b="0"/>
              <a:t>+200 contextual insights with user-level interactivity &amp; pre-designed call-to-actions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A28A26-4020-3C5F-B9D7-32E6408691DD}"/>
              </a:ext>
            </a:extLst>
          </p:cNvPr>
          <p:cNvSpPr/>
          <p:nvPr/>
        </p:nvSpPr>
        <p:spPr>
          <a:xfrm>
            <a:off x="1140428" y="3301275"/>
            <a:ext cx="9559451" cy="2446652"/>
          </a:xfrm>
          <a:prstGeom prst="rect">
            <a:avLst/>
          </a:prstGeom>
          <a:solidFill>
            <a:srgbClr val="FEE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0551D-6CDB-687C-7EE6-156FA8FB5B95}"/>
              </a:ext>
            </a:extLst>
          </p:cNvPr>
          <p:cNvSpPr/>
          <p:nvPr/>
        </p:nvSpPr>
        <p:spPr>
          <a:xfrm>
            <a:off x="1140428" y="1992205"/>
            <a:ext cx="9559451" cy="1161669"/>
          </a:xfrm>
          <a:prstGeom prst="rect">
            <a:avLst/>
          </a:prstGeom>
          <a:noFill/>
          <a:ln w="28575">
            <a:solidFill>
              <a:srgbClr val="FDE0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D4C552-E06D-FFA2-949D-4E8D137BBC5A}"/>
              </a:ext>
            </a:extLst>
          </p:cNvPr>
          <p:cNvSpPr/>
          <p:nvPr/>
        </p:nvSpPr>
        <p:spPr>
          <a:xfrm>
            <a:off x="3594558" y="3493620"/>
            <a:ext cx="1515419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Financial Trackers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7D4831-CFE0-90EC-BF53-2160FA233BDE}"/>
              </a:ext>
            </a:extLst>
          </p:cNvPr>
          <p:cNvSpPr/>
          <p:nvPr/>
        </p:nvSpPr>
        <p:spPr>
          <a:xfrm>
            <a:off x="5229164" y="3493620"/>
            <a:ext cx="1515419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Transaction Monitoring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6BA5B3-6AD3-8F5F-1016-4A9171C43604}"/>
              </a:ext>
            </a:extLst>
          </p:cNvPr>
          <p:cNvSpPr/>
          <p:nvPr/>
        </p:nvSpPr>
        <p:spPr>
          <a:xfrm>
            <a:off x="5229164" y="4221712"/>
            <a:ext cx="1520627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Subscription Management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0A289D-3BBE-B893-96AC-3BCDC40FD4E7}"/>
              </a:ext>
            </a:extLst>
          </p:cNvPr>
          <p:cNvSpPr/>
          <p:nvPr/>
        </p:nvSpPr>
        <p:spPr>
          <a:xfrm>
            <a:off x="6879327" y="3493620"/>
            <a:ext cx="1551888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Onboarding &amp; Activation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31B998-CD84-CC89-C1E4-53DCC6B7CF4A}"/>
              </a:ext>
            </a:extLst>
          </p:cNvPr>
          <p:cNvSpPr/>
          <p:nvPr/>
        </p:nvSpPr>
        <p:spPr>
          <a:xfrm>
            <a:off x="6879327" y="4221712"/>
            <a:ext cx="1551888" cy="643024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Notifications &amp; reminders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11198A-638D-C0CF-2B8E-17D70DA02B64}"/>
              </a:ext>
            </a:extLst>
          </p:cNvPr>
          <p:cNvSpPr txBox="1">
            <a:spLocks/>
          </p:cNvSpPr>
          <p:nvPr/>
        </p:nvSpPr>
        <p:spPr>
          <a:xfrm>
            <a:off x="1150052" y="4183755"/>
            <a:ext cx="1405959" cy="75390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BASE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067D95-F815-C133-DFF9-8BD682B75613}"/>
              </a:ext>
            </a:extLst>
          </p:cNvPr>
          <p:cNvSpPr txBox="1">
            <a:spLocks/>
          </p:cNvSpPr>
          <p:nvPr/>
        </p:nvSpPr>
        <p:spPr>
          <a:xfrm>
            <a:off x="1441353" y="2204923"/>
            <a:ext cx="1405959" cy="75390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B0F1F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ADD-ONS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6AAE70-6B73-911F-7E37-5BFDFEC045D5}"/>
              </a:ext>
            </a:extLst>
          </p:cNvPr>
          <p:cNvSpPr/>
          <p:nvPr/>
        </p:nvSpPr>
        <p:spPr>
          <a:xfrm>
            <a:off x="3594558" y="2256378"/>
            <a:ext cx="1505070" cy="643024"/>
          </a:xfrm>
          <a:prstGeom prst="roundRect">
            <a:avLst/>
          </a:prstGeom>
          <a:solidFill>
            <a:srgbClr val="FDE0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Smart Budgets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C94F24-724A-E837-A096-0F3264863A09}"/>
              </a:ext>
            </a:extLst>
          </p:cNvPr>
          <p:cNvSpPr/>
          <p:nvPr/>
        </p:nvSpPr>
        <p:spPr>
          <a:xfrm>
            <a:off x="5281218" y="2256378"/>
            <a:ext cx="1505070" cy="643024"/>
          </a:xfrm>
          <a:prstGeom prst="roundRect">
            <a:avLst/>
          </a:prstGeom>
          <a:solidFill>
            <a:srgbClr val="FDE0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Sustainability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8EC10A-B765-791A-2FC5-A8C2DF902CAC}"/>
              </a:ext>
            </a:extLst>
          </p:cNvPr>
          <p:cNvSpPr/>
          <p:nvPr/>
        </p:nvSpPr>
        <p:spPr>
          <a:xfrm>
            <a:off x="6942035" y="2256378"/>
            <a:ext cx="1505070" cy="643024"/>
          </a:xfrm>
          <a:prstGeom prst="roundRect">
            <a:avLst/>
          </a:prstGeom>
          <a:solidFill>
            <a:srgbClr val="FDE0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Goal-based Savings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69962C-808C-6018-3247-856A089A53E7}"/>
              </a:ext>
            </a:extLst>
          </p:cNvPr>
          <p:cNvSpPr/>
          <p:nvPr/>
        </p:nvSpPr>
        <p:spPr>
          <a:xfrm>
            <a:off x="3594558" y="4221712"/>
            <a:ext cx="1505070" cy="643024"/>
          </a:xfrm>
          <a:prstGeom prst="round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Financial Education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B2BA322-2273-EE37-75B0-F5C196B13811}"/>
              </a:ext>
            </a:extLst>
          </p:cNvPr>
          <p:cNvSpPr/>
          <p:nvPr/>
        </p:nvSpPr>
        <p:spPr>
          <a:xfrm>
            <a:off x="8560751" y="3493620"/>
            <a:ext cx="1510278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Bank Services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691896-9C41-1136-66F6-83044E93066F}"/>
              </a:ext>
            </a:extLst>
          </p:cNvPr>
          <p:cNvSpPr/>
          <p:nvPr/>
        </p:nvSpPr>
        <p:spPr>
          <a:xfrm>
            <a:off x="8560751" y="4221712"/>
            <a:ext cx="1510278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SMB base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F9B4310-BC54-5045-2DD6-4950363F0609}"/>
              </a:ext>
            </a:extLst>
          </p:cNvPr>
          <p:cNvSpPr txBox="1">
            <a:spLocks/>
          </p:cNvSpPr>
          <p:nvPr/>
        </p:nvSpPr>
        <p:spPr>
          <a:xfrm>
            <a:off x="1495454" y="4534247"/>
            <a:ext cx="1964360" cy="5247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Enterprise /Professional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900F8A-03B2-DC7E-F1B9-435D410059C0}"/>
              </a:ext>
            </a:extLst>
          </p:cNvPr>
          <p:cNvSpPr/>
          <p:nvPr/>
        </p:nvSpPr>
        <p:spPr>
          <a:xfrm>
            <a:off x="8628029" y="2262397"/>
            <a:ext cx="1505070" cy="643024"/>
          </a:xfrm>
          <a:prstGeom prst="roundRect">
            <a:avLst/>
          </a:prstGeom>
          <a:solidFill>
            <a:srgbClr val="FDE00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Open Banking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D7B7BE-C2E0-83E1-C45F-CB0E8113488A}"/>
              </a:ext>
            </a:extLst>
          </p:cNvPr>
          <p:cNvSpPr/>
          <p:nvPr/>
        </p:nvSpPr>
        <p:spPr>
          <a:xfrm>
            <a:off x="3605367" y="4964740"/>
            <a:ext cx="1505070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Savings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7C0E432-304A-F964-6185-7310665E7F48}"/>
              </a:ext>
            </a:extLst>
          </p:cNvPr>
          <p:cNvSpPr/>
          <p:nvPr/>
        </p:nvSpPr>
        <p:spPr>
          <a:xfrm>
            <a:off x="6879326" y="4961920"/>
            <a:ext cx="1551887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Lending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54B9B00-4F87-0CBE-E276-6C546FDE4B7C}"/>
              </a:ext>
            </a:extLst>
          </p:cNvPr>
          <p:cNvSpPr/>
          <p:nvPr/>
        </p:nvSpPr>
        <p:spPr>
          <a:xfrm>
            <a:off x="8565959" y="4961920"/>
            <a:ext cx="1505070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Cashback &amp; Rewards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1A1107A-19E3-3A7B-CF06-6E2DCA66D54E}"/>
              </a:ext>
            </a:extLst>
          </p:cNvPr>
          <p:cNvSpPr/>
          <p:nvPr/>
        </p:nvSpPr>
        <p:spPr>
          <a:xfrm>
            <a:off x="5229870" y="4972080"/>
            <a:ext cx="1505070" cy="6430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Credit Cards</a:t>
            </a:r>
          </a:p>
        </p:txBody>
      </p:sp>
    </p:spTree>
    <p:extLst>
      <p:ext uri="{BB962C8B-B14F-4D97-AF65-F5344CB8AC3E}">
        <p14:creationId xmlns:p14="http://schemas.microsoft.com/office/powerpoint/2010/main" val="286800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7075B-30EF-D2FE-C573-BFEC6E11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9397-D070-FCF3-A31F-5B0A44C1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  <a:ea typeface="Roboto"/>
                <a:cs typeface="Roboto"/>
              </a:rPr>
              <a:t>Trends – Salesforce.com Dreamforce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10F82-0796-7C56-A7CA-41C93C2597A1}"/>
              </a:ext>
            </a:extLst>
          </p:cNvPr>
          <p:cNvSpPr txBox="1"/>
          <p:nvPr/>
        </p:nvSpPr>
        <p:spPr>
          <a:xfrm>
            <a:off x="6547594" y="6564922"/>
            <a:ext cx="3798276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ea typeface="+mn-lt"/>
                <a:cs typeface="+mn-lt"/>
              </a:rPr>
              <a:t>Source: https://www.salesforce.com/news/stories/financial-services-statistics-2025/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23F58-6864-42A8-EA89-0CD06FEF6F5B}"/>
              </a:ext>
            </a:extLst>
          </p:cNvPr>
          <p:cNvSpPr txBox="1"/>
          <p:nvPr/>
        </p:nvSpPr>
        <p:spPr>
          <a:xfrm>
            <a:off x="345726" y="946360"/>
            <a:ext cx="11547320" cy="4394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b="1">
                <a:solidFill>
                  <a:srgbClr val="0A0A0A"/>
                </a:solidFill>
                <a:ea typeface="+mn-lt"/>
                <a:cs typeface="+mn-lt"/>
              </a:rPr>
              <a:t>Agentic Enterprise:</a:t>
            </a:r>
            <a:r>
              <a:rPr lang="en-US">
                <a:solidFill>
                  <a:srgbClr val="0A0A0A"/>
                </a:solidFill>
                <a:ea typeface="+mn-lt"/>
                <a:cs typeface="+mn-lt"/>
              </a:rPr>
              <a:t> AI as add on to AI agents embedded in business processes (Scale and </a:t>
            </a:r>
            <a:r>
              <a:rPr lang="en-US">
                <a:ea typeface="Segoe UI Historic"/>
                <a:cs typeface="Segoe UI Historic"/>
              </a:rPr>
              <a:t>Embed)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ea typeface="Segoe UI Historic"/>
                <a:cs typeface="Segoe UI Historic"/>
              </a:rPr>
              <a:t>Enterprise-scale deployment: going from pilot projects to production</a:t>
            </a:r>
            <a:endParaRPr lang="en-US"/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ea typeface="Segoe UI Historic"/>
                <a:cs typeface="Segoe UI Historic"/>
              </a:rPr>
              <a:t>Foundational pillars: data, governance, and trust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b="1">
                <a:solidFill>
                  <a:srgbClr val="0A0A0A"/>
                </a:solidFill>
                <a:ea typeface="+mn-lt"/>
                <a:cs typeface="+mn-lt"/>
              </a:rPr>
              <a:t>Data layer evolution: Data 360 the Data that drives the agents 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rgbClr val="FEE000"/>
              </a:buClr>
              <a:buFont typeface="Wingdings" pitchFamily="2" charset="2"/>
              <a:buChar char="§"/>
            </a:pPr>
            <a:r>
              <a:rPr lang="en-US">
                <a:ea typeface="Segoe UI Historic"/>
                <a:cs typeface="Segoe UI Historic"/>
              </a:rPr>
              <a:t>Enhanced data layer to support agents with rich, trusted real-time context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rgbClr val="FEE000"/>
              </a:buClr>
              <a:buFont typeface="Wingdings" pitchFamily="2" charset="2"/>
              <a:buChar char="§"/>
            </a:pPr>
            <a:r>
              <a:rPr lang="en-US">
                <a:ea typeface="+mn-lt"/>
                <a:cs typeface="+mn-lt"/>
              </a:rPr>
              <a:t>“Zero-copy” connectors to existing data stores</a:t>
            </a:r>
            <a:endParaRPr lang="en-US">
              <a:ea typeface="Segoe UI Historic"/>
              <a:cs typeface="Segoe UI Historic"/>
            </a:endParaRP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b="1">
                <a:solidFill>
                  <a:srgbClr val="0A0A0A"/>
                </a:solidFill>
                <a:ea typeface="+mn-lt"/>
                <a:cs typeface="+mn-lt"/>
              </a:rPr>
              <a:t>Unified AI platform: </a:t>
            </a:r>
            <a:r>
              <a:rPr lang="en-US" b="1" err="1">
                <a:solidFill>
                  <a:srgbClr val="0A0A0A"/>
                </a:solidFill>
                <a:ea typeface="+mn-lt"/>
                <a:cs typeface="+mn-lt"/>
              </a:rPr>
              <a:t>Agentforce</a:t>
            </a:r>
            <a:r>
              <a:rPr lang="en-US" b="1">
                <a:solidFill>
                  <a:srgbClr val="0A0A0A"/>
                </a:solidFill>
                <a:ea typeface="+mn-lt"/>
                <a:cs typeface="+mn-lt"/>
              </a:rPr>
              <a:t> 360: Unifying Salesforce’s apps under a single “agentic” layer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rgbClr val="FEE000"/>
              </a:buClr>
              <a:buFont typeface="Wingdings" pitchFamily="2" charset="2"/>
              <a:buChar char="§"/>
            </a:pPr>
            <a:r>
              <a:rPr lang="en-US">
                <a:ea typeface="Segoe UI Historic"/>
                <a:cs typeface="Segoe UI Historic"/>
              </a:rPr>
              <a:t>Agent builder / voice interaction / conversational interface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rgbClr val="FEE000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ea typeface="Segoe UI Historic"/>
                <a:cs typeface="Segoe UI Historic"/>
              </a:rPr>
              <a:t>Low code for broader Adoption</a:t>
            </a:r>
          </a:p>
          <a:p>
            <a:pPr marL="2286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b="1">
                <a:solidFill>
                  <a:srgbClr val="0A0A0A"/>
                </a:solidFill>
                <a:ea typeface="+mn-lt"/>
                <a:cs typeface="+mn-lt"/>
              </a:rPr>
              <a:t>Pilot → Production → Scale mindset: </a:t>
            </a:r>
            <a:r>
              <a:rPr lang="en-US">
                <a:solidFill>
                  <a:srgbClr val="0A0A0A"/>
                </a:solidFill>
                <a:ea typeface="+mn-lt"/>
                <a:cs typeface="+mn-lt"/>
              </a:rPr>
              <a:t>Deploying AI with measurable mindset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rgbClr val="FEE000"/>
              </a:buClr>
              <a:buFont typeface="Wingdings" pitchFamily="2" charset="2"/>
              <a:buChar char="§"/>
            </a:pPr>
            <a:r>
              <a:rPr lang="en-US">
                <a:solidFill>
                  <a:srgbClr val="000000"/>
                </a:solidFill>
                <a:ea typeface="Segoe UI Historic"/>
                <a:cs typeface="Segoe UI Historic"/>
              </a:rPr>
              <a:t>Show</a:t>
            </a:r>
            <a:r>
              <a:rPr lang="en-US">
                <a:ea typeface="Segoe UI Historic"/>
                <a:cs typeface="Segoe UI Historic"/>
              </a:rPr>
              <a:t> ROI, governance, standards, and cross-functional alignment</a:t>
            </a:r>
          </a:p>
          <a:p>
            <a:endParaRPr lang="en-US">
              <a:solidFill>
                <a:srgbClr val="000000"/>
              </a:solidFill>
              <a:ea typeface="Segoe UI Historic"/>
              <a:cs typeface="Segoe UI Historic"/>
            </a:endParaRPr>
          </a:p>
        </p:txBody>
      </p:sp>
    </p:spTree>
    <p:extLst>
      <p:ext uri="{BB962C8B-B14F-4D97-AF65-F5344CB8AC3E}">
        <p14:creationId xmlns:p14="http://schemas.microsoft.com/office/powerpoint/2010/main" val="426291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77FA-AACD-E382-84BB-12345D08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  <a:ea typeface="Roboto"/>
                <a:cs typeface="Roboto"/>
              </a:rPr>
              <a:t>Banks</a:t>
            </a:r>
            <a:r>
              <a:rPr lang="en-US"/>
              <a:t> recognizing AI's massive value potential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7C1033-22A5-CB23-D781-D11880B5F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7448" y="1176488"/>
            <a:ext cx="5913259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0330A-2D4C-8A1F-6D47-0250206D8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89" y="1152111"/>
            <a:ext cx="5733223" cy="3082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0EA9A-324E-E8E4-0647-AB4393ABB8A4}"/>
              </a:ext>
            </a:extLst>
          </p:cNvPr>
          <p:cNvSpPr txBox="1"/>
          <p:nvPr/>
        </p:nvSpPr>
        <p:spPr>
          <a:xfrm>
            <a:off x="236107" y="4918683"/>
            <a:ext cx="5627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FIs leveraging AI across the banks infrastructure  </a:t>
            </a:r>
          </a:p>
        </p:txBody>
      </p:sp>
    </p:spTree>
    <p:extLst>
      <p:ext uri="{BB962C8B-B14F-4D97-AF65-F5344CB8AC3E}">
        <p14:creationId xmlns:p14="http://schemas.microsoft.com/office/powerpoint/2010/main" val="173068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A18ED-E6CA-D041-DF69-EF44581AF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552A-52E7-3D83-5205-0A160B7C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  <a:ea typeface="Roboto"/>
                <a:cs typeface="Roboto"/>
              </a:rPr>
              <a:t>SF AI penetration across the banks' fabric: across channels and departments</a:t>
            </a:r>
            <a:endParaRPr lang="en-US"/>
          </a:p>
        </p:txBody>
      </p:sp>
      <p:pic>
        <p:nvPicPr>
          <p:cNvPr id="5" name="Picture 4" descr="A diagram of a company&amp;#39;s company&amp;#39;s company&amp;#39;s company&amp;#39;s company&amp;#39;s company&amp;#39;s company&amp;#39;s company&amp;#39;s company&amp;#39;s company&amp;#39;s company&amp;#39;s company&amp;#39;&#10;&#10;AI-generated content may be incorrect.">
            <a:extLst>
              <a:ext uri="{FF2B5EF4-FFF2-40B4-BE49-F238E27FC236}">
                <a16:creationId xmlns:a16="http://schemas.microsoft.com/office/drawing/2014/main" id="{B3F5C8D6-46CB-2FA5-9272-54D0ADC2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8" y="1083516"/>
            <a:ext cx="5142735" cy="5373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1D1D1-3126-0CFD-B1CE-969C452A2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373" y="1084947"/>
            <a:ext cx="4198403" cy="2982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864E5-AEBA-E58A-732E-BED46408B045}"/>
              </a:ext>
            </a:extLst>
          </p:cNvPr>
          <p:cNvSpPr txBox="1"/>
          <p:nvPr/>
        </p:nvSpPr>
        <p:spPr>
          <a:xfrm>
            <a:off x="6321288" y="4078354"/>
            <a:ext cx="359133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>
                <a:ea typeface="+mn-lt"/>
                <a:cs typeface="+mn-lt"/>
              </a:rPr>
              <a:t>Source: </a:t>
            </a:r>
            <a:r>
              <a:rPr lang="en-US" sz="700" err="1">
                <a:ea typeface="+mn-lt"/>
                <a:cs typeface="+mn-lt"/>
              </a:rPr>
              <a:t>McKnseyAI</a:t>
            </a:r>
            <a:r>
              <a:rPr lang="en-US" sz="700">
                <a:ea typeface="+mn-lt"/>
                <a:cs typeface="+mn-lt"/>
              </a:rPr>
              <a:t>-bank of the future: Can banks meet the AI challenge?</a:t>
            </a: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71312-C5A1-4EDA-CC4F-5AAE59840078}"/>
              </a:ext>
            </a:extLst>
          </p:cNvPr>
          <p:cNvSpPr txBox="1"/>
          <p:nvPr/>
        </p:nvSpPr>
        <p:spPr>
          <a:xfrm>
            <a:off x="5731565" y="4330148"/>
            <a:ext cx="60960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b="1">
                <a:latin typeface="Roboto"/>
                <a:ea typeface="Roboto"/>
                <a:cs typeface="Roboto"/>
              </a:rPr>
              <a:t>PenFed Credit Union</a:t>
            </a:r>
            <a:r>
              <a:rPr lang="en-US" sz="1400">
                <a:latin typeface="Roboto"/>
                <a:ea typeface="Roboto"/>
                <a:cs typeface="Roboto"/>
              </a:rPr>
              <a:t> is deploying Einstein AI as a virtual assistant to suggest chat and email responses, helping service representatives answer questions faster and reduce queues. The company achieved a </a:t>
            </a:r>
            <a:r>
              <a:rPr lang="en-US" sz="1400" b="1">
                <a:latin typeface="Roboto"/>
                <a:ea typeface="Roboto"/>
                <a:cs typeface="Roboto"/>
              </a:rPr>
              <a:t>40% reduction in support headcount </a:t>
            </a:r>
            <a:r>
              <a:rPr lang="en-US" sz="1400">
                <a:latin typeface="Roboto"/>
                <a:ea typeface="Roboto"/>
                <a:cs typeface="Roboto"/>
              </a:rPr>
              <a:t>through AI implementation</a:t>
            </a:r>
            <a:endParaRPr lang="en-US" sz="1400" b="1">
              <a:solidFill>
                <a:srgbClr val="35E1FF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ts val="1800"/>
              </a:lnSpc>
            </a:pPr>
            <a:endParaRPr lang="en-US" sz="1400" b="1">
              <a:latin typeface="Roboto"/>
              <a:ea typeface="Roboto"/>
              <a:cs typeface="Roboto"/>
            </a:endParaRPr>
          </a:p>
          <a:p>
            <a:pPr>
              <a:lnSpc>
                <a:spcPts val="1800"/>
              </a:lnSpc>
            </a:pPr>
            <a:r>
              <a:rPr lang="en-US" sz="1400" b="1">
                <a:latin typeface="Roboto"/>
                <a:ea typeface="Roboto"/>
                <a:cs typeface="Roboto"/>
              </a:rPr>
              <a:t>Santander's</a:t>
            </a:r>
            <a:r>
              <a:rPr lang="en-US" sz="1400">
                <a:latin typeface="Roboto"/>
                <a:ea typeface="Roboto"/>
                <a:cs typeface="Roboto"/>
              </a:rPr>
              <a:t> Corporate and Commercial Banking team leverages AI to scale their Navigator platform, using CRM Analytics to visualize international trade trends and generate personalized recommendations. </a:t>
            </a:r>
            <a:endParaRPr lang="en-US" sz="1400" b="1">
              <a:latin typeface="Roboto"/>
              <a:ea typeface="Roboto"/>
              <a:cs typeface="Roboto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D1E8C-4471-045C-C103-F8B9B462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C9F-D56E-A1B4-522E-B85B743F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Salesforce - explosive growth in financial services AI adoption</a:t>
            </a:r>
          </a:p>
        </p:txBody>
      </p:sp>
      <p:pic>
        <p:nvPicPr>
          <p:cNvPr id="4" name="Content Placeholder 3" descr="A blue and white circle with numbers and text&#10;&#10;AI-generated content may be incorrect.">
            <a:extLst>
              <a:ext uri="{FF2B5EF4-FFF2-40B4-BE49-F238E27FC236}">
                <a16:creationId xmlns:a16="http://schemas.microsoft.com/office/drawing/2014/main" id="{4F6F13FB-7696-0C47-05DC-6D2BBBE6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492" y="1191488"/>
            <a:ext cx="6235148" cy="3485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6E33B-6F7F-7DFB-48A4-EFE90AE65278}"/>
              </a:ext>
            </a:extLst>
          </p:cNvPr>
          <p:cNvSpPr txBox="1"/>
          <p:nvPr/>
        </p:nvSpPr>
        <p:spPr>
          <a:xfrm>
            <a:off x="318052" y="5078895"/>
            <a:ext cx="78519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080707"/>
                </a:solidFill>
                <a:latin typeface="Aptos"/>
              </a:rPr>
              <a:t>“</a:t>
            </a:r>
            <a:r>
              <a:rPr lang="en-US" i="1">
                <a:solidFill>
                  <a:srgbClr val="080707"/>
                </a:solidFill>
                <a:latin typeface="Apto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Agentic AI</a:t>
            </a:r>
            <a:r>
              <a:rPr lang="en-US" i="1">
                <a:solidFill>
                  <a:srgbClr val="080707"/>
                </a:solidFill>
                <a:latin typeface="Aptos"/>
              </a:rPr>
              <a:t> solutions like </a:t>
            </a:r>
            <a:r>
              <a:rPr lang="en-US" i="1" err="1">
                <a:solidFill>
                  <a:srgbClr val="080707"/>
                </a:solidFill>
                <a:latin typeface="Aptos"/>
              </a:rPr>
              <a:t>Agentforce</a:t>
            </a:r>
            <a:r>
              <a:rPr lang="en-US" i="1">
                <a:solidFill>
                  <a:srgbClr val="080707"/>
                </a:solidFill>
                <a:latin typeface="Aptos"/>
              </a:rPr>
              <a:t> will scale a limitless expert digital labor force for financial institutions,” Eran Agrios, SVP &amp; GM of Financial Services at Salesforce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i="1">
              <a:solidFill>
                <a:srgbClr val="080707"/>
              </a:solidFill>
              <a:latin typeface="Aptos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6AD5B69-57BE-7677-B0BC-A0E69E8579BC}"/>
              </a:ext>
            </a:extLst>
          </p:cNvPr>
          <p:cNvSpPr/>
          <p:nvPr/>
        </p:nvSpPr>
        <p:spPr>
          <a:xfrm>
            <a:off x="5365459" y="1555339"/>
            <a:ext cx="1070918" cy="32951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45E45-F998-D82C-0F5A-CFBE3426F938}"/>
              </a:ext>
            </a:extLst>
          </p:cNvPr>
          <p:cNvSpPr txBox="1"/>
          <p:nvPr/>
        </p:nvSpPr>
        <p:spPr>
          <a:xfrm>
            <a:off x="6911008" y="1162877"/>
            <a:ext cx="5459895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u="sng">
                <a:solidFill>
                  <a:srgbClr val="080707"/>
                </a:solidFill>
                <a:latin typeface="Aptos"/>
              </a:rPr>
              <a:t>Salesforce.com main AI initiatives for Financial Services Cloud: </a:t>
            </a:r>
            <a:endParaRPr lang="en-US" sz="2400" b="1" u="sng"/>
          </a:p>
          <a:p>
            <a:pPr marL="285750" indent="-285750">
              <a:buFont typeface="Arial"/>
              <a:buChar char="•"/>
            </a:pPr>
            <a:r>
              <a:rPr lang="en-US" sz="2000" i="1">
                <a:solidFill>
                  <a:srgbClr val="080707"/>
                </a:solidFill>
                <a:latin typeface="Aptos"/>
              </a:rPr>
              <a:t>Safeguard data, privacy, security, and trust</a:t>
            </a:r>
          </a:p>
          <a:p>
            <a:pPr marL="285750" indent="-285750">
              <a:buFont typeface="Arial"/>
              <a:buChar char="•"/>
            </a:pPr>
            <a:r>
              <a:rPr lang="en-US" sz="2000" i="1">
                <a:solidFill>
                  <a:srgbClr val="080707"/>
                </a:solidFill>
                <a:latin typeface="Aptos"/>
              </a:rPr>
              <a:t>Discover sales opportunities faster with AI</a:t>
            </a:r>
          </a:p>
          <a:p>
            <a:pPr marL="285750" indent="-285750">
              <a:buFont typeface="Arial"/>
              <a:buChar char="•"/>
            </a:pPr>
            <a:r>
              <a:rPr lang="en-US" sz="2000" i="1">
                <a:solidFill>
                  <a:srgbClr val="080707"/>
                </a:solidFill>
                <a:latin typeface="Aptos"/>
              </a:rPr>
              <a:t>Leverage AI in banking to scale next-level marketing personalization</a:t>
            </a:r>
          </a:p>
          <a:p>
            <a:pPr marL="285750" indent="-285750">
              <a:buFont typeface="Arial"/>
              <a:buChar char="•"/>
            </a:pPr>
            <a:r>
              <a:rPr lang="en-US" sz="2000" i="1">
                <a:solidFill>
                  <a:srgbClr val="080707"/>
                </a:solidFill>
                <a:latin typeface="Aptos"/>
              </a:rPr>
              <a:t>Improve service representative training and customer satisfaction with AI</a:t>
            </a:r>
          </a:p>
          <a:p>
            <a:pPr marL="285750" indent="-285750">
              <a:buFont typeface="Arial"/>
              <a:buChar char="•"/>
            </a:pPr>
            <a:endParaRPr lang="en-US" i="1">
              <a:solidFill>
                <a:srgbClr val="080707"/>
              </a:solidFill>
              <a:latin typeface="Aptos"/>
            </a:endParaRPr>
          </a:p>
          <a:p>
            <a:endParaRPr lang="en-US" i="1">
              <a:solidFill>
                <a:srgbClr val="080707"/>
              </a:solidFill>
              <a:latin typeface="Aptos"/>
            </a:endParaRPr>
          </a:p>
          <a:p>
            <a:pPr marL="285750" indent="-285750">
              <a:buFont typeface="Arial"/>
              <a:buChar char="•"/>
            </a:pPr>
            <a:endParaRPr lang="en-US" i="1">
              <a:solidFill>
                <a:srgbClr val="080707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33812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C99E-2298-DCE1-08B2-43C6B9A7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Dreamforce 2025 – </a:t>
            </a:r>
            <a:r>
              <a:rPr lang="en-US" err="1"/>
              <a:t>Agentforce</a:t>
            </a:r>
            <a:r>
              <a:rPr lang="en-US"/>
              <a:t> 360 and Data 360 as main focus </a:t>
            </a:r>
          </a:p>
        </p:txBody>
      </p:sp>
      <p:pic>
        <p:nvPicPr>
          <p:cNvPr id="4" name="Content Placeholder 3" descr="A person in pink suit speaking on a large screen&#10;&#10;AI-generated content may be incorrect.">
            <a:extLst>
              <a:ext uri="{FF2B5EF4-FFF2-40B4-BE49-F238E27FC236}">
                <a16:creationId xmlns:a16="http://schemas.microsoft.com/office/drawing/2014/main" id="{BB7A8F5E-35F8-EAF8-A52F-37F7C2684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8723"/>
          <a:stretch>
            <a:fillRect/>
          </a:stretch>
        </p:blipFill>
        <p:spPr>
          <a:xfrm>
            <a:off x="6545825" y="1097374"/>
            <a:ext cx="5165075" cy="3536256"/>
          </a:xfrm>
          <a:prstGeom prst="rect">
            <a:avLst/>
          </a:prstGeom>
        </p:spPr>
      </p:pic>
      <p:pic>
        <p:nvPicPr>
          <p:cNvPr id="5" name="Picture 4" descr="A large screen with a person on it&#10;&#10;AI-generated content may be incorrect.">
            <a:extLst>
              <a:ext uri="{FF2B5EF4-FFF2-40B4-BE49-F238E27FC236}">
                <a16:creationId xmlns:a16="http://schemas.microsoft.com/office/drawing/2014/main" id="{C3EB2165-1625-55BE-878F-F4B241FB4E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308"/>
          <a:stretch>
            <a:fillRect/>
          </a:stretch>
        </p:blipFill>
        <p:spPr>
          <a:xfrm>
            <a:off x="716095" y="1099530"/>
            <a:ext cx="5701230" cy="3545923"/>
          </a:xfrm>
          <a:prstGeom prst="rect">
            <a:avLst/>
          </a:prstGeom>
        </p:spPr>
      </p:pic>
      <p:pic>
        <p:nvPicPr>
          <p:cNvPr id="6" name="Picture 5" descr="A person holding a microphone and a screen with text&#10;&#10;AI-generated content may be incorrect.">
            <a:extLst>
              <a:ext uri="{FF2B5EF4-FFF2-40B4-BE49-F238E27FC236}">
                <a16:creationId xmlns:a16="http://schemas.microsoft.com/office/drawing/2014/main" id="{45622122-8366-FFDB-B2DC-0F49C4F2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687"/>
          <a:stretch>
            <a:fillRect/>
          </a:stretch>
        </p:blipFill>
        <p:spPr>
          <a:xfrm>
            <a:off x="3048000" y="3249975"/>
            <a:ext cx="5838940" cy="34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8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263B-9ACA-62C6-FC74-3C74CFA5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Agentforce</a:t>
            </a:r>
            <a:r>
              <a:rPr lang="en-US"/>
              <a:t> 360</a:t>
            </a:r>
          </a:p>
        </p:txBody>
      </p:sp>
      <p:pic>
        <p:nvPicPr>
          <p:cNvPr id="4" name="Content Placeholder 3" descr="A person standing in front of a poster&#10;&#10;AI-generated content may be incorrect.">
            <a:extLst>
              <a:ext uri="{FF2B5EF4-FFF2-40B4-BE49-F238E27FC236}">
                <a16:creationId xmlns:a16="http://schemas.microsoft.com/office/drawing/2014/main" id="{431170CD-C122-C0B7-A308-2396A1569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16" y="898546"/>
            <a:ext cx="9276520" cy="50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477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Personetics white template">
      <a:dk1>
        <a:srgbClr val="000000"/>
      </a:dk1>
      <a:lt1>
        <a:srgbClr val="FFFFFF"/>
      </a:lt1>
      <a:dk2>
        <a:srgbClr val="0A1A2B"/>
      </a:dk2>
      <a:lt2>
        <a:srgbClr val="E7E6E6"/>
      </a:lt2>
      <a:accent1>
        <a:srgbClr val="D9D9D9"/>
      </a:accent1>
      <a:accent2>
        <a:srgbClr val="FEE000"/>
      </a:accent2>
      <a:accent3>
        <a:srgbClr val="1C0962"/>
      </a:accent3>
      <a:accent4>
        <a:srgbClr val="6BE084"/>
      </a:accent4>
      <a:accent5>
        <a:srgbClr val="18BBEE"/>
      </a:accent5>
      <a:accent6>
        <a:srgbClr val="E32E3D"/>
      </a:accent6>
      <a:hlink>
        <a:srgbClr val="18BBEE"/>
      </a:hlink>
      <a:folHlink>
        <a:srgbClr val="F45E0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ersonetics Template FINAL 2021" id="{0CC64674-4A08-45E7-93E1-58A8DC95AEFD}" vid="{950E1D26-E920-45E1-8F90-76E2DBCE8B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SharedContentType xmlns="Microsoft.SharePoint.Taxonomy.ContentTypeSync" SourceId="f0e99bb5-3115-45c5-89b2-b3c426960964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3704CA1746D64C8797577B8FDA83C2" ma:contentTypeVersion="9" ma:contentTypeDescription="Create a new document." ma:contentTypeScope="" ma:versionID="5776dd76d525fa7eff2e88edf208a0b9">
  <xsd:schema xmlns:xsd="http://www.w3.org/2001/XMLSchema" xmlns:xs="http://www.w3.org/2001/XMLSchema" xmlns:p="http://schemas.microsoft.com/office/2006/metadata/properties" xmlns:ns2="7fe1c4d4-9fb9-410d-b0f9-485b204e467b" targetNamespace="http://schemas.microsoft.com/office/2006/metadata/properties" ma:root="true" ma:fieldsID="c6600d936f8e75e5cfff198171a9b2bf" ns2:_="">
    <xsd:import namespace="7fe1c4d4-9fb9-410d-b0f9-485b204e46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1c4d4-9fb9-410d-b0f9-485b204e46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DAFAB0-C188-4ABE-86A8-BA2C75AE3DB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7fe1c4d4-9fb9-410d-b0f9-485b204e467b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613B539-3A2D-4E3A-A72C-292C61023E7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06D77E5-3275-4FDA-AB3E-0810B17A79F1}">
  <ds:schemaRefs>
    <ds:schemaRef ds:uri="7fe1c4d4-9fb9-410d-b0f9-485b204e46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3AAE5530-D01C-4C32-8388-64BA7C1ECFB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89cbce2-e568-40be-96e3-81dddf6281f8}" enabled="0" method="" siteId="{789cbce2-e568-40be-96e3-81dddf6281f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2704</Words>
  <Application>Microsoft Macintosh PowerPoint</Application>
  <PresentationFormat>Widescreen</PresentationFormat>
  <Paragraphs>319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Aptos</vt:lpstr>
      <vt:lpstr>Arial</vt:lpstr>
      <vt:lpstr>Avenir Next</vt:lpstr>
      <vt:lpstr>Calibri</vt:lpstr>
      <vt:lpstr>Century</vt:lpstr>
      <vt:lpstr>Century Gothic</vt:lpstr>
      <vt:lpstr>Courier New</vt:lpstr>
      <vt:lpstr>Roboto</vt:lpstr>
      <vt:lpstr>Segoe UI Historic</vt:lpstr>
      <vt:lpstr>Wingdings</vt:lpstr>
      <vt:lpstr>1_Office Theme</vt:lpstr>
      <vt:lpstr>Salesforce Partnership</vt:lpstr>
      <vt:lpstr>Salesforce Opportunity Metrics based on sample of 55 Existing Personetics Customers</vt:lpstr>
      <vt:lpstr>Consumers preference shift to AI for Financial Services</vt:lpstr>
      <vt:lpstr>Trends – Salesforce.com Dreamforce</vt:lpstr>
      <vt:lpstr>Banks recognizing AI's massive value potential</vt:lpstr>
      <vt:lpstr>SF AI penetration across the banks' fabric: across channels and departments</vt:lpstr>
      <vt:lpstr>Salesforce - explosive growth in financial services AI adoption</vt:lpstr>
      <vt:lpstr>Dreamforce 2025 – Agentforce 360 and Data 360 as main focus </vt:lpstr>
      <vt:lpstr>Agentforce 360</vt:lpstr>
      <vt:lpstr>Financial Services Cloud</vt:lpstr>
      <vt:lpstr>Personetics x Salesforce Partnership – Elevating Cognitive Banking in the Salesforce Ecosystem </vt:lpstr>
      <vt:lpstr>PowerPoint Presentation</vt:lpstr>
      <vt:lpstr>A New Breed of Customers with Different Expectations </vt:lpstr>
      <vt:lpstr>Customers have more control and higher expectations ... raising the stakes for banking to improve.</vt:lpstr>
      <vt:lpstr>When Banks Fail to Meet Expectations, Customers Look Elsewhere</vt:lpstr>
      <vt:lpstr>PowerPoint Presentation</vt:lpstr>
      <vt:lpstr>PowerPoint Presentation</vt:lpstr>
      <vt:lpstr>Cognitive Banking: Helping Bridge the Human-like Experience Divide</vt:lpstr>
      <vt:lpstr>PowerPoint Presentation</vt:lpstr>
      <vt:lpstr>: The Global Leader in Cognitive Banking</vt:lpstr>
      <vt:lpstr>PowerPoint Presentation</vt:lpstr>
      <vt:lpstr>From CRM to Intelligent Engagement </vt:lpstr>
      <vt:lpstr>Bringing Cognitive Banking to the Agentic Enterprise </vt:lpstr>
      <vt:lpstr>Deliver Personalized Human Experiences, Powered by Context Rich Agents</vt:lpstr>
      <vt:lpstr>Agentforce Financial Services (FSC) – Use Case</vt:lpstr>
      <vt:lpstr>Marketing Cloud – Use Case</vt:lpstr>
      <vt:lpstr>Salesforce x Personetics Partnerships</vt:lpstr>
      <vt:lpstr>Personetics x Salesforce</vt:lpstr>
      <vt:lpstr>WIP: We need to Speak Their Language</vt:lpstr>
      <vt:lpstr>WIP: We need to Speak Their Language</vt:lpstr>
      <vt:lpstr>Banker intelligence </vt:lpstr>
      <vt:lpstr>Appendix</vt:lpstr>
      <vt:lpstr>Personetics for CRM Banker Intelligence - (Sales and Service Clouds)</vt:lpstr>
      <vt:lpstr>Personalized Marketing offers – (Marketing Cloud)  </vt:lpstr>
      <vt:lpstr>Agentforce for Financial Services (self service)</vt:lpstr>
      <vt:lpstr>Data Cloud integration</vt:lpstr>
      <vt:lpstr>The Personetics platform End-to-end cognitive banking platform </vt:lpstr>
      <vt:lpstr>Actionable insights driving value +200 contextual insights with user-level interactivity &amp; pre-designed call-to-actions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PERSONETICS ENGAGEMENT PLATFORM</dc:title>
  <dc:creator>Rachel Schonwald</dc:creator>
  <cp:lastModifiedBy>Etai Coles</cp:lastModifiedBy>
  <cp:revision>2</cp:revision>
  <dcterms:created xsi:type="dcterms:W3CDTF">2020-03-04T14:22:01Z</dcterms:created>
  <dcterms:modified xsi:type="dcterms:W3CDTF">2025-12-10T10:56:24Z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0x010100CC3704CA1746D64C8797577B8FDA83C2</vt:lpwstr>
  </property>
  <property fmtid="{D5CDD505-2E9C-101B-9397-08002B2CF9AE}" pid="3" name="MediaServiceImageTags">
    <vt:lpwstr/>
  </property>
  <property fmtid="{D5CDD505-2E9C-101B-9397-08002B2CF9AE}" pid="4" name="nba89f641d7c4082abf61ff7786f4a90">
    <vt:lpwstr/>
  </property>
  <property fmtid="{D5CDD505-2E9C-101B-9397-08002B2CF9AE}" pid="5" name="Perso_x0020_Keywords">
    <vt:lpwstr/>
  </property>
  <property fmtid="{D5CDD505-2E9C-101B-9397-08002B2CF9AE}" pid="6" name="Perso Keywords">
    <vt:lpwstr/>
  </property>
</Properties>
</file>